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media/image10.jpeg" ContentType="image/jpeg"/>
  <Override PartName="/ppt/media/image5.png" ContentType="image/png"/>
  <Override PartName="/ppt/media/image12.jpeg" ContentType="image/jpeg"/>
  <Override PartName="/ppt/media/image13.png" ContentType="image/png"/>
  <Override PartName="/ppt/media/image16.png" ContentType="image/png"/>
  <Override PartName="/ppt/media/image15.jpeg" ContentType="image/jpe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6.jpeg" ContentType="image/jpeg"/>
  <Override PartName="/ppt/media/image14.jpeg" ContentType="image/jpeg"/>
  <Override PartName="/ppt/media/image8.png" ContentType="image/png"/>
  <Override PartName="/ppt/media/image9.jpeg" ContentType="image/jpeg"/>
  <Override PartName="/ppt/media/image11.jpeg" ContentType="image/jpeg"/>
  <Override PartName="/ppt/media/image7.jpeg" ContentType="image/jpeg"/>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_rels/slide41.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5.xml.rels" ContentType="application/vnd.openxmlformats-package.relationships+xml"/>
  <Override PartName="/ppt/slides/_rels/slide32.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8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89.xml.rels" ContentType="application/vnd.openxmlformats-package.relationships+xml"/>
  <Override PartName="/ppt/slides/_rels/slide29.xml.rels" ContentType="application/vnd.openxmlformats-package.relationships+xml"/>
  <Override PartName="/ppt/slides/_rels/slide33.xml.rels" ContentType="application/vnd.openxmlformats-package.relationships+xml"/>
  <Override PartName="/ppt/slides/_rels/slide94.xml.rels" ContentType="application/vnd.openxmlformats-package.relationships+xml"/>
  <Override PartName="/ppt/slides/_rels/slide87.xml.rels" ContentType="application/vnd.openxmlformats-package.relationships+xml"/>
  <Override PartName="/ppt/slides/_rels/slide3.xml.rels" ContentType="application/vnd.openxmlformats-package.relationships+xml"/>
  <Override PartName="/ppt/slides/_rels/slide72.xml.rels" ContentType="application/vnd.openxmlformats-package.relationships+xml"/>
  <Override PartName="/ppt/slides/_rels/slide68.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3.xml.rels" ContentType="application/vnd.openxmlformats-package.relationships+xml"/>
  <Override PartName="/ppt/slides/_rels/slide30.xml.rels" ContentType="application/vnd.openxmlformats-package.relationships+xml"/>
  <Override PartName="/ppt/slides/_rels/slide95.xml.rels" ContentType="application/vnd.openxmlformats-package.relationships+xml"/>
  <Override PartName="/ppt/slides/_rels/slide88.xml.rels" ContentType="application/vnd.openxmlformats-package.relationships+xml"/>
  <Override PartName="/ppt/slides/_rels/slide73.xml.rels" ContentType="application/vnd.openxmlformats-package.relationships+xml"/>
  <Override PartName="/ppt/slides/_rels/slide69.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63.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70.xml.rels" ContentType="application/vnd.openxmlformats-package.relationships+xml"/>
  <Override PartName="/ppt/slides/_rels/slide100.xml.rels" ContentType="application/vnd.openxmlformats-package.relationships+xml"/>
  <Override PartName="/ppt/slides/_rels/slide77.xml.rels" ContentType="application/vnd.openxmlformats-package.relationships+xml"/>
  <Override PartName="/ppt/slides/_rels/slide93.xml.rels" ContentType="application/vnd.openxmlformats-package.relationships+xml"/>
  <Override PartName="/ppt/slides/_rels/slide15.xml.rels" ContentType="application/vnd.openxmlformats-package.relationships+xml"/>
  <Override PartName="/ppt/slides/_rels/slide39.xml.rels" ContentType="application/vnd.openxmlformats-package.relationships+xml"/>
  <Override PartName="/ppt/slides/_rels/slide80.xml.rels" ContentType="application/vnd.openxmlformats-package.relationships+xml"/>
  <Override PartName="/ppt/slides/_rels/slide11.xml.rels" ContentType="application/vnd.openxmlformats-package.relationships+xml"/>
  <Override PartName="/ppt/slides/_rels/slide64.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81.xml.rels" ContentType="application/vnd.openxmlformats-package.relationships+xml"/>
  <Override PartName="/ppt/slides/_rels/slide65.xml.rels" ContentType="application/vnd.openxmlformats-package.relationships+xml"/>
  <Override PartName="/ppt/slides/_rels/slide74.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53.xml.rels" ContentType="application/vnd.openxmlformats-package.relationships+xml"/>
  <Override PartName="/ppt/slides/_rels/slide62.xml.rels" ContentType="application/vnd.openxmlformats-package.relationships+xml"/>
  <Override PartName="/ppt/slides/_rels/slide46.xml.rels" ContentType="application/vnd.openxmlformats-package.relationships+xml"/>
  <Override PartName="/ppt/slides/_rels/slide52.xml.rels" ContentType="application/vnd.openxmlformats-package.relationships+xml"/>
  <Override PartName="/ppt/slides/_rels/slide76.xml.rels" ContentType="application/vnd.openxmlformats-package.relationships+xml"/>
  <Override PartName="/ppt/slides/_rels/slide71.xml.rels" ContentType="application/vnd.openxmlformats-package.relationships+xml"/>
  <Override PartName="/ppt/slides/_rels/slide67.xml.rels" ContentType="application/vnd.openxmlformats-package.relationships+xml"/>
  <Override PartName="/ppt/slides/_rels/slide13.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96.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66.xml.rels" ContentType="application/vnd.openxmlformats-package.relationships+xml"/>
  <Override PartName="/ppt/slides/_rels/slide75.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82.xml.rels" ContentType="application/vnd.openxmlformats-package.relationships+xml"/>
  <Override PartName="/ppt/slides/_rels/slide59.xml.rels" ContentType="application/vnd.openxmlformats-package.relationships+xml"/>
  <Override PartName="/ppt/slides/_rels/slide10.xml.rels" ContentType="application/vnd.openxmlformats-package.relationships+xml"/>
  <Override PartName="/ppt/slides/_rels/slide50.xml.rels" ContentType="application/vnd.openxmlformats-package.relationships+xml"/>
  <Override PartName="/ppt/slides/_rels/slide99.xml.rels" ContentType="application/vnd.openxmlformats-package.relationships+xml"/>
  <Override PartName="/ppt/slides/_rels/slide91.xml.rels" ContentType="application/vnd.openxmlformats-package.relationships+xml"/>
  <Override PartName="/ppt/slides/_rels/slide31.xml.rels" ContentType="application/vnd.openxmlformats-package.relationships+xml"/>
  <Override PartName="/ppt/slides/_rels/slide84.xml.rels" ContentType="application/vnd.openxmlformats-package.relationships+xml"/>
  <Override PartName="/ppt/slides/_rels/slide45.xml.rels" ContentType="application/vnd.openxmlformats-package.relationships+xml"/>
  <Override PartName="/ppt/slides/_rels/slide98.xml.rels" ContentType="application/vnd.openxmlformats-package.relationships+xml"/>
  <Override PartName="/ppt/slides/_rels/slide90.xml.rels" ContentType="application/vnd.openxmlformats-package.relationships+xml"/>
  <Override PartName="/ppt/slides/_rels/slide92.xml.rels" ContentType="application/vnd.openxmlformats-package.relationships+xml"/>
  <Override PartName="/ppt/slides/_rels/slide44.xml.rels" ContentType="application/vnd.openxmlformats-package.relationships+xml"/>
  <Override PartName="/ppt/slides/_rels/slide9.xml.rels" ContentType="application/vnd.openxmlformats-package.relationships+xml"/>
  <Override PartName="/ppt/slides/_rels/slide97.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47.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4.xml" ContentType="application/vnd.openxmlformats-officedocument.presentationml.slide+xml"/>
  <Override PartName="/ppt/slides/slide99.xml" ContentType="application/vnd.openxmlformats-officedocument.presentationml.slide+xml"/>
  <Override PartName="/ppt/slides/slide62.xml" ContentType="application/vnd.openxmlformats-officedocument.presentationml.slide+xml"/>
  <Override PartName="/ppt/slides/slide87.xml" ContentType="application/vnd.openxmlformats-officedocument.presentationml.slide+xml"/>
  <Override PartName="/ppt/slides/slide63.xml" ContentType="application/vnd.openxmlformats-officedocument.presentationml.slide+xml"/>
  <Override PartName="/ppt/slides/slide98.xml" ContentType="application/vnd.openxmlformats-officedocument.presentationml.slide+xml"/>
  <Override PartName="/ppt/slides/slide61.xml" ContentType="application/vnd.openxmlformats-officedocument.presentationml.slide+xml"/>
  <Override PartName="/ppt/slides/slide86.xml" ContentType="application/vnd.openxmlformats-officedocument.presentationml.slide+xml"/>
  <Override PartName="/ppt/slides/slide97.xml" ContentType="application/vnd.openxmlformats-officedocument.presentationml.slide+xml"/>
  <Override PartName="/ppt/slides/slide60.xml" ContentType="application/vnd.openxmlformats-officedocument.presentationml.slide+xml"/>
  <Override PartName="/ppt/slides/slide85.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40.xml" ContentType="application/vnd.openxmlformats-officedocument.presentationml.slide+xml"/>
  <Override PartName="/ppt/slides/slide88.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9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Click </a:t>
            </a:r>
            <a:r>
              <a:rPr b="0" lang="lv-LV" sz="4400" spc="-1" strike="noStrike">
                <a:latin typeface="Arial"/>
              </a:rPr>
              <a:t>to edit </a:t>
            </a:r>
            <a:r>
              <a:rPr b="0" lang="lv-LV" sz="4400" spc="-1" strike="noStrike">
                <a:latin typeface="Arial"/>
              </a:rPr>
              <a:t>the </a:t>
            </a:r>
            <a:r>
              <a:rPr b="0" lang="lv-LV" sz="4400" spc="-1" strike="noStrike">
                <a:latin typeface="Arial"/>
              </a:rPr>
              <a:t>title </a:t>
            </a:r>
            <a:r>
              <a:rPr b="0" lang="lv-LV" sz="4400" spc="-1" strike="noStrike">
                <a:latin typeface="Arial"/>
              </a:rPr>
              <a:t>text </a:t>
            </a:r>
            <a:r>
              <a:rPr b="0" lang="lv-LV" sz="4400" spc="-1" strike="noStrike">
                <a:latin typeface="Arial"/>
              </a:rPr>
              <a:t>format</a:t>
            </a:r>
            <a:endParaRPr b="0" lang="lv-LV"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a:t>
            </a:r>
            <a:r>
              <a:rPr b="0" lang="lv-LV" sz="4400" spc="-1" strike="noStrike">
                <a:latin typeface="Arial"/>
              </a:rPr>
              <a:t>ic</a:t>
            </a:r>
            <a:r>
              <a:rPr b="0" lang="lv-LV" sz="4400" spc="-1" strike="noStrike">
                <a:latin typeface="Arial"/>
              </a:rPr>
              <a:t>k </a:t>
            </a:r>
            <a:r>
              <a:rPr b="0" lang="lv-LV" sz="4400" spc="-1" strike="noStrike">
                <a:latin typeface="Arial"/>
              </a:rPr>
              <a:t>to </a:t>
            </a:r>
            <a:r>
              <a:rPr b="0" lang="lv-LV" sz="4400" spc="-1" strike="noStrike">
                <a:latin typeface="Arial"/>
              </a:rPr>
              <a:t>e</a:t>
            </a:r>
            <a:r>
              <a:rPr b="0" lang="lv-LV" sz="4400" spc="-1" strike="noStrike">
                <a:latin typeface="Arial"/>
              </a:rPr>
              <a:t>di</a:t>
            </a:r>
            <a:r>
              <a:rPr b="0" lang="lv-LV" sz="4400" spc="-1" strike="noStrike">
                <a:latin typeface="Arial"/>
              </a:rPr>
              <a:t>t </a:t>
            </a:r>
            <a:r>
              <a:rPr b="0" lang="lv-LV" sz="4400" spc="-1" strike="noStrike">
                <a:latin typeface="Arial"/>
              </a:rPr>
              <a:t>th</a:t>
            </a:r>
            <a:r>
              <a:rPr b="0" lang="lv-LV" sz="4400" spc="-1" strike="noStrike">
                <a:latin typeface="Arial"/>
              </a:rPr>
              <a:t>e </a:t>
            </a:r>
            <a:r>
              <a:rPr b="0" lang="lv-LV" sz="4400" spc="-1" strike="noStrike">
                <a:latin typeface="Arial"/>
              </a:rPr>
              <a:t>tit</a:t>
            </a:r>
            <a:r>
              <a:rPr b="0" lang="lv-LV" sz="4400" spc="-1" strike="noStrike">
                <a:latin typeface="Arial"/>
              </a:rPr>
              <a:t>le </a:t>
            </a:r>
            <a:r>
              <a:rPr b="0" lang="lv-LV" sz="4400" spc="-1" strike="noStrike">
                <a:latin typeface="Arial"/>
              </a:rPr>
              <a:t>te</a:t>
            </a:r>
            <a:r>
              <a:rPr b="0" lang="lv-LV" sz="4400" spc="-1" strike="noStrike">
                <a:latin typeface="Arial"/>
              </a:rPr>
              <a:t>xt </a:t>
            </a:r>
            <a:r>
              <a:rPr b="0" lang="lv-LV" sz="4400" spc="-1" strike="noStrike">
                <a:latin typeface="Arial"/>
              </a:rPr>
              <a:t>fo</a:t>
            </a:r>
            <a:r>
              <a:rPr b="0" lang="lv-LV" sz="4400" spc="-1" strike="noStrike">
                <a:latin typeface="Arial"/>
              </a:rPr>
              <a:t>r</a:t>
            </a:r>
            <a:r>
              <a:rPr b="0" lang="lv-LV" sz="4400" spc="-1" strike="noStrike">
                <a:latin typeface="Arial"/>
              </a:rPr>
              <a:t>m</a:t>
            </a:r>
            <a:r>
              <a:rPr b="0" lang="lv-LV" sz="4400" spc="-1" strike="noStrike">
                <a:latin typeface="Arial"/>
              </a:rPr>
              <a:t>at</a:t>
            </a:r>
            <a:endParaRPr b="0" lang="lv-LV"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a:t>
            </a:r>
            <a:r>
              <a:rPr b="0" lang="lv-LV" sz="4400" spc="-1" strike="noStrike">
                <a:latin typeface="Arial"/>
              </a:rPr>
              <a:t>ic</a:t>
            </a:r>
            <a:r>
              <a:rPr b="0" lang="lv-LV" sz="4400" spc="-1" strike="noStrike">
                <a:latin typeface="Arial"/>
              </a:rPr>
              <a:t>k </a:t>
            </a:r>
            <a:r>
              <a:rPr b="0" lang="lv-LV" sz="4400" spc="-1" strike="noStrike">
                <a:latin typeface="Arial"/>
              </a:rPr>
              <a:t>to </a:t>
            </a:r>
            <a:r>
              <a:rPr b="0" lang="lv-LV" sz="4400" spc="-1" strike="noStrike">
                <a:latin typeface="Arial"/>
              </a:rPr>
              <a:t>e</a:t>
            </a:r>
            <a:r>
              <a:rPr b="0" lang="lv-LV" sz="4400" spc="-1" strike="noStrike">
                <a:latin typeface="Arial"/>
              </a:rPr>
              <a:t>di</a:t>
            </a:r>
            <a:r>
              <a:rPr b="0" lang="lv-LV" sz="4400" spc="-1" strike="noStrike">
                <a:latin typeface="Arial"/>
              </a:rPr>
              <a:t>t </a:t>
            </a:r>
            <a:r>
              <a:rPr b="0" lang="lv-LV" sz="4400" spc="-1" strike="noStrike">
                <a:latin typeface="Arial"/>
              </a:rPr>
              <a:t>th</a:t>
            </a:r>
            <a:r>
              <a:rPr b="0" lang="lv-LV" sz="4400" spc="-1" strike="noStrike">
                <a:latin typeface="Arial"/>
              </a:rPr>
              <a:t>e </a:t>
            </a:r>
            <a:r>
              <a:rPr b="0" lang="lv-LV" sz="4400" spc="-1" strike="noStrike">
                <a:latin typeface="Arial"/>
              </a:rPr>
              <a:t>tit</a:t>
            </a:r>
            <a:r>
              <a:rPr b="0" lang="lv-LV" sz="4400" spc="-1" strike="noStrike">
                <a:latin typeface="Arial"/>
              </a:rPr>
              <a:t>le </a:t>
            </a:r>
            <a:r>
              <a:rPr b="0" lang="lv-LV" sz="4400" spc="-1" strike="noStrike">
                <a:latin typeface="Arial"/>
              </a:rPr>
              <a:t>te</a:t>
            </a:r>
            <a:r>
              <a:rPr b="0" lang="lv-LV" sz="4400" spc="-1" strike="noStrike">
                <a:latin typeface="Arial"/>
              </a:rPr>
              <a:t>xt </a:t>
            </a:r>
            <a:r>
              <a:rPr b="0" lang="lv-LV" sz="4400" spc="-1" strike="noStrike">
                <a:latin typeface="Arial"/>
              </a:rPr>
              <a:t>fo</a:t>
            </a:r>
            <a:r>
              <a:rPr b="0" lang="lv-LV" sz="4400" spc="-1" strike="noStrike">
                <a:latin typeface="Arial"/>
              </a:rPr>
              <a:t>r</a:t>
            </a:r>
            <a:r>
              <a:rPr b="0" lang="lv-LV" sz="4400" spc="-1" strike="noStrike">
                <a:latin typeface="Arial"/>
              </a:rPr>
              <a:t>m</a:t>
            </a:r>
            <a:r>
              <a:rPr b="0" lang="lv-LV" sz="4400" spc="-1" strike="noStrike">
                <a:latin typeface="Arial"/>
              </a:rPr>
              <a:t>at</a:t>
            </a:r>
            <a:endParaRPr b="0" lang="lv-LV"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Click to edit the title text format</a:t>
            </a:r>
            <a:endParaRPr b="0" lang="lv-LV"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a:t>
            </a:r>
            <a:r>
              <a:rPr b="0" lang="lv-LV" sz="4400" spc="-1" strike="noStrike">
                <a:latin typeface="Arial"/>
              </a:rPr>
              <a:t>ic</a:t>
            </a:r>
            <a:r>
              <a:rPr b="0" lang="lv-LV" sz="4400" spc="-1" strike="noStrike">
                <a:latin typeface="Arial"/>
              </a:rPr>
              <a:t>k </a:t>
            </a:r>
            <a:r>
              <a:rPr b="0" lang="lv-LV" sz="4400" spc="-1" strike="noStrike">
                <a:latin typeface="Arial"/>
              </a:rPr>
              <a:t>to </a:t>
            </a:r>
            <a:r>
              <a:rPr b="0" lang="lv-LV" sz="4400" spc="-1" strike="noStrike">
                <a:latin typeface="Arial"/>
              </a:rPr>
              <a:t>e</a:t>
            </a:r>
            <a:r>
              <a:rPr b="0" lang="lv-LV" sz="4400" spc="-1" strike="noStrike">
                <a:latin typeface="Arial"/>
              </a:rPr>
              <a:t>di</a:t>
            </a:r>
            <a:r>
              <a:rPr b="0" lang="lv-LV" sz="4400" spc="-1" strike="noStrike">
                <a:latin typeface="Arial"/>
              </a:rPr>
              <a:t>t </a:t>
            </a:r>
            <a:r>
              <a:rPr b="0" lang="lv-LV" sz="4400" spc="-1" strike="noStrike">
                <a:latin typeface="Arial"/>
              </a:rPr>
              <a:t>th</a:t>
            </a:r>
            <a:r>
              <a:rPr b="0" lang="lv-LV" sz="4400" spc="-1" strike="noStrike">
                <a:latin typeface="Arial"/>
              </a:rPr>
              <a:t>e </a:t>
            </a:r>
            <a:r>
              <a:rPr b="0" lang="lv-LV" sz="4400" spc="-1" strike="noStrike">
                <a:latin typeface="Arial"/>
              </a:rPr>
              <a:t>tit</a:t>
            </a:r>
            <a:r>
              <a:rPr b="0" lang="lv-LV" sz="4400" spc="-1" strike="noStrike">
                <a:latin typeface="Arial"/>
              </a:rPr>
              <a:t>le </a:t>
            </a:r>
            <a:r>
              <a:rPr b="0" lang="lv-LV" sz="4400" spc="-1" strike="noStrike">
                <a:latin typeface="Arial"/>
              </a:rPr>
              <a:t>te</a:t>
            </a:r>
            <a:r>
              <a:rPr b="0" lang="lv-LV" sz="4400" spc="-1" strike="noStrike">
                <a:latin typeface="Arial"/>
              </a:rPr>
              <a:t>xt </a:t>
            </a:r>
            <a:r>
              <a:rPr b="0" lang="lv-LV" sz="4400" spc="-1" strike="noStrike">
                <a:latin typeface="Arial"/>
              </a:rPr>
              <a:t>fo</a:t>
            </a:r>
            <a:r>
              <a:rPr b="0" lang="lv-LV" sz="4400" spc="-1" strike="noStrike">
                <a:latin typeface="Arial"/>
              </a:rPr>
              <a:t>r</a:t>
            </a:r>
            <a:r>
              <a:rPr b="0" lang="lv-LV" sz="4400" spc="-1" strike="noStrike">
                <a:latin typeface="Arial"/>
              </a:rPr>
              <a:t>m</a:t>
            </a:r>
            <a:r>
              <a:rPr b="0" lang="lv-LV" sz="4400" spc="-1" strike="noStrike">
                <a:latin typeface="Arial"/>
              </a:rPr>
              <a:t>at</a:t>
            </a:r>
            <a:endParaRPr b="0" lang="lv-LV" sz="4400" spc="-1" strike="noStrike">
              <a:latin typeface="Arial"/>
            </a:endParaRPr>
          </a:p>
        </p:txBody>
      </p:sp>
      <p:sp>
        <p:nvSpPr>
          <p:cNvPr id="15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hyperlink" Target="https://marta.lv/" TargetMode="External"/><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hyperlink" Target="https://likumi.lv/ta/tema/administrativas-atbildibas-celvedis" TargetMode="External"/><Relationship Id="rId2" Type="http://schemas.openxmlformats.org/officeDocument/2006/relationships/hyperlink" Target="https://www.youtube.com/watch?v=qJSQbjL62uM" TargetMode="External"/><Relationship Id="rId3"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0.xml.rels><?xml version="1.0" encoding="UTF-8"?>
<Relationships xmlns="http://schemas.openxmlformats.org/package/2006/relationships"><Relationship Id="rId1" Type="http://schemas.openxmlformats.org/officeDocument/2006/relationships/hyperlink" Target="https://manas.tiesas.lv/" TargetMode="External"/><Relationship Id="rId2" Type="http://schemas.openxmlformats.org/officeDocument/2006/relationships/hyperlink" Target="https://tiesas.lv/tiesas/meklet" TargetMode="External"/><Relationship Id="rId3" Type="http://schemas.openxmlformats.org/officeDocument/2006/relationships/hyperlink" Target="https://manas.tiesas.lv/eTiesasMvc/e-pakalpojumi/nodevu_kalkulators" TargetMode="External"/><Relationship Id="rId4"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0.xml.rels><?xml version="1.0" encoding="UTF-8"?>
<Relationships xmlns="http://schemas.openxmlformats.org/package/2006/relationships"><Relationship Id="rId1" Type="http://schemas.openxmlformats.org/officeDocument/2006/relationships/hyperlink" Target="https://jpa.gov.lv/" TargetMode="External"/><Relationship Id="rId2" Type="http://schemas.openxmlformats.org/officeDocument/2006/relationships/hyperlink" Target="mailto:jpa@jpa.gov.lv" TargetMode="External"/><Relationship Id="rId3"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1523880" y="690480"/>
            <a:ext cx="9138600" cy="2382120"/>
          </a:xfrm>
          <a:prstGeom prst="rect">
            <a:avLst/>
          </a:prstGeom>
          <a:noFill/>
          <a:ln w="0">
            <a:noFill/>
          </a:ln>
        </p:spPr>
        <p:style>
          <a:lnRef idx="0"/>
          <a:fillRef idx="0"/>
          <a:effectRef idx="0"/>
          <a:fontRef idx="minor"/>
        </p:style>
        <p:txBody>
          <a:bodyPr lIns="90000" rIns="90000" tIns="45000" bIns="45000" anchor="b">
            <a:normAutofit/>
          </a:bodyPr>
          <a:p>
            <a:pPr algn="ctr">
              <a:lnSpc>
                <a:spcPct val="90000"/>
              </a:lnSpc>
            </a:pPr>
            <a:r>
              <a:rPr b="1" lang="lv-LV" sz="6000" spc="-1" strike="noStrike">
                <a:solidFill>
                  <a:srgbClr val="000000"/>
                </a:solidFill>
                <a:latin typeface="Calibri"/>
                <a:ea typeface="DejaVu Sans"/>
              </a:rPr>
              <a:t>Tiesību pamati</a:t>
            </a:r>
            <a:endParaRPr b="0" lang="lv-LV" sz="6000" spc="-1" strike="noStrike">
              <a:latin typeface="Arial"/>
            </a:endParaRPr>
          </a:p>
          <a:p>
            <a:pPr algn="ctr">
              <a:lnSpc>
                <a:spcPct val="90000"/>
              </a:lnSpc>
            </a:pPr>
            <a:r>
              <a:rPr b="1" lang="lv-LV" sz="4800" spc="-1" strike="noStrike">
                <a:solidFill>
                  <a:srgbClr val="000000"/>
                </a:solidFill>
                <a:latin typeface="Calibri"/>
                <a:ea typeface="DejaVu Sans"/>
              </a:rPr>
              <a:t>senioriem</a:t>
            </a:r>
            <a:endParaRPr b="0" lang="lv-LV" sz="4800" spc="-1" strike="noStrike">
              <a:latin typeface="Arial"/>
            </a:endParaRPr>
          </a:p>
        </p:txBody>
      </p:sp>
      <p:sp>
        <p:nvSpPr>
          <p:cNvPr id="191" name="CustomShape 2"/>
          <p:cNvSpPr/>
          <p:nvPr/>
        </p:nvSpPr>
        <p:spPr>
          <a:xfrm>
            <a:off x="1523880" y="3458160"/>
            <a:ext cx="9138600" cy="16502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3200" spc="-1" strike="noStrike">
                <a:solidFill>
                  <a:srgbClr val="000000"/>
                </a:solidFill>
                <a:latin typeface="Arial"/>
                <a:ea typeface="DejaVu Sans"/>
              </a:rPr>
              <a:t>Gražina Jedemskienė, Laima Skinderienė, Andrejs Vanags</a:t>
            </a:r>
            <a:endParaRPr b="0" lang="lv-LV" sz="3200" spc="-1" strike="noStrike">
              <a:latin typeface="Arial"/>
            </a:endParaRPr>
          </a:p>
          <a:p>
            <a:pPr algn="ctr">
              <a:lnSpc>
                <a:spcPct val="100000"/>
              </a:lnSpc>
            </a:pPr>
            <a:endParaRPr b="0" lang="lv-LV" sz="3200" spc="-1" strike="noStrike">
              <a:latin typeface="Arial"/>
            </a:endParaRPr>
          </a:p>
          <a:p>
            <a:pPr algn="ctr">
              <a:lnSpc>
                <a:spcPct val="100000"/>
              </a:lnSpc>
            </a:pPr>
            <a:r>
              <a:rPr b="0" lang="lv-LV" sz="3200" spc="-1" strike="noStrike">
                <a:solidFill>
                  <a:srgbClr val="000000"/>
                </a:solidFill>
                <a:latin typeface="Arial"/>
                <a:ea typeface="DejaVu Sans"/>
              </a:rPr>
              <a:t>2021</a:t>
            </a:r>
            <a:endParaRPr b="0" lang="lv-LV" sz="3200" spc="-1" strike="noStrike">
              <a:latin typeface="Arial"/>
            </a:endParaRPr>
          </a:p>
        </p:txBody>
      </p:sp>
      <p:grpSp>
        <p:nvGrpSpPr>
          <p:cNvPr id="192" name="Group 3"/>
          <p:cNvGrpSpPr/>
          <p:nvPr/>
        </p:nvGrpSpPr>
        <p:grpSpPr>
          <a:xfrm>
            <a:off x="894600" y="5257800"/>
            <a:ext cx="10325880" cy="1424160"/>
            <a:chOff x="894600" y="5257800"/>
            <a:chExt cx="10325880" cy="1424160"/>
          </a:xfrm>
        </p:grpSpPr>
        <p:pic>
          <p:nvPicPr>
            <p:cNvPr id="193" name="Picture 6" descr=""/>
            <p:cNvPicPr/>
            <p:nvPr/>
          </p:nvPicPr>
          <p:blipFill>
            <a:blip r:embed="rId1"/>
            <a:stretch/>
          </p:blipFill>
          <p:spPr>
            <a:xfrm>
              <a:off x="894600" y="5613120"/>
              <a:ext cx="1775880" cy="747000"/>
            </a:xfrm>
            <a:prstGeom prst="rect">
              <a:avLst/>
            </a:prstGeom>
            <a:ln w="0">
              <a:noFill/>
            </a:ln>
          </p:spPr>
        </p:pic>
        <p:pic>
          <p:nvPicPr>
            <p:cNvPr id="194" name="Picture 7" descr=""/>
            <p:cNvPicPr/>
            <p:nvPr/>
          </p:nvPicPr>
          <p:blipFill>
            <a:blip r:embed="rId2"/>
            <a:stretch/>
          </p:blipFill>
          <p:spPr>
            <a:xfrm>
              <a:off x="3128400" y="5613120"/>
              <a:ext cx="1775880" cy="747000"/>
            </a:xfrm>
            <a:prstGeom prst="rect">
              <a:avLst/>
            </a:prstGeom>
            <a:ln w="0">
              <a:noFill/>
            </a:ln>
          </p:spPr>
        </p:pic>
        <p:pic>
          <p:nvPicPr>
            <p:cNvPr id="195" name="Picture 8" descr=""/>
            <p:cNvPicPr/>
            <p:nvPr/>
          </p:nvPicPr>
          <p:blipFill>
            <a:blip r:embed="rId3"/>
            <a:stretch/>
          </p:blipFill>
          <p:spPr>
            <a:xfrm>
              <a:off x="5009400" y="5613120"/>
              <a:ext cx="1775880" cy="747000"/>
            </a:xfrm>
            <a:prstGeom prst="rect">
              <a:avLst/>
            </a:prstGeom>
            <a:ln w="0">
              <a:noFill/>
            </a:ln>
          </p:spPr>
        </p:pic>
        <p:pic>
          <p:nvPicPr>
            <p:cNvPr id="196" name="Picture 9" descr=""/>
            <p:cNvPicPr/>
            <p:nvPr/>
          </p:nvPicPr>
          <p:blipFill>
            <a:blip r:embed="rId4"/>
            <a:stretch/>
          </p:blipFill>
          <p:spPr>
            <a:xfrm>
              <a:off x="6890400" y="5613120"/>
              <a:ext cx="1775880" cy="747000"/>
            </a:xfrm>
            <a:prstGeom prst="rect">
              <a:avLst/>
            </a:prstGeom>
            <a:ln w="0">
              <a:noFill/>
            </a:ln>
          </p:spPr>
        </p:pic>
        <p:pic>
          <p:nvPicPr>
            <p:cNvPr id="197" name="Picture 10" descr=""/>
            <p:cNvPicPr/>
            <p:nvPr/>
          </p:nvPicPr>
          <p:blipFill>
            <a:blip r:embed="rId5"/>
            <a:stretch/>
          </p:blipFill>
          <p:spPr>
            <a:xfrm>
              <a:off x="8948520" y="5257800"/>
              <a:ext cx="2271960" cy="1424160"/>
            </a:xfrm>
            <a:prstGeom prst="rect">
              <a:avLst/>
            </a:prstGeom>
            <a:ln w="0">
              <a:noFill/>
            </a:ln>
          </p:spPr>
        </p:pic>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Formāla un juridiska valoda</a:t>
            </a:r>
            <a:endParaRPr b="0" lang="lv-LV" sz="4400" spc="-1" strike="noStrike">
              <a:latin typeface="Arial"/>
            </a:endParaRPr>
          </a:p>
        </p:txBody>
      </p:sp>
      <p:sp>
        <p:nvSpPr>
          <p:cNvPr id="218"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Nepieciešamība pēc tiesiska pamata noved pie formālas un juridiskas valodas lietošanas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Izmantojiet neformālas komunikācijas metodes vai NVO palīdzību, ja Jums ir grūti saprast iestādes atbildi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ff0000"/>
                </a:solidFill>
                <a:latin typeface="Calibri"/>
                <a:ea typeface="DejaVu Sans"/>
              </a:rPr>
              <a:t>Juridiskas valodas lietošana nenozīmē, ka iestāde nevēlas rīkoties vai tās atbilde ir negatīva!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838080" y="365040"/>
            <a:ext cx="10510200" cy="613908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Paldies par uzmanību!</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Iestāžu resursi</a:t>
            </a:r>
            <a:endParaRPr b="0" lang="lv-LV" sz="4400" spc="-1" strike="noStrike">
              <a:latin typeface="Arial"/>
            </a:endParaRPr>
          </a:p>
        </p:txBody>
      </p:sp>
      <p:sp>
        <p:nvSpPr>
          <p:cNvPr id="220" name="CustomShape 2"/>
          <p:cNvSpPr/>
          <p:nvPr/>
        </p:nvSpPr>
        <p:spPr>
          <a:xfrm>
            <a:off x="609480" y="1604520"/>
            <a:ext cx="5688720" cy="505368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Iestāžu resursi ir līdzsvars starp uzdevumu apjomu un izmaksu efektivitāti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Šī iemesla dēļ resursi nekad nebūs pilnīgi pietiekami!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Gudras valdības un iestādes izmanto NVO palīdzību, lai risinātu šo problēmu</a:t>
            </a:r>
            <a:endParaRPr b="0" lang="lv-LV" sz="3200" spc="-1" strike="noStrike">
              <a:latin typeface="Arial"/>
            </a:endParaRPr>
          </a:p>
        </p:txBody>
      </p:sp>
      <p:pic>
        <p:nvPicPr>
          <p:cNvPr id="221" name="" descr=""/>
          <p:cNvPicPr/>
          <p:nvPr/>
        </p:nvPicPr>
        <p:blipFill>
          <a:blip r:embed="rId1"/>
          <a:stretch/>
        </p:blipFill>
        <p:spPr>
          <a:xfrm>
            <a:off x="7380000" y="1260000"/>
            <a:ext cx="3285000" cy="49244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4400" spc="-1" strike="noStrike">
                <a:solidFill>
                  <a:srgbClr val="000000"/>
                </a:solidFill>
                <a:latin typeface="Calibri"/>
                <a:ea typeface="DejaVu Sans"/>
              </a:rPr>
              <a:t>Stratēģijas, plāni un prioritātes</a:t>
            </a:r>
            <a:endParaRPr b="0" lang="lv-LV" sz="4400" spc="-1" strike="noStrike">
              <a:latin typeface="Arial"/>
            </a:endParaRPr>
          </a:p>
        </p:txBody>
      </p:sp>
      <p:sp>
        <p:nvSpPr>
          <p:cNvPr id="223"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Ierobežotu resursu apstākļos iestādēm ir attiecīgi jāplāno un jānosaka prioritātes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Dažreiz Jūsu problēma var neietilpt iestāžu prioritātēs </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Šajā gadījumā Jums var noderēt NVO atbalsts</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609480" y="9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Kādus komunikācijas kanālus izmantot?</a:t>
            </a:r>
            <a:endParaRPr b="0" lang="lv-LV" sz="4400" spc="-1" strike="noStrike">
              <a:latin typeface="Arial"/>
            </a:endParaRPr>
          </a:p>
        </p:txBody>
      </p:sp>
      <p:sp>
        <p:nvSpPr>
          <p:cNvPr id="225" name="CustomShape 2"/>
          <p:cNvSpPr/>
          <p:nvPr/>
        </p:nvSpPr>
        <p:spPr>
          <a:xfrm>
            <a:off x="609480" y="1125360"/>
            <a:ext cx="10970280" cy="53179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Lai saņemtu informāciju:</a:t>
            </a:r>
            <a:endParaRPr b="0" lang="lv-LV" sz="28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Ātra atbilde, vienkārša valoda – mazāk formālus veidus (telefona zvans, e-pasts, tērzēšana)</a:t>
            </a:r>
            <a:endParaRPr b="0" lang="lv-LV" sz="28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Precīza informācija ar juridisko pamatojumu, kuru var izmantot saziņā ar citām iestādēm, juridiskām personām vai amatpersonām – izmantojiet formālas metodes, piemēram, parakstīta vēstule</a:t>
            </a:r>
            <a:endParaRPr b="0" lang="lv-LV" sz="2800" spc="-1" strike="noStrike">
              <a:latin typeface="Arial"/>
            </a:endParaRPr>
          </a:p>
          <a:p>
            <a:pPr marL="216000" indent="-213840">
              <a:lnSpc>
                <a:spcPct val="100000"/>
              </a:lnSpc>
              <a:spcBef>
                <a:spcPts val="850"/>
              </a:spcBef>
              <a:buClr>
                <a:srgbClr val="000000"/>
              </a:buClr>
              <a:buSzPct val="45000"/>
              <a:buFont typeface="Wingdings" charset="2"/>
              <a:buChar char=""/>
            </a:pPr>
            <a:r>
              <a:rPr b="1" lang="lv-LV" sz="2800" spc="-1" strike="noStrike">
                <a:solidFill>
                  <a:srgbClr val="000000"/>
                </a:solidFill>
                <a:latin typeface="Calibri"/>
                <a:ea typeface="DejaVu Sans"/>
              </a:rPr>
              <a:t>Lai aizstāvētu </a:t>
            </a:r>
            <a:r>
              <a:rPr b="0" lang="lv-LV" sz="2800" spc="-1" strike="noStrike">
                <a:solidFill>
                  <a:srgbClr val="000000"/>
                </a:solidFill>
                <a:latin typeface="Calibri"/>
                <a:ea typeface="DejaVu Sans"/>
              </a:rPr>
              <a:t>savas tiesības – formālas metodes, piemēram, parakstīta sūdzība</a:t>
            </a:r>
            <a:endParaRPr b="0" lang="lv-LV" sz="2800" spc="-1" strike="noStrike">
              <a:latin typeface="Arial"/>
            </a:endParaRPr>
          </a:p>
          <a:p>
            <a:pPr marL="216000" indent="-213840">
              <a:lnSpc>
                <a:spcPct val="100000"/>
              </a:lnSpc>
              <a:spcBef>
                <a:spcPts val="850"/>
              </a:spcBef>
              <a:buClr>
                <a:srgbClr val="000000"/>
              </a:buClr>
              <a:buSzPct val="45000"/>
              <a:buFont typeface="Wingdings" charset="2"/>
              <a:buChar char=""/>
            </a:pPr>
            <a:r>
              <a:rPr b="1" lang="lv-LV" sz="2800" spc="-1" strike="noStrike">
                <a:solidFill>
                  <a:srgbClr val="000000"/>
                </a:solidFill>
                <a:latin typeface="Calibri"/>
                <a:ea typeface="DejaVu Sans"/>
              </a:rPr>
              <a:t>Lai sniegtu</a:t>
            </a:r>
            <a:r>
              <a:rPr b="0" lang="lv-LV" sz="2800" spc="-1" strike="noStrike">
                <a:solidFill>
                  <a:srgbClr val="000000"/>
                </a:solidFill>
                <a:latin typeface="Calibri"/>
                <a:ea typeface="DejaVu Sans"/>
              </a:rPr>
              <a:t> iestādei informāciju – jebkuras norādītas metodes </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Ja neesat pārliecināts ...</a:t>
            </a:r>
            <a:endParaRPr b="0" lang="lv-LV" sz="4400" spc="-1" strike="noStrike">
              <a:latin typeface="Arial"/>
            </a:endParaRPr>
          </a:p>
        </p:txBody>
      </p:sp>
      <p:sp>
        <p:nvSpPr>
          <p:cNvPr id="227"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Sāciet neformāli, tad veiciet formālu darbību. Piemēram, uzzvaniet/uzrakstiet e-pastu vai tērzēšanu, lai:</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Aprakstītu situāciju</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Pajautāt par labāku veidu, kā sasniegt mērķi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Palūdziet palīdzību NVO, kura darbojas konkrētajā jomā</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Arial"/>
                <a:ea typeface="DejaVu Sans"/>
              </a:rPr>
              <a:t>Kā komunicēt pareizi?</a:t>
            </a:r>
            <a:endParaRPr b="0" lang="lv-LV" sz="4400" spc="-1" strike="noStrike">
              <a:latin typeface="Arial"/>
            </a:endParaRPr>
          </a:p>
        </p:txBody>
      </p:sp>
      <p:graphicFrame>
        <p:nvGraphicFramePr>
          <p:cNvPr id="229" name="Table 2"/>
          <p:cNvGraphicFramePr/>
          <p:nvPr/>
        </p:nvGraphicFramePr>
        <p:xfrm>
          <a:off x="629640" y="1293120"/>
          <a:ext cx="11159280" cy="6067440"/>
        </p:xfrm>
        <a:graphic>
          <a:graphicData uri="http://schemas.openxmlformats.org/drawingml/2006/table">
            <a:tbl>
              <a:tblPr/>
              <a:tblGrid>
                <a:gridCol w="5416560"/>
                <a:gridCol w="5743080"/>
              </a:tblGrid>
              <a:tr h="1573920">
                <a:tc>
                  <a:txBody>
                    <a:bodyPr lIns="90000" rIns="90000">
                      <a:noAutofit/>
                    </a:bodyPr>
                    <a:p>
                      <a:pPr algn="ctr">
                        <a:lnSpc>
                          <a:spcPct val="100000"/>
                        </a:lnSpc>
                      </a:pPr>
                      <a:r>
                        <a:rPr b="1" lang="lv-LV" sz="3600" spc="-1" strike="noStrike">
                          <a:solidFill>
                            <a:srgbClr val="158466"/>
                          </a:solidFill>
                          <a:latin typeface="Calibri"/>
                        </a:rPr>
                        <a:t>DARI</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3600" spc="-1" strike="noStrike">
                          <a:solidFill>
                            <a:srgbClr val="f10d0c"/>
                          </a:solidFill>
                          <a:latin typeface="Calibri"/>
                        </a:rPr>
                        <a:t>NEDARI</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93880">
                <a:tc>
                  <a:txBody>
                    <a:bodyPr lIns="90000" rIns="90000">
                      <a:noAutofit/>
                    </a:bodyPr>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Veltiet laiku un pūles, lai aprakstītu Jūsu situāciju skaidri, pilnīgi un īsi</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Nosakiet savu mērķi un skaidri noformulējiet Jūsu lūgumu</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Esat reālistisks</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Norādiet savu kontaktinformāciju</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Rūpīgi izlasiet atbildi un palūdziet neformālu skaidrojumu, ja nepieciešams</a:t>
                      </a:r>
                      <a:endParaRPr b="0" lang="lv-LV"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Nenorādiet tikai sev labvēlīgus faktus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pārāk emocionāls un/vai agresīvs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Neesat paštaisīts jurists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Neizvirziet nesaprātīgas prasības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Nedemonizējiet iestādi, ja rezultāti nav Jums labvēlīgi</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Nekrītiet izmisumā, ja atbilde ir negatīva – tā arī var būt noderīga</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Kas notiek ar Jūsu vēstuli iestādē?</a:t>
            </a:r>
            <a:endParaRPr b="0" lang="lv-LV" sz="4400" spc="-1" strike="noStrike">
              <a:latin typeface="Arial"/>
            </a:endParaRPr>
          </a:p>
        </p:txBody>
      </p:sp>
      <p:sp>
        <p:nvSpPr>
          <p:cNvPr id="231" name="CustomShape 2"/>
          <p:cNvSpPr/>
          <p:nvPr/>
        </p:nvSpPr>
        <p:spPr>
          <a:xfrm>
            <a:off x="609480" y="1560960"/>
            <a:ext cx="10970280" cy="48171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lv-LV" sz="3200" spc="-1" strike="noStrike">
                <a:solidFill>
                  <a:srgbClr val="000000"/>
                </a:solidFill>
                <a:latin typeface="Calibri"/>
                <a:ea typeface="DejaVu Sans"/>
              </a:rPr>
              <a:t>Iestādes is dažādas, tomēr vispārīgi viss notiks apmēram tā: </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Reģistrēšana</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Novirzīšana atbildīgajam darbiniekam</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Informācijas vākšana (ja nepieciešams):</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No citām amatpersonām</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No citām iestādēm vai personām</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Lēmums par atbildes būtību</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Rakstiskas atbildes sagatavošana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200" spc="-1" strike="noStrike">
                <a:solidFill>
                  <a:srgbClr val="ff0000"/>
                </a:solidFill>
                <a:latin typeface="Calibri"/>
                <a:ea typeface="DejaVu Sans"/>
              </a:rPr>
              <a:t>Rūpīga un saturīga atbilde var aizņemt laiku. Esiet pacietīgs un pagaidiet, ja varat.</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Cik ilgi tas aizņems?</a:t>
            </a:r>
            <a:endParaRPr b="0" lang="lv-LV" sz="4400" spc="-1" strike="noStrike">
              <a:latin typeface="Arial"/>
            </a:endParaRPr>
          </a:p>
        </p:txBody>
      </p:sp>
      <p:sp>
        <p:nvSpPr>
          <p:cNvPr id="234" name="CustomShape 2"/>
          <p:cNvSpPr/>
          <p:nvPr/>
        </p:nvSpPr>
        <p:spPr>
          <a:xfrm>
            <a:off x="609480" y="1965240"/>
            <a:ext cx="10970280" cy="397512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lv-LV" sz="3200" spc="-1" strike="noStrike">
                <a:solidFill>
                  <a:srgbClr val="000000"/>
                </a:solidFill>
                <a:latin typeface="Calibri"/>
                <a:ea typeface="DejaVu Sans"/>
              </a:rPr>
              <a:t>Situācijas atšķiras, bet:  </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parasti Jūs saņemsiet atbildi mēneša laikā</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ja Jūsu jautājuma risināšana aizņem ilgāk, Jūs visticamāk saņemsiet starpatbildi</a:t>
            </a:r>
            <a:endParaRPr b="0" lang="lv-LV" sz="3200" spc="-1" strike="noStrike">
              <a:latin typeface="Arial"/>
            </a:endParaRPr>
          </a:p>
          <a:p>
            <a:pPr marL="216000" indent="-213840">
              <a:lnSpc>
                <a:spcPct val="100000"/>
              </a:lnSpc>
              <a:spcBef>
                <a:spcPts val="850"/>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strīdu risināšanas procedūras (SAI, tiesas) parasti aizņem ilgāk nekā mēnesi (sk. zemāk)</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200" spc="-1" strike="noStrike">
                <a:solidFill>
                  <a:srgbClr val="ff0000"/>
                </a:solidFill>
                <a:latin typeface="Calibri"/>
                <a:ea typeface="DejaVu Sans"/>
              </a:rPr>
              <a:t>Ja Jūs nevarat gaidīt, tad skaidri informējiet par to iestādi!</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838080" y="365040"/>
            <a:ext cx="10510200" cy="413460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4. TĒMA</a:t>
            </a:r>
            <a:endParaRPr b="0" lang="lv-LV" sz="4400" spc="-1" strike="noStrike">
              <a:latin typeface="Arial"/>
            </a:endParaRPr>
          </a:p>
          <a:p>
            <a:pPr algn="ctr">
              <a:lnSpc>
                <a:spcPct val="100000"/>
              </a:lnSpc>
            </a:pPr>
            <a:endParaRPr b="0" lang="lv-LV" sz="4400" spc="-1" strike="noStrike">
              <a:latin typeface="Arial"/>
            </a:endParaRPr>
          </a:p>
          <a:p>
            <a:pPr algn="ctr">
              <a:lnSpc>
                <a:spcPct val="100000"/>
              </a:lnSpc>
            </a:pPr>
            <a:r>
              <a:rPr b="1" lang="lv-LV" sz="4400" spc="-1" strike="noStrike">
                <a:solidFill>
                  <a:srgbClr val="000000"/>
                </a:solidFill>
                <a:latin typeface="Calibri"/>
                <a:ea typeface="DejaVu Sans"/>
              </a:rPr>
              <a:t>Administratīvās/krimināltiesības</a:t>
            </a:r>
            <a:endParaRPr b="0" lang="lv-LV" sz="4400" spc="-1" strike="noStrike">
              <a:latin typeface="Arial"/>
            </a:endParaRPr>
          </a:p>
        </p:txBody>
      </p:sp>
      <p:sp>
        <p:nvSpPr>
          <p:cNvPr id="199" name="CustomShape 2"/>
          <p:cNvSpPr/>
          <p:nvPr/>
        </p:nvSpPr>
        <p:spPr>
          <a:xfrm>
            <a:off x="1523880" y="4680000"/>
            <a:ext cx="9138600" cy="1439280"/>
          </a:xfrm>
          <a:prstGeom prst="rect">
            <a:avLst/>
          </a:prstGeom>
          <a:noFill/>
          <a:ln w="0">
            <a:noFill/>
          </a:ln>
        </p:spPr>
        <p:style>
          <a:lnRef idx="0"/>
          <a:fillRef idx="0"/>
          <a:effectRef idx="0"/>
          <a:fontRef idx="minor"/>
        </p:style>
      </p:sp>
      <p:sp>
        <p:nvSpPr>
          <p:cNvPr id="200" name="CustomShape 3"/>
          <p:cNvSpPr/>
          <p:nvPr/>
        </p:nvSpPr>
        <p:spPr>
          <a:xfrm>
            <a:off x="695880" y="4732920"/>
            <a:ext cx="10823760" cy="16502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2400" spc="-1" strike="noStrike">
                <a:solidFill>
                  <a:srgbClr val="000000"/>
                </a:solidFill>
                <a:latin typeface="Arial"/>
                <a:ea typeface="DejaVu Sans"/>
              </a:rPr>
              <a:t>Andrejs Vanags (saturs angļu un latviešu valodā)</a:t>
            </a:r>
            <a:endParaRPr b="0" lang="lv-LV" sz="2400" spc="-1" strike="noStrike">
              <a:latin typeface="Arial"/>
            </a:endParaRPr>
          </a:p>
          <a:p>
            <a:pPr algn="ctr">
              <a:lnSpc>
                <a:spcPct val="100000"/>
              </a:lnSpc>
            </a:pPr>
            <a:r>
              <a:rPr b="0" lang="lv-LV" sz="2400" spc="-1" strike="noStrike">
                <a:solidFill>
                  <a:srgbClr val="000000"/>
                </a:solidFill>
                <a:latin typeface="Arial"/>
                <a:ea typeface="DejaVu Sans"/>
              </a:rPr>
              <a:t>Gražina Jedemskienė (tulkojums un adaptācija lietuviešu valodā)</a:t>
            </a:r>
            <a:endParaRPr b="0" lang="lv-LV" sz="2400" spc="-1" strike="noStrike">
              <a:latin typeface="Arial"/>
            </a:endParaRPr>
          </a:p>
          <a:p>
            <a:pPr algn="ctr">
              <a:lnSpc>
                <a:spcPct val="100000"/>
              </a:lnSpc>
            </a:pPr>
            <a:endParaRPr b="0" lang="lv-LV"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Kā lasīt atbildi?</a:t>
            </a:r>
            <a:endParaRPr b="0" lang="lv-LV" sz="4400" spc="-1" strike="noStrike">
              <a:latin typeface="Arial"/>
            </a:endParaRPr>
          </a:p>
        </p:txBody>
      </p:sp>
      <p:sp>
        <p:nvSpPr>
          <p:cNvPr id="237" name="CustomShape 2"/>
          <p:cNvSpPr/>
          <p:nvPr/>
        </p:nvSpPr>
        <p:spPr>
          <a:xfrm>
            <a:off x="609480" y="1485720"/>
            <a:ext cx="10970280" cy="493380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Lasiet uzmanīgi – ziņas teksts ir tieši tāds ne bez iemesla</a:t>
            </a:r>
            <a:endParaRPr b="0" lang="lv-LV" sz="28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Pievērsiet uzmanību iestādes viedoklim un pamatojumam</a:t>
            </a:r>
            <a:endParaRPr b="0" lang="lv-LV" sz="28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Pievērsiet uzmanību iznākumam:</a:t>
            </a:r>
            <a:endParaRPr b="0" lang="lv-LV" sz="28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Lūgums ir apmierināts  – apsveicam!</a:t>
            </a:r>
            <a:endParaRPr b="0" lang="lv-LV" sz="28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Lūgums ir noraidīts. Kādēļ? Daži varianti:</a:t>
            </a:r>
            <a:endParaRPr b="0" lang="lv-LV" sz="2800" spc="-1" strike="noStrike">
              <a:latin typeface="Arial"/>
            </a:endParaRPr>
          </a:p>
          <a:p>
            <a:pPr lvl="2" marL="648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Lūgumam nav tiesiska pamata</a:t>
            </a:r>
            <a:endParaRPr b="0" lang="lv-LV" sz="2800" spc="-1" strike="noStrike">
              <a:latin typeface="Arial"/>
            </a:endParaRPr>
          </a:p>
          <a:p>
            <a:pPr lvl="2" marL="648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Iestāde nav kompetenta izskatīt Jūsu lūgumu</a:t>
            </a:r>
            <a:endParaRPr b="0" lang="lv-LV" sz="2800" spc="-1" strike="noStrike">
              <a:latin typeface="Arial"/>
            </a:endParaRPr>
          </a:p>
          <a:p>
            <a:pPr lvl="2" marL="648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Iestāde lūdz papildu informāciju/pierādījumus/skaidrojumu</a:t>
            </a:r>
            <a:endParaRPr b="0" lang="lv-LV" sz="2800" spc="-1" strike="noStrike">
              <a:latin typeface="Arial"/>
            </a:endParaRPr>
          </a:p>
          <a:p>
            <a:pPr lvl="2" marL="648000" indent="-21384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Iestāde sniedz starpatbildi</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Ja neesat pārliecināts ...</a:t>
            </a:r>
            <a:endParaRPr b="0" lang="lv-LV" sz="4400" spc="-1" strike="noStrike">
              <a:latin typeface="Arial"/>
            </a:endParaRPr>
          </a:p>
        </p:txBody>
      </p:sp>
      <p:sp>
        <p:nvSpPr>
          <p:cNvPr id="239"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Sazinieties ar ziņas autoru neformāli (e-pasts un/vai telefona numurs parasti ir norādīti ziņas beigās)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Palūdziet NVO, kuras darbojas attiecīgajā jomā, lai izskaidrotu Jums atbildi</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600" spc="-1" strike="noStrike">
                <a:solidFill>
                  <a:srgbClr val="ff0000"/>
                </a:solidFill>
                <a:latin typeface="Calibri"/>
                <a:ea typeface="DejaVu Sans"/>
              </a:rPr>
              <a:t>Negatīva atbilde ne vienmēr ir slikta!</a:t>
            </a:r>
            <a:endParaRPr b="0" lang="lv-LV" sz="3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Ja atbildi iespējams pārsūdzēt...</a:t>
            </a:r>
            <a:endParaRPr b="0" lang="lv-LV" sz="4400" spc="-1" strike="noStrike">
              <a:latin typeface="Arial"/>
            </a:endParaRPr>
          </a:p>
        </p:txBody>
      </p:sp>
      <p:sp>
        <p:nvSpPr>
          <p:cNvPr id="242"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Jūs visticamāk tiksiet par to informēt pašā vēstules tekstā</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Pievērsiet uzmanību:</a:t>
            </a:r>
            <a:endParaRPr b="0" lang="lv-LV" sz="3200" spc="-1" strike="noStrike">
              <a:latin typeface="Arial"/>
            </a:endParaRPr>
          </a:p>
          <a:p>
            <a:pPr lvl="1" marL="432000" indent="-21420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Pārsūdzēšanas termiņam</a:t>
            </a:r>
            <a:endParaRPr b="0" lang="lv-LV" sz="3200" spc="-1" strike="noStrike">
              <a:latin typeface="Arial"/>
            </a:endParaRPr>
          </a:p>
          <a:p>
            <a:pPr lvl="1" marL="432000" indent="-21420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Iestādei, kurai jāadresē sūdzība</a:t>
            </a:r>
            <a:endParaRPr b="0" lang="lv-LV" sz="3200" spc="-1" strike="noStrike">
              <a:latin typeface="Arial"/>
            </a:endParaRPr>
          </a:p>
          <a:p>
            <a:pPr lvl="1" marL="432000" indent="-21420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Iestādei, kurā sūdzība ir jāiesniedz</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Konsultējieties ar NVO, kompetentu valsts iestādi vai juristu, ja neesat pārliecināts</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Situāciju analīze</a:t>
            </a:r>
            <a:endParaRPr b="0" lang="lv-LV" sz="4400" spc="-1" strike="noStrike">
              <a:latin typeface="Arial"/>
            </a:endParaRPr>
          </a:p>
        </p:txBody>
      </p:sp>
      <p:sp>
        <p:nvSpPr>
          <p:cNvPr id="244" name="CustomShape 2"/>
          <p:cNvSpPr/>
          <p:nvPr/>
        </p:nvSpPr>
        <p:spPr>
          <a:xfrm>
            <a:off x="838080" y="1789560"/>
            <a:ext cx="10510200" cy="3426120"/>
          </a:xfrm>
          <a:prstGeom prst="rect">
            <a:avLst/>
          </a:prstGeom>
          <a:noFill/>
          <a:ln w="0">
            <a:noFill/>
          </a:ln>
        </p:spPr>
        <p:style>
          <a:lnRef idx="0"/>
          <a:fillRef idx="0"/>
          <a:effectRef idx="0"/>
          <a:fontRef idx="minor"/>
        </p:style>
        <p:txBody>
          <a:bodyPr lIns="90000" rIns="90000" tIns="45000" bIns="45000" anchor="ctr">
            <a:noAutofit/>
          </a:bodyPr>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Situācijas analīze: patērētāju aizsardzības iestāde un patērētāju SAI</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Situācijas analīze: regulators</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Situācijas analīze: pašvaldība </a:t>
            </a:r>
            <a:endParaRPr b="0" lang="lv-LV" sz="3200" spc="-1" strike="noStrike">
              <a:latin typeface="Arial"/>
            </a:endParaRPr>
          </a:p>
        </p:txBody>
      </p:sp>
      <p:sp>
        <p:nvSpPr>
          <p:cNvPr id="24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FAD4CC7-15B3-4032-AF8B-2DD72A4F9BC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patērētāju aizsardzības iestāde un patērētāju SAI</a:t>
            </a:r>
            <a:endParaRPr b="0" lang="lv-LV" sz="4400" spc="-1" strike="noStrike">
              <a:latin typeface="Arial"/>
            </a:endParaRPr>
          </a:p>
        </p:txBody>
      </p:sp>
      <p:sp>
        <p:nvSpPr>
          <p:cNvPr id="247" name="CustomShape 2"/>
          <p:cNvSpPr/>
          <p:nvPr/>
        </p:nvSpPr>
        <p:spPr>
          <a:xfrm>
            <a:off x="838080" y="1789560"/>
            <a:ext cx="10510200" cy="45082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pPr>
            <a:r>
              <a:rPr b="0" lang="lv-LV" sz="2600" spc="-1" strike="noStrike">
                <a:solidFill>
                  <a:srgbClr val="000000"/>
                </a:solidFill>
                <a:latin typeface="Calibri"/>
                <a:ea typeface="DejaVu Sans"/>
              </a:rPr>
              <a:t>Jūs aizgājāt uz veikalu un nopirkāt putekļu sūcēju. Trešajā nedēļā tas pārstāja darboties. Jūs nogādājāt preci veikalā, aizpildījāt formu un atstājāt to pārdevējam. Pēc nedēļas Jūs saņēmāt tirgotāja atbildi, ka putekļu sūcējam nav ražošanas defektu un vainīgs esat Jūs pats. Jūsu nākamais solis ir sūdzība iestādei. </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Kāds ir Jūsu mērķis? Vai tas ir reālistisks?</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Jums vajadzētu norādīt sūdzībā?</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Kādu lūgumu iestādei Jūs izteiktu?</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Jūs sagaidītu no iestādes?</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Kāda Jūsu rīcība būtu kļūdaina?</a:t>
            </a:r>
            <a:endParaRPr b="0" lang="lv-LV" sz="2600" spc="-1" strike="noStrike">
              <a:latin typeface="Arial"/>
            </a:endParaRPr>
          </a:p>
        </p:txBody>
      </p:sp>
      <p:sp>
        <p:nvSpPr>
          <p:cNvPr id="248"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00BB540-E75C-4F1A-9178-6B02132DDEAE}"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Regulators</a:t>
            </a:r>
            <a:endParaRPr b="0" lang="lv-LV" sz="4400" spc="-1" strike="noStrike">
              <a:latin typeface="Arial"/>
            </a:endParaRPr>
          </a:p>
        </p:txBody>
      </p:sp>
      <p:sp>
        <p:nvSpPr>
          <p:cNvPr id="250" name="CustomShape 2"/>
          <p:cNvSpPr/>
          <p:nvPr/>
        </p:nvSpPr>
        <p:spPr>
          <a:xfrm>
            <a:off x="838080" y="1789560"/>
            <a:ext cx="10510200" cy="45082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pPr>
            <a:r>
              <a:rPr b="0" lang="lv-LV" sz="2600" spc="-1" strike="noStrike">
                <a:solidFill>
                  <a:srgbClr val="000000"/>
                </a:solidFill>
                <a:latin typeface="Calibri"/>
                <a:ea typeface="DejaVu Sans"/>
              </a:rPr>
              <a:t>Interneta savienojums Jūsu mājās ir patiešām lēns. Jūs prasījāt tirgotājam novērst problēmu, bet tā joprojām pastāv. Jums ir tiesības vērsties regulatorā. </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Kāds ir Jūsu mērķis? Vai tas ir reālistisks?</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Jums vajadzētu norādīt sūdzībā?</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Kādu lūgumu iestādei Jūs izteiktu?</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Jūs sagaidītu no iestādes?</a:t>
            </a:r>
            <a:endParaRPr b="0" lang="lv-LV" sz="2600" spc="-1" strike="noStrike">
              <a:latin typeface="Arial"/>
            </a:endParaRPr>
          </a:p>
          <a:p>
            <a:pPr marL="228600" indent="-223200">
              <a:lnSpc>
                <a:spcPct val="90000"/>
              </a:lnSpc>
              <a:spcBef>
                <a:spcPts val="1001"/>
              </a:spcBef>
              <a:buClr>
                <a:srgbClr val="000000"/>
              </a:buClr>
              <a:buFont typeface="Aria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Kāda Jūsu rīcība būtu kļūdaina?</a:t>
            </a:r>
            <a:endParaRPr b="0" lang="lv-LV" sz="2600" spc="-1" strike="noStrike">
              <a:latin typeface="Arial"/>
            </a:endParaRPr>
          </a:p>
        </p:txBody>
      </p:sp>
      <p:sp>
        <p:nvSpPr>
          <p:cNvPr id="251"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B6289A8-B90C-4173-A59E-F9BED3342EAC}"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609480" y="129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Kas ir regulators?</a:t>
            </a:r>
            <a:endParaRPr b="0" lang="lv-LV" sz="4400" spc="-1" strike="noStrike">
              <a:latin typeface="Arial"/>
            </a:endParaRPr>
          </a:p>
        </p:txBody>
      </p:sp>
      <p:sp>
        <p:nvSpPr>
          <p:cNvPr id="253" name="CustomShape 2"/>
          <p:cNvSpPr/>
          <p:nvPr/>
        </p:nvSpPr>
        <p:spPr>
          <a:xfrm>
            <a:off x="609480" y="1490760"/>
            <a:ext cx="10970280" cy="480708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Regulators – valsts iestāde, kura parasti ir atbildīga par sabiedrisko pakalpojumu (elektroenerģija, elektroniskie sakari, pasta pakalpojumi, atkritumu apsaimniekošana, ūdenssaimniecība u.c. regulēšanu.</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Regulators ir tas, kas parasti:</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licencē sabiedrisko pakalpojumu sniedzējus</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nosaka tarifu aprēķināšanas metodoloģiju</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apstiprina tarifus </a:t>
            </a:r>
            <a:endParaRPr b="0" lang="lv-LV" sz="3200" spc="-1" strike="noStrike">
              <a:latin typeface="Arial"/>
            </a:endParaRPr>
          </a:p>
          <a:p>
            <a:pPr lvl="1" marL="432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pārbauda noteiktu pakalpojumu kvalitāti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Latvijā tas ir Sabiedrisko pakalpojumu regulēšanas komisija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Pašvaldība</a:t>
            </a:r>
            <a:endParaRPr b="0" lang="lv-LV" sz="4400" spc="-1" strike="noStrike">
              <a:latin typeface="Arial"/>
            </a:endParaRPr>
          </a:p>
        </p:txBody>
      </p:sp>
      <p:sp>
        <p:nvSpPr>
          <p:cNvPr id="255" name="CustomShape 2"/>
          <p:cNvSpPr/>
          <p:nvPr/>
        </p:nvSpPr>
        <p:spPr>
          <a:xfrm>
            <a:off x="838080" y="1789560"/>
            <a:ext cx="10500840" cy="45082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pPr>
            <a:r>
              <a:rPr b="0" lang="lv-LV" sz="2800" spc="-1" strike="noStrike">
                <a:solidFill>
                  <a:srgbClr val="000000"/>
                </a:solidFill>
                <a:latin typeface="Calibri"/>
                <a:ea typeface="DejaVu Sans"/>
              </a:rPr>
              <a:t>Pašvaldības Būvvalde apstiprināja sociālo pakalpojumu ēkas būvprojektu, kurš, jūsuprāt, neatbilst vides pieejamības prasībām. Šī iemesla dēļ Jūs kā pastāvīgs sociālo pakalpojumu lietotājs to vairs nevarēsiet izmantot. Jūs varētu vērsties tiesā:</a:t>
            </a:r>
            <a:endParaRPr b="0" lang="lv-LV" sz="2800" spc="-1" strike="noStrike">
              <a:latin typeface="Arial"/>
            </a:endParaRPr>
          </a:p>
          <a:p>
            <a:pPr marL="216000" indent="-21492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Kāds ir Jūsu mērķis? Vai tas ir reālistisks?</a:t>
            </a:r>
            <a:endParaRPr b="0" lang="lv-LV" sz="2600" spc="-1" strike="noStrike">
              <a:latin typeface="Arial"/>
            </a:endParaRPr>
          </a:p>
          <a:p>
            <a:pPr marL="216000" indent="-21492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Jums vajadzētu norādīt sūdzībā?</a:t>
            </a:r>
            <a:endParaRPr b="0" lang="lv-LV" sz="2600" spc="-1" strike="noStrike">
              <a:latin typeface="Arial"/>
            </a:endParaRPr>
          </a:p>
          <a:p>
            <a:pPr marL="216000" indent="-21492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Kādu lūgumu iestādei Jūs izteiktu?</a:t>
            </a:r>
            <a:endParaRPr b="0" lang="lv-LV" sz="2600" spc="-1" strike="noStrike">
              <a:latin typeface="Arial"/>
            </a:endParaRPr>
          </a:p>
          <a:p>
            <a:pPr marL="216000" indent="-21492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Ko Jūs sagaidītu no iestādes?</a:t>
            </a:r>
            <a:endParaRPr b="0" lang="lv-LV" sz="2600" spc="-1" strike="noStrike">
              <a:latin typeface="Arial"/>
            </a:endParaRPr>
          </a:p>
          <a:p>
            <a:pPr marL="216000" indent="-21492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0" lang="lv-LV" sz="2600" spc="-1" strike="noStrike">
                <a:solidFill>
                  <a:srgbClr val="000000"/>
                </a:solidFill>
                <a:latin typeface="Calibri"/>
                <a:ea typeface="DejaVu Sans"/>
              </a:rPr>
              <a:t>Kāda Jūsu rīcība būtu kļūdaina?</a:t>
            </a:r>
            <a:endParaRPr b="0" lang="lv-LV" sz="2600" spc="-1" strike="noStrike">
              <a:latin typeface="Arial"/>
            </a:endParaRPr>
          </a:p>
        </p:txBody>
      </p:sp>
      <p:sp>
        <p:nvSpPr>
          <p:cNvPr id="25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66C9A1C-C246-4AD8-8B84-84E4815B24AF}"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838080" y="365040"/>
            <a:ext cx="10510200" cy="613908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800" spc="-1" strike="noStrike">
                <a:solidFill>
                  <a:srgbClr val="000000"/>
                </a:solidFill>
                <a:latin typeface="Calibri"/>
                <a:ea typeface="DejaVu Sans"/>
              </a:rPr>
              <a:t>Tiesa un policija: </a:t>
            </a:r>
            <a:endParaRPr b="0" lang="lv-LV" sz="4800" spc="-1" strike="noStrike">
              <a:latin typeface="Arial"/>
            </a:endParaRPr>
          </a:p>
          <a:p>
            <a:pPr algn="ctr">
              <a:lnSpc>
                <a:spcPct val="100000"/>
              </a:lnSpc>
            </a:pPr>
            <a:r>
              <a:rPr b="1" lang="lv-LV" sz="4800" spc="-1" strike="noStrike">
                <a:solidFill>
                  <a:srgbClr val="000000"/>
                </a:solidFill>
                <a:latin typeface="Calibri"/>
                <a:ea typeface="DejaVu Sans"/>
              </a:rPr>
              <a:t>Kur vērsties un kad</a:t>
            </a:r>
            <a:endParaRPr b="0" lang="lv-LV"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838080" y="365040"/>
            <a:ext cx="10510200" cy="613908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800" spc="-1" strike="noStrike">
                <a:solidFill>
                  <a:srgbClr val="000000"/>
                </a:solidFill>
                <a:latin typeface="Calibri"/>
                <a:ea typeface="DejaVu Sans"/>
              </a:rPr>
              <a:t>Saziņa ar valsts iestādēm</a:t>
            </a:r>
            <a:endParaRPr b="0" lang="lv-LV" sz="4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838080" y="77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Likumpārkāpumi</a:t>
            </a:r>
            <a:endParaRPr b="0" lang="lv-LV" sz="4400" spc="-1" strike="noStrike">
              <a:latin typeface="Arial"/>
            </a:endParaRPr>
          </a:p>
        </p:txBody>
      </p:sp>
      <p:sp>
        <p:nvSpPr>
          <p:cNvPr id="259" name="CustomShape 2"/>
          <p:cNvSpPr/>
          <p:nvPr/>
        </p:nvSpPr>
        <p:spPr>
          <a:xfrm>
            <a:off x="838080" y="1440000"/>
            <a:ext cx="10510200" cy="485928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Noziedzīgi nodarījumi: smagākie likumpārkāpumi (slepkavība, miesas bojājumi, zādzība, krāpšana) = bargi sodi (brīvības atņemšana, lieli naudas sodi, tiesību atņemšana utt.)</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Administratīvie pārkāpumi - mazāk smagi likum pārkāpumi (izvairīšanās no nodokļu maksāšanas, trokšņošana, negodīga komercprakse) = mazāk bargi sodi</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Delikti = civiltiesiski pārkāpumi = saistīti ar materiālo jomu, parasti zaudējumu atlīdzināšana vai morālā kaitējuma kompensācija.</a:t>
            </a:r>
            <a:endParaRPr b="0" lang="lv-LV" sz="3200" spc="-1" strike="noStrike">
              <a:latin typeface="Arial"/>
            </a:endParaRPr>
          </a:p>
        </p:txBody>
      </p:sp>
      <p:sp>
        <p:nvSpPr>
          <p:cNvPr id="26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1E502A2-7EC7-45B1-9B61-744B7595E4FC}"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Attiecības starp dažādiem pārkāpumu veidiem</a:t>
            </a:r>
            <a:endParaRPr b="0" lang="lv-LV" sz="4400" spc="-1" strike="noStrike">
              <a:latin typeface="Arial"/>
            </a:endParaRPr>
          </a:p>
        </p:txBody>
      </p:sp>
      <p:sp>
        <p:nvSpPr>
          <p:cNvPr id="262" name="CustomShape 2"/>
          <p:cNvSpPr/>
          <p:nvPr/>
        </p:nvSpPr>
        <p:spPr>
          <a:xfrm>
            <a:off x="838080" y="1789560"/>
            <a:ext cx="10510200" cy="4508280"/>
          </a:xfrm>
          <a:prstGeom prst="rect">
            <a:avLst/>
          </a:prstGeom>
          <a:noFill/>
          <a:ln w="0">
            <a:noFill/>
          </a:ln>
        </p:spPr>
        <p:style>
          <a:lnRef idx="0"/>
          <a:fillRef idx="0"/>
          <a:effectRef idx="0"/>
          <a:fontRef idx="minor"/>
        </p:style>
      </p:sp>
      <p:sp>
        <p:nvSpPr>
          <p:cNvPr id="26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8FBB419-D5F8-4ABE-9687-B1061428BB2E}"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64" name="CustomShape 4"/>
          <p:cNvSpPr/>
          <p:nvPr/>
        </p:nvSpPr>
        <p:spPr>
          <a:xfrm>
            <a:off x="2628000" y="1836000"/>
            <a:ext cx="3058200" cy="3058200"/>
          </a:xfrm>
          <a:prstGeom prst="ellipse">
            <a:avLst/>
          </a:prstGeom>
          <a:solidFill>
            <a:srgbClr val="999999"/>
          </a:solidFill>
          <a:ln w="0">
            <a:solidFill>
              <a:srgbClr val="999999"/>
            </a:solidFill>
          </a:ln>
        </p:spPr>
        <p:style>
          <a:lnRef idx="0"/>
          <a:fillRef idx="0"/>
          <a:effectRef idx="0"/>
          <a:fontRef idx="minor"/>
        </p:style>
        <p:txBody>
          <a:bodyPr wrap="none" lIns="90000" rIns="90000" tIns="45000" bIns="45000" anchor="ctr">
            <a:noAutofit/>
          </a:bodyPr>
          <a:p>
            <a:pPr algn="ctr">
              <a:lnSpc>
                <a:spcPct val="100000"/>
              </a:lnSpc>
            </a:pPr>
            <a:r>
              <a:rPr b="0" lang="lv-LV" sz="3200" spc="-1" strike="noStrike">
                <a:solidFill>
                  <a:srgbClr val="000000"/>
                </a:solidFill>
                <a:latin typeface="Calibri"/>
                <a:ea typeface="DejaVu Sans"/>
              </a:rPr>
              <a:t>Noziedzīgie</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nodarījumi</a:t>
            </a:r>
            <a:endParaRPr b="0" lang="lv-LV" sz="3200" spc="-1" strike="noStrike">
              <a:latin typeface="Arial"/>
            </a:endParaRPr>
          </a:p>
        </p:txBody>
      </p:sp>
      <p:sp>
        <p:nvSpPr>
          <p:cNvPr id="265" name="CustomShape 5"/>
          <p:cNvSpPr/>
          <p:nvPr/>
        </p:nvSpPr>
        <p:spPr>
          <a:xfrm>
            <a:off x="5904360" y="1836360"/>
            <a:ext cx="3058200" cy="3058200"/>
          </a:xfrm>
          <a:prstGeom prst="ellipse">
            <a:avLst/>
          </a:prstGeom>
          <a:solidFill>
            <a:srgbClr val="cccccc"/>
          </a:solidFill>
          <a:ln w="0">
            <a:solidFill>
              <a:srgbClr val="999999"/>
            </a:solidFill>
          </a:ln>
        </p:spPr>
        <p:style>
          <a:lnRef idx="0"/>
          <a:fillRef idx="0"/>
          <a:effectRef idx="0"/>
          <a:fontRef idx="minor"/>
        </p:style>
        <p:txBody>
          <a:bodyPr wrap="none" lIns="90000" rIns="90000" tIns="45000" bIns="45000" anchor="ctr">
            <a:noAutofit/>
          </a:bodyPr>
          <a:p>
            <a:pPr algn="ctr">
              <a:lnSpc>
                <a:spcPct val="100000"/>
              </a:lnSpc>
            </a:pPr>
            <a:r>
              <a:rPr b="0" lang="lv-LV" sz="3200" spc="-1" strike="noStrike">
                <a:solidFill>
                  <a:srgbClr val="000000"/>
                </a:solidFill>
                <a:latin typeface="Calibri"/>
                <a:ea typeface="DejaVu Sans"/>
              </a:rPr>
              <a:t>Administratīvie</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pārkāpumi</a:t>
            </a:r>
            <a:endParaRPr b="0" lang="lv-LV" sz="3200" spc="-1" strike="noStrike">
              <a:latin typeface="Arial"/>
            </a:endParaRPr>
          </a:p>
        </p:txBody>
      </p:sp>
      <p:sp>
        <p:nvSpPr>
          <p:cNvPr id="266" name="CustomShape 6"/>
          <p:cNvSpPr/>
          <p:nvPr/>
        </p:nvSpPr>
        <p:spPr>
          <a:xfrm>
            <a:off x="4248720" y="3420720"/>
            <a:ext cx="3058200" cy="3058200"/>
          </a:xfrm>
          <a:prstGeom prst="ellipse">
            <a:avLst/>
          </a:prstGeom>
          <a:gradFill rotWithShape="0">
            <a:gsLst>
              <a:gs pos="0">
                <a:srgbClr val="eeeeee">
                  <a:alpha val="0"/>
                </a:srgbClr>
              </a:gs>
              <a:gs pos="50000">
                <a:srgbClr val="eeeeee"/>
              </a:gs>
              <a:gs pos="100000">
                <a:srgbClr val="eeeeee">
                  <a:alpha val="0"/>
                </a:srgbClr>
              </a:gs>
            </a:gsLst>
            <a:lin ang="5400000"/>
          </a:gradFill>
          <a:ln w="0">
            <a:solidFill>
              <a:srgbClr val="999999"/>
            </a:solidFill>
          </a:ln>
        </p:spPr>
        <p:style>
          <a:lnRef idx="0"/>
          <a:fillRef idx="0"/>
          <a:effectRef idx="0"/>
          <a:fontRef idx="minor"/>
        </p:style>
        <p:txBody>
          <a:bodyPr wrap="none" lIns="90000" rIns="90000" tIns="45000" bIns="45000" anchor="ctr">
            <a:noAutofit/>
          </a:bodyPr>
          <a:p>
            <a:pPr algn="ctr">
              <a:lnSpc>
                <a:spcPct val="100000"/>
              </a:lnSpc>
            </a:pPr>
            <a:r>
              <a:rPr b="0" lang="lv-LV" sz="3200" spc="-1" strike="noStrike">
                <a:solidFill>
                  <a:srgbClr val="000000"/>
                </a:solidFill>
                <a:latin typeface="Calibri"/>
                <a:ea typeface="DejaVu Sans"/>
              </a:rPr>
              <a:t>Delikti</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Noziedzīgie nodarījumi</a:t>
            </a:r>
            <a:endParaRPr b="0" lang="lv-LV" sz="4400" spc="-1" strike="noStrike">
              <a:latin typeface="Arial"/>
            </a:endParaRPr>
          </a:p>
        </p:txBody>
      </p:sp>
      <p:sp>
        <p:nvSpPr>
          <p:cNvPr id="268"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1" lang="lv-LV" sz="3200" spc="-1" strike="noStrike" u="sng">
                <a:solidFill>
                  <a:srgbClr val="ff0000"/>
                </a:solidFill>
                <a:uFillTx/>
                <a:latin typeface="Calibri"/>
                <a:ea typeface="DejaVu Sans"/>
              </a:rPr>
              <a:t>Tikai</a:t>
            </a:r>
            <a:r>
              <a:rPr b="0" lang="lv-LV" sz="3200" spc="-1" strike="noStrike">
                <a:solidFill>
                  <a:srgbClr val="ff0000"/>
                </a:solidFill>
                <a:latin typeface="Calibri"/>
                <a:ea typeface="DejaVu Sans"/>
              </a:rPr>
              <a:t> Krimināllikumā</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Iestādes: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Policija – novērš likumpārkāpumus, aizstāv pilsoņus, veic izmeklēšanu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Prokurors – ceļ apsūdzības tiesā, izskata sūdzības par policijas darbību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Tiesas – izlemj vai apsūdzētais ir atbildīgs un piemēro sodus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Procesuālie aspekti ir noteikti Kriminālprocesa likumā</a:t>
            </a:r>
            <a:endParaRPr b="0" lang="lv-LV" sz="3200" spc="-1" strike="noStrike">
              <a:latin typeface="Arial"/>
            </a:endParaRPr>
          </a:p>
        </p:txBody>
      </p:sp>
      <p:sp>
        <p:nvSpPr>
          <p:cNvPr id="269"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D77B46E-38A1-4F21-A94B-E961B3563E37}"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Senioriem aktuāli noziegumi</a:t>
            </a:r>
            <a:endParaRPr b="0" lang="lv-LV" sz="4400" spc="-1" strike="noStrike">
              <a:latin typeface="Arial"/>
            </a:endParaRPr>
          </a:p>
        </p:txBody>
      </p:sp>
      <p:sp>
        <p:nvSpPr>
          <p:cNvPr id="271"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Krāpšana</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Saistībā ar ieguldījumiem</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Saistībā ar banku pakalpojumiem</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Krāpšana ar e-pasta palīdzību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Nekustamais īpašums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Satiksmes negadījumi</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Vardarbība ģimenē</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Laupīšana</a:t>
            </a:r>
            <a:endParaRPr b="0" lang="lv-LV" sz="3200" spc="-1" strike="noStrike">
              <a:latin typeface="Arial"/>
            </a:endParaRPr>
          </a:p>
        </p:txBody>
      </p:sp>
      <p:sp>
        <p:nvSpPr>
          <p:cNvPr id="27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236C17A-D043-40CF-9F53-5F806BD72304}"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838080" y="77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Krāpšana saistība ar ieguldījumiem un bankām </a:t>
            </a:r>
            <a:endParaRPr b="0" lang="lv-LV" sz="4400" spc="-1" strike="noStrike">
              <a:latin typeface="Arial"/>
            </a:endParaRPr>
          </a:p>
        </p:txBody>
      </p:sp>
      <p:sp>
        <p:nvSpPr>
          <p:cNvPr id="274"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Piemēri:</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Zvani/SMS ar lūgumu sniegt bankas informāciju vai atvērt saiti</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Zvani ar lūgumu veikt ieguldījumus/ziedojumus tiešsaistē</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Zvani/e-pasti, kurās tiek prasīta bankas informācija/klikšķis uz saites, lai it kā novērstu pret jums vērstu krāpšanu</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Bankas informācijas izmantošana, lai saņemtu kredītus uz upura vārda</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Padomi:</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Pievērsiet uzmanību tālruņa zvana valsts kodam</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Neklikšķiniet uz saitēm e-pastos no nezināmiem avotiem</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Pārbaudiet licenci</a:t>
            </a:r>
            <a:endParaRPr b="0" lang="lv-LV" sz="2800" spc="-1" strike="noStrike">
              <a:latin typeface="Arial"/>
            </a:endParaRPr>
          </a:p>
        </p:txBody>
      </p:sp>
      <p:sp>
        <p:nvSpPr>
          <p:cNvPr id="27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848E9BE-A548-42AF-A57B-F87C70093AF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Visticamāk, tā ir krāpšana, ja ...</a:t>
            </a:r>
            <a:endParaRPr b="0" lang="lv-LV" sz="4400" spc="-1" strike="noStrike">
              <a:latin typeface="Arial"/>
            </a:endParaRPr>
          </a:p>
        </p:txBody>
      </p:sp>
      <p:sp>
        <p:nvSpPr>
          <p:cNvPr id="277"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 spiež ātri,  parasti jau sarunas laikā, pieņemt lēmumu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Jums prasa personisku informāciju (vārds, uzvārds, adrese, e-pasts, bankas rekvizīti, pakalpojumi, kurus izmantojat).</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Jums vispirms ir jāmaksā (par dalību loterijā, lai saņemtu produktu u. c.).</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Piedāvātais produkts/pakalpojums ir pārāk ideāls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 uzrunā svešvalodā vai sliktā latviešu valodā</a:t>
            </a:r>
            <a:endParaRPr b="0" lang="lv-LV" sz="3200" spc="-1" strike="noStrike">
              <a:latin typeface="Arial"/>
            </a:endParaRPr>
          </a:p>
        </p:txBody>
      </p:sp>
      <p:sp>
        <p:nvSpPr>
          <p:cNvPr id="278"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05C0A93-4A6B-42EF-9FC4-098841AB7850}"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Krāpšana, izmantojot e-pastu</a:t>
            </a:r>
            <a:endParaRPr b="0" lang="lv-LV" sz="4400" spc="-1" strike="noStrike">
              <a:latin typeface="Arial"/>
            </a:endParaRPr>
          </a:p>
        </p:txBody>
      </p:sp>
      <p:sp>
        <p:nvSpPr>
          <p:cNvPr id="280" name="CustomShape 2"/>
          <p:cNvSpPr/>
          <p:nvPr/>
        </p:nvSpPr>
        <p:spPr>
          <a:xfrm>
            <a:off x="838080" y="1645560"/>
            <a:ext cx="6180120" cy="4688640"/>
          </a:xfrm>
          <a:prstGeom prst="rect">
            <a:avLst/>
          </a:prstGeom>
          <a:noFill/>
          <a:ln w="0">
            <a:noFill/>
          </a:ln>
        </p:spPr>
        <p:style>
          <a:lnRef idx="0"/>
          <a:fillRef idx="0"/>
          <a:effectRef idx="0"/>
          <a:fontRef idx="minor"/>
        </p:style>
      </p:sp>
      <p:sp>
        <p:nvSpPr>
          <p:cNvPr id="281"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41A2921-1499-4CC4-B1F7-F8958941E3C2}"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82" name="CustomShape 4"/>
          <p:cNvSpPr/>
          <p:nvPr/>
        </p:nvSpPr>
        <p:spPr>
          <a:xfrm>
            <a:off x="838080" y="1789560"/>
            <a:ext cx="6360120" cy="4148640"/>
          </a:xfrm>
          <a:prstGeom prst="rect">
            <a:avLst/>
          </a:prstGeom>
          <a:noFill/>
          <a:ln w="0">
            <a:noFill/>
          </a:ln>
        </p:spPr>
        <p:style>
          <a:lnRef idx="0"/>
          <a:fillRef idx="0"/>
          <a:effectRef idx="0"/>
          <a:fontRef idx="minor"/>
        </p:style>
        <p:txBody>
          <a:bodyPr lIns="90000" rIns="90000" tIns="45000" bIns="45000">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Jebkuru e-pasta adresi var viltot!</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Saites e-pastos = pikšķerēšanas uzbrukuma risks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Ja ir jāmaksā, lai saņemtu loterijas laimestu - jūs neko neesat laimējis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Āfrikā nav cilvēku, kas būtu gatavi dot jums naudu</a:t>
            </a:r>
            <a:endParaRPr b="0" lang="lv-LV" sz="3200" spc="-1" strike="noStrike">
              <a:latin typeface="Arial"/>
            </a:endParaRPr>
          </a:p>
        </p:txBody>
      </p:sp>
      <p:pic>
        <p:nvPicPr>
          <p:cNvPr id="283" name="" descr=""/>
          <p:cNvPicPr/>
          <p:nvPr/>
        </p:nvPicPr>
        <p:blipFill>
          <a:blip r:embed="rId1"/>
          <a:stretch/>
        </p:blipFill>
        <p:spPr>
          <a:xfrm>
            <a:off x="7336440" y="1620000"/>
            <a:ext cx="4181760" cy="233820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Nekustamais īpašums</a:t>
            </a:r>
            <a:endParaRPr b="0" lang="lv-LV" sz="4400" spc="-1" strike="noStrike">
              <a:latin typeface="Arial"/>
            </a:endParaRPr>
          </a:p>
        </p:txBody>
      </p:sp>
      <p:sp>
        <p:nvSpPr>
          <p:cNvPr id="285"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Piemēri:</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Īpašuma pārdošana, izmantojot viltotu pilnvaru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Viltotie kredītlīgumi vai vekseļi </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Padomi:</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Palūdziet Zemesgrāmatas informēt jūs par visiem pieteikumiem saistībā ar jūsu īpašumu - tas ir bez maksas!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Neizmantojiet savu vienīgo mājokli kā nodrošinājumu kredītiem</a:t>
            </a:r>
            <a:endParaRPr b="0" lang="lv-LV" sz="3200" spc="-1" strike="noStrike">
              <a:latin typeface="Arial"/>
            </a:endParaRPr>
          </a:p>
          <a:p>
            <a:pPr lvl="1" marL="432000" indent="-214200">
              <a:lnSpc>
                <a:spcPct val="100000"/>
              </a:lnSpc>
              <a:spcBef>
                <a:spcPts val="1001"/>
              </a:spcBef>
              <a:buClr>
                <a:srgbClr val="000000"/>
              </a:buClr>
              <a:buSzPct val="45000"/>
              <a:buFont typeface="Symbol"/>
              <a:buChar char=""/>
            </a:pPr>
            <a:r>
              <a:rPr b="0" lang="lv-LV" sz="3200" spc="-1" strike="noStrike">
                <a:solidFill>
                  <a:srgbClr val="000000"/>
                </a:solidFill>
                <a:latin typeface="Calibri"/>
                <a:ea typeface="DejaVu Sans"/>
              </a:rPr>
              <a:t>Nesteidzieties un rūpīgi izlasiet, ko parakstiet!</a:t>
            </a:r>
            <a:endParaRPr b="0" lang="lv-LV" sz="3200" spc="-1" strike="noStrike">
              <a:latin typeface="Arial"/>
            </a:endParaRPr>
          </a:p>
        </p:txBody>
      </p:sp>
      <p:sp>
        <p:nvSpPr>
          <p:cNvPr id="28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1D11079-D9E4-4CDC-BE11-2CF6F2965F00}"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838080" y="113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Ceļu satiksmes negadījumi</a:t>
            </a:r>
            <a:endParaRPr b="0" lang="lv-LV" sz="4400" spc="-1" strike="noStrike">
              <a:latin typeface="Arial"/>
            </a:endParaRPr>
          </a:p>
        </p:txBody>
      </p:sp>
      <p:sp>
        <p:nvSpPr>
          <p:cNvPr id="288"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Seniori bieži kļūst par ceļu satiksmes negadījumu upuriem</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Padomi:</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Izvēlieties drošu vietu ceļa šķērsošanai!</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Pirms šķērsošanas paskatieties pa kresi, tad pa labi, tad atkal pa kresi</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Pārliecinieties, vai Jums dod ceļu!</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Pa ceļa nomali ejiet pretēji transportlīdzekļu braukšanas virzienam</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Esiet redzams</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Lūdziet palīdzību, ja nepieciešams!</a:t>
            </a:r>
            <a:endParaRPr b="0" lang="lv-LV" sz="28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Izvelieties apavus atbilstoši laika apstākļiem</a:t>
            </a:r>
            <a:endParaRPr b="0" lang="lv-LV" sz="2800" spc="-1" strike="noStrike">
              <a:latin typeface="Arial"/>
            </a:endParaRPr>
          </a:p>
        </p:txBody>
      </p:sp>
      <p:sp>
        <p:nvSpPr>
          <p:cNvPr id="289"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DED0F6F-C0C1-4CF2-9DEE-8329EF09968C}"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838080" y="149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Vispārējie padomi, lai izvairītos no krāpšanas</a:t>
            </a:r>
            <a:endParaRPr b="0" lang="lv-LV" sz="4400" spc="-1" strike="noStrike">
              <a:latin typeface="Arial"/>
            </a:endParaRPr>
          </a:p>
        </p:txBody>
      </p:sp>
      <p:sp>
        <p:nvSpPr>
          <p:cNvPr id="291"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Neesiet pārāk pašpārliecināti, nemēģiniet nevienu pārspēt viltībā!</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Veiciet pasākumus, lai novērstu krāpšanu, piemēram, nedalieties ar savu personisko un finanšu informāciju, neatbildiet uz nezināmiem zvaniem (tie var nebūt bezmaksas) utt.</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Ja saprotat, ka notika krāpšana:</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ff0000"/>
                </a:solidFill>
                <a:latin typeface="Calibri"/>
                <a:ea typeface="DejaVu Sans"/>
              </a:rPr>
              <a:t>NEESIET PĀRGALVĪGS!</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ff0000"/>
                </a:solidFill>
                <a:latin typeface="Calibri"/>
                <a:ea typeface="DejaVu Sans"/>
              </a:rPr>
              <a:t>NEKRĪTIET PANIKĀ!</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sngStrike">
                <a:solidFill>
                  <a:srgbClr val="ff0000"/>
                </a:solidFill>
                <a:latin typeface="Calibri"/>
                <a:ea typeface="DejaVu Sans"/>
              </a:rPr>
              <a:t>VIENMĒR TURIET PA ROKAI DVIELI!!!</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Piezvaniet ģimenei/draugiem/policijai/NVO</a:t>
            </a:r>
            <a:endParaRPr b="0" lang="lv-LV" sz="2800" spc="-1" strike="noStrike">
              <a:latin typeface="Arial"/>
            </a:endParaRPr>
          </a:p>
        </p:txBody>
      </p:sp>
      <p:sp>
        <p:nvSpPr>
          <p:cNvPr id="29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396C856-E08B-4780-B467-92E249CEDD72}"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2" name="CustomShape 1"/>
          <p:cNvSpPr/>
          <p:nvPr/>
        </p:nvSpPr>
        <p:spPr>
          <a:xfrm>
            <a:off x="1728000" y="252000"/>
            <a:ext cx="7775280" cy="495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lv-LV" sz="3200" spc="-1" strike="noStrike">
                <a:solidFill>
                  <a:srgbClr val="000000"/>
                </a:solidFill>
                <a:latin typeface="Calibri"/>
                <a:ea typeface="DejaVu Sans"/>
              </a:rPr>
              <a:t>Vēstule, kuru Jūs NEKAD nesaņemsiet</a:t>
            </a:r>
            <a:endParaRPr b="0" lang="lv-LV" sz="3200" spc="-1" strike="noStrike">
              <a:latin typeface="Arial"/>
            </a:endParaRPr>
          </a:p>
        </p:txBody>
      </p:sp>
      <p:sp>
        <p:nvSpPr>
          <p:cNvPr id="203" name="CustomShape 2"/>
          <p:cNvSpPr/>
          <p:nvPr/>
        </p:nvSpPr>
        <p:spPr>
          <a:xfrm>
            <a:off x="1764000" y="1404000"/>
            <a:ext cx="8855280" cy="4173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lv-LV" sz="2400" spc="-1" strike="noStrike">
                <a:solidFill>
                  <a:srgbClr val="000000"/>
                </a:solidFill>
                <a:latin typeface="Calibri"/>
                <a:ea typeface="DejaVu Sans"/>
              </a:rPr>
              <a:t>Cienījamais kungs/kundze!</a:t>
            </a:r>
            <a:endParaRPr b="0" lang="lv-LV" sz="2400" spc="-1" strike="noStrike">
              <a:latin typeface="Arial"/>
            </a:endParaRPr>
          </a:p>
          <a:p>
            <a:pPr>
              <a:lnSpc>
                <a:spcPct val="100000"/>
              </a:lnSpc>
            </a:pPr>
            <a:endParaRPr b="0" lang="lv-LV" sz="2400" spc="-1" strike="noStrike">
              <a:latin typeface="Arial"/>
            </a:endParaRPr>
          </a:p>
          <a:p>
            <a:pPr>
              <a:lnSpc>
                <a:spcPct val="100000"/>
              </a:lnSpc>
            </a:pPr>
            <a:r>
              <a:rPr b="0" lang="lv-LV" sz="2400" spc="-1" strike="noStrike">
                <a:solidFill>
                  <a:srgbClr val="000000"/>
                </a:solidFill>
                <a:latin typeface="Calibri"/>
                <a:ea typeface="DejaVu Sans"/>
              </a:rPr>
              <a:t>Vakar mēs ar prieku saņēmām Jūsu ziņu, ar nepacietību to izlasījām un nonācām pie secinājuma, ka Jums ir taisnība pilnīgi visā!</a:t>
            </a:r>
            <a:endParaRPr b="0" lang="lv-LV" sz="2400" spc="-1" strike="noStrike">
              <a:latin typeface="Arial"/>
            </a:endParaRPr>
          </a:p>
          <a:p>
            <a:pPr>
              <a:lnSpc>
                <a:spcPct val="100000"/>
              </a:lnSpc>
            </a:pPr>
            <a:r>
              <a:rPr b="0" lang="lv-LV" sz="2400" spc="-1" strike="noStrike">
                <a:solidFill>
                  <a:srgbClr val="000000"/>
                </a:solidFill>
                <a:latin typeface="Calibri"/>
                <a:ea typeface="DejaVu Sans"/>
              </a:rPr>
              <a:t>Tas, protams, nozīmē, ka Jums ir tiesības uz visu, ko Jūs vēlaties! Patiesībā, mēs jau sagatavojām visu, ko Jūs vēlaties un ar lielu prieku pievienojam to šai vēstulei!</a:t>
            </a:r>
            <a:endParaRPr b="0" lang="lv-LV" sz="2400" spc="-1" strike="noStrike">
              <a:latin typeface="Arial"/>
            </a:endParaRPr>
          </a:p>
          <a:p>
            <a:pPr>
              <a:lnSpc>
                <a:spcPct val="100000"/>
              </a:lnSpc>
            </a:pPr>
            <a:r>
              <a:rPr b="0" lang="lv-LV" sz="2400" spc="-1" strike="noStrike">
                <a:solidFill>
                  <a:srgbClr val="000000"/>
                </a:solidFill>
                <a:latin typeface="Calibri"/>
                <a:ea typeface="DejaVu Sans"/>
              </a:rPr>
              <a:t>Vēlamies informēt, ka Jūs esat mūsu dārgākais klients, tāpēc lūdzam Jūs rakstīt mums biežāk, lai mēs varētu turpināt nodrošināt Jums visu, ko Jūs vēlaties!</a:t>
            </a:r>
            <a:endParaRPr b="0" lang="lv-LV" sz="2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Lomu spēle</a:t>
            </a:r>
            <a:endParaRPr b="0" lang="lv-LV" sz="4400" spc="-1" strike="noStrike">
              <a:latin typeface="Arial"/>
            </a:endParaRPr>
          </a:p>
        </p:txBody>
      </p:sp>
      <p:sp>
        <p:nvSpPr>
          <p:cNvPr id="294" name="CustomShape 2"/>
          <p:cNvSpPr/>
          <p:nvPr/>
        </p:nvSpPr>
        <p:spPr>
          <a:xfrm>
            <a:off x="838080" y="1933560"/>
            <a:ext cx="6900120" cy="414864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Krāpšanas pa telefonu novēršana:</a:t>
            </a: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 noklausieties, ko cilvēks otrajā vada galā jums saka</a:t>
            </a: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 vai viņš ir krāpnieks?</a:t>
            </a: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 kā rīkoties?</a:t>
            </a:r>
            <a:endParaRPr b="0" lang="lv-LV" sz="3200" spc="-1" strike="noStrike">
              <a:latin typeface="Arial"/>
            </a:endParaRPr>
          </a:p>
        </p:txBody>
      </p:sp>
      <p:sp>
        <p:nvSpPr>
          <p:cNvPr id="29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D082A36-FF7D-4D33-94B1-C66E5CCB304D}"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296" name="" descr=""/>
          <p:cNvPicPr/>
          <p:nvPr/>
        </p:nvPicPr>
        <p:blipFill>
          <a:blip r:embed="rId1"/>
          <a:stretch/>
        </p:blipFill>
        <p:spPr>
          <a:xfrm>
            <a:off x="7661880" y="408240"/>
            <a:ext cx="4036320" cy="609372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Vardarbība ģimenē</a:t>
            </a:r>
            <a:endParaRPr b="0" lang="lv-LV" sz="4400" spc="-1" strike="noStrike">
              <a:latin typeface="Arial"/>
            </a:endParaRPr>
          </a:p>
        </p:txBody>
      </p:sp>
      <p:sp>
        <p:nvSpPr>
          <p:cNvPr id="298"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Gan fiziska, gan emocionāla</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Padomi:</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Atrodiet drosmi rīkoties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Lūdziet policijai pagaidu aizsardzību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Ja situācija ir kritiska - izmantojiet NVO atbalstu.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Sazinieties ar NVO un lūdziet psiholoģisko atbalstu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Nepieļaujiet, ka situācija atkārtojas</a:t>
            </a:r>
            <a:endParaRPr b="0" lang="lv-LV" sz="3200" spc="-1" strike="noStrike">
              <a:latin typeface="Arial"/>
            </a:endParaRPr>
          </a:p>
        </p:txBody>
      </p:sp>
      <p:sp>
        <p:nvSpPr>
          <p:cNvPr id="299"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6E1EB43-99A0-43DC-93F6-DBFD120037E4}"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Vardarbība ģimenē – palīdzības avoti</a:t>
            </a:r>
            <a:endParaRPr b="0" lang="lv-LV" sz="4400" spc="-1" strike="noStrike">
              <a:latin typeface="Arial"/>
            </a:endParaRPr>
          </a:p>
        </p:txBody>
      </p:sp>
      <p:sp>
        <p:nvSpPr>
          <p:cNvPr id="301"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Latvijā palīdzību piedāvā:</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i="1" lang="lv-LV" sz="3200" spc="-1" strike="noStrike">
                <a:solidFill>
                  <a:srgbClr val="000000"/>
                </a:solidFill>
                <a:latin typeface="Calibri"/>
                <a:ea typeface="DejaVu Sans"/>
              </a:rPr>
              <a:t>Centrs “Marta” (</a:t>
            </a:r>
            <a:r>
              <a:rPr b="0" i="1" lang="lv-LV" sz="3200" spc="-1" strike="noStrike" u="sng">
                <a:solidFill>
                  <a:srgbClr val="0563c1"/>
                </a:solidFill>
                <a:uFillTx/>
                <a:latin typeface="Calibri"/>
                <a:ea typeface="DejaVu Sans"/>
                <a:hlinkClick r:id="rId1"/>
              </a:rPr>
              <a:t>https://marta.lv</a:t>
            </a:r>
            <a:r>
              <a:rPr b="0" i="1" lang="lv-LV" sz="3200" spc="-1" strike="noStrike">
                <a:solidFill>
                  <a:srgbClr val="000000"/>
                </a:solidFill>
                <a:latin typeface="Calibri"/>
                <a:ea typeface="DejaVu Sans"/>
              </a:rPr>
              <a:t>)</a:t>
            </a:r>
            <a:r>
              <a:rPr b="0" lang="lv-LV" sz="3200" spc="-1" strike="noStrike">
                <a:solidFill>
                  <a:srgbClr val="000000"/>
                </a:solidFill>
                <a:latin typeface="Calibri"/>
                <a:ea typeface="DejaVu Sans"/>
              </a:rPr>
              <a:t>, kas ir NVO</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Vietējās pašvaldības (to var ievērojami atšķirties)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Policija, kura palīdzēs nodrošināt pagaidu aizsardzību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Medicīnas iestādes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Piezvaniet arī uz 116006, kas ir palīdzības līnija noziegumos cietušajiem</a:t>
            </a:r>
            <a:endParaRPr b="0" lang="lv-LV" sz="3200" spc="-1" strike="noStrike">
              <a:latin typeface="Arial"/>
            </a:endParaRPr>
          </a:p>
        </p:txBody>
      </p:sp>
      <p:sp>
        <p:nvSpPr>
          <p:cNvPr id="30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83AC77C-7F97-461A-AA6A-A26C5B294531}"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838080" y="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Laupīšana un zādzība</a:t>
            </a:r>
            <a:endParaRPr b="0" lang="lv-LV" sz="4400" spc="-1" strike="noStrike">
              <a:latin typeface="Arial"/>
            </a:endParaRPr>
          </a:p>
        </p:txBody>
      </p:sp>
      <p:sp>
        <p:nvSpPr>
          <p:cNvPr id="304"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Viegli kļūt par upuri</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Padomi:</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Izvairieties no atrašanas vienatnē, iestājoties tumšam laikam un/vai nomaļā vietā</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Nenēsājiet līdzi vērtīgus priekšmetus, nepieciešamības gadījumā izmantojiet lētu tālruni</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Dodiet priekšroku maksājumu kartēm, atcerieties PIN kodu, attiecīgi pārvaldiet bezkontakta maksājumus</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Ja iespējams, mēģiniet aizbēgt un/vai piesaistīt uzmanību</a:t>
            </a:r>
            <a:endParaRPr b="0" lang="lv-LV" sz="3200" spc="-1" strike="noStrike">
              <a:latin typeface="Arial"/>
            </a:endParaRPr>
          </a:p>
          <a:p>
            <a:pPr lvl="1" marL="432000" indent="-21420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Paslēpiet savu maku (atdaliet biļetes no maka utt.)</a:t>
            </a:r>
            <a:endParaRPr b="0" lang="lv-LV" sz="3200" spc="-1" strike="noStrike">
              <a:latin typeface="Arial"/>
            </a:endParaRPr>
          </a:p>
        </p:txBody>
      </p:sp>
      <p:sp>
        <p:nvSpPr>
          <p:cNvPr id="30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2E36782-5AE4-4EE7-814E-0808DECA76B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600" spc="-1" strike="noStrike">
                <a:solidFill>
                  <a:srgbClr val="ff0000"/>
                </a:solidFill>
                <a:latin typeface="Calibri"/>
                <a:ea typeface="DejaVu Sans"/>
              </a:rPr>
              <a:t>Atcerieties, ja kļūdas cena ir augsta - esiet īpaši uzmanīgi!</a:t>
            </a:r>
            <a:endParaRPr b="0" lang="lv-LV" sz="3600" spc="-1" strike="noStrike">
              <a:latin typeface="Arial"/>
            </a:endParaRPr>
          </a:p>
        </p:txBody>
      </p:sp>
      <p:sp>
        <p:nvSpPr>
          <p:cNvPr id="307" name="CustomShape 2"/>
          <p:cNvSpPr/>
          <p:nvPr/>
        </p:nvSpPr>
        <p:spPr>
          <a:xfrm>
            <a:off x="838080" y="365040"/>
            <a:ext cx="1085724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Svarīgi!</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Kad NEVĒRSTIES policijā?</a:t>
            </a:r>
            <a:endParaRPr b="0" lang="lv-LV" sz="4400" spc="-1" strike="noStrike">
              <a:latin typeface="Arial"/>
            </a:endParaRPr>
          </a:p>
        </p:txBody>
      </p:sp>
      <p:sp>
        <p:nvSpPr>
          <p:cNvPr id="309"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 neapmierina preču/pakalpojumu kvalitāte</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Jūsu īres vai komunālo pakalpojumu izmaksas ir pārāk augstas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 neesat apmierināts ar atbildi no iestādes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Jautājums ir nenozīmīgs</a:t>
            </a:r>
            <a:endParaRPr b="0" lang="lv-LV" sz="3200" spc="-1" strike="noStrike">
              <a:latin typeface="Arial"/>
            </a:endParaRPr>
          </a:p>
        </p:txBody>
      </p:sp>
      <p:sp>
        <p:nvSpPr>
          <p:cNvPr id="31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C991D99-EAB8-45B1-BA41-007FA4362CB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 diskusija</a:t>
            </a:r>
            <a:endParaRPr b="0" lang="lv-LV" sz="4400" spc="-1" strike="noStrike">
              <a:latin typeface="Arial"/>
            </a:endParaRPr>
          </a:p>
        </p:txBody>
      </p:sp>
      <p:sp>
        <p:nvSpPr>
          <p:cNvPr id="312" name="CustomShape 2"/>
          <p:cNvSpPr/>
          <p:nvPr/>
        </p:nvSpPr>
        <p:spPr>
          <a:xfrm>
            <a:off x="838080" y="3085560"/>
            <a:ext cx="4740120" cy="220464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Izstrādājiet instrukciju, kā rīkoties gadījumā, ja esat kļuvis par nozieguma upuri.</a:t>
            </a:r>
            <a:endParaRPr b="0" lang="lv-LV" sz="3200" spc="-1" strike="noStrike">
              <a:latin typeface="Arial"/>
            </a:endParaRPr>
          </a:p>
          <a:p>
            <a:pPr>
              <a:lnSpc>
                <a:spcPct val="90000"/>
              </a:lnSpc>
              <a:spcBef>
                <a:spcPts val="1001"/>
              </a:spcBef>
            </a:pPr>
            <a:endParaRPr b="0" lang="lv-LV" sz="3200" spc="-1" strike="noStrike">
              <a:latin typeface="Arial"/>
            </a:endParaRPr>
          </a:p>
        </p:txBody>
      </p:sp>
      <p:sp>
        <p:nvSpPr>
          <p:cNvPr id="31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074F06B-CE81-4A7F-AF74-6BE1CE92CDA6}"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314" name="" descr=""/>
          <p:cNvPicPr/>
          <p:nvPr/>
        </p:nvPicPr>
        <p:blipFill>
          <a:blip r:embed="rId1"/>
          <a:stretch/>
        </p:blipFill>
        <p:spPr>
          <a:xfrm>
            <a:off x="6408000" y="2100240"/>
            <a:ext cx="5373720" cy="358488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Administratīvie pārkāpumi</a:t>
            </a:r>
            <a:endParaRPr b="0" lang="lv-LV" sz="4400" spc="-1" strike="noStrike">
              <a:latin typeface="Arial"/>
            </a:endParaRPr>
          </a:p>
        </p:txBody>
      </p:sp>
      <p:sp>
        <p:nvSpPr>
          <p:cNvPr id="316"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314CFF3-F27D-4E0F-A104-305008D406AF}"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317" name="Table 3"/>
          <p:cNvGraphicFramePr/>
          <p:nvPr/>
        </p:nvGraphicFramePr>
        <p:xfrm>
          <a:off x="1702440" y="1888560"/>
          <a:ext cx="9248400" cy="3549240"/>
        </p:xfrm>
        <a:graphic>
          <a:graphicData uri="http://schemas.openxmlformats.org/drawingml/2006/table">
            <a:tbl>
              <a:tblPr/>
              <a:tblGrid>
                <a:gridCol w="3081960"/>
                <a:gridCol w="3081960"/>
                <a:gridCol w="3084840"/>
              </a:tblGrid>
              <a:tr h="1182600">
                <a:tc>
                  <a:txBody>
                    <a:bodyPr lIns="90000" rIns="90000">
                      <a:noAutofit/>
                    </a:bodyPr>
                    <a:p>
                      <a:pPr algn="ctr">
                        <a:lnSpc>
                          <a:spcPct val="100000"/>
                        </a:lnSpc>
                      </a:pPr>
                      <a:r>
                        <a:rPr b="1" lang="lv-LV" sz="2800" spc="-1" strike="noStrike">
                          <a:latin typeface="Arial"/>
                        </a:rPr>
                        <a:t>Līmenis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2800" spc="-1" strike="noStrike">
                          <a:latin typeface="Arial"/>
                        </a:rPr>
                        <a:t>Avots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2800" spc="-1" strike="noStrike">
                          <a:latin typeface="Arial"/>
                        </a:rPr>
                        <a:t>Pārsūdzēšana</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183320">
                <a:tc>
                  <a:txBody>
                    <a:bodyPr lIns="90000" rIns="90000">
                      <a:noAutofit/>
                    </a:bodyPr>
                    <a:p>
                      <a:pPr>
                        <a:lnSpc>
                          <a:spcPct val="100000"/>
                        </a:lnSpc>
                      </a:pPr>
                      <a:r>
                        <a:rPr b="0" lang="en-US" sz="2800" spc="-1" strike="noStrike">
                          <a:latin typeface="Arial"/>
                        </a:rPr>
                        <a:t>Valsts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n-US" sz="2800" spc="-1" strike="noStrike">
                          <a:latin typeface="Arial"/>
                        </a:rPr>
                        <a:t>Likumi un MK noteikumi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n-US" sz="2800" spc="-1" strike="noStrike">
                          <a:latin typeface="Arial"/>
                        </a:rPr>
                        <a:t>Augstākā amatpersona, tiesa</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183680">
                <a:tc>
                  <a:txBody>
                    <a:bodyPr lIns="90000" rIns="90000">
                      <a:noAutofit/>
                    </a:bodyPr>
                    <a:p>
                      <a:pPr>
                        <a:lnSpc>
                          <a:spcPct val="100000"/>
                        </a:lnSpc>
                      </a:pPr>
                      <a:r>
                        <a:rPr b="0" lang="en-US" sz="2800" spc="-1" strike="noStrike">
                          <a:latin typeface="Arial"/>
                        </a:rPr>
                        <a:t>Pašvaldības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Arial"/>
                        </a:rPr>
                        <a:t>Pašvaldību saistošie noteikumi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Arial"/>
                        </a:rPr>
                        <a:t>Augstākā amatpersona, tiesa</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Informācijas avoti</a:t>
            </a:r>
            <a:endParaRPr b="0" lang="lv-LV" sz="4400" spc="-1" strike="noStrike">
              <a:latin typeface="Arial"/>
            </a:endParaRPr>
          </a:p>
        </p:txBody>
      </p:sp>
      <p:sp>
        <p:nvSpPr>
          <p:cNvPr id="319" name="CustomShape 2"/>
          <p:cNvSpPr/>
          <p:nvPr/>
        </p:nvSpPr>
        <p:spPr>
          <a:xfrm>
            <a:off x="838080" y="2041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Galvenos principus un procesu kopumā regulē viens likums – Administratīvas atbildības likums</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Administratīvie pārkāpumi un sankcijas ir izkaisīti pa dažādiem normatīvajiem aktiem. Izmantojiet šo ceļvedi, lai atrastu tos: </a:t>
            </a:r>
            <a:r>
              <a:rPr b="0" lang="lv-LV" sz="2800" spc="-1" strike="noStrike" u="sng">
                <a:solidFill>
                  <a:srgbClr val="0563c1"/>
                </a:solidFill>
                <a:uFillTx/>
                <a:latin typeface="Calibri"/>
                <a:ea typeface="DejaVu Sans"/>
                <a:hlinkClick r:id="rId1"/>
              </a:rPr>
              <a:t>https://likumi.lv/ta/tema/administrativas-atbildibas-celvedis</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Atbalsta video materiāls: </a:t>
            </a:r>
            <a:r>
              <a:rPr b="0" lang="lv-LV" sz="2800" spc="-1" strike="noStrike" u="sng">
                <a:solidFill>
                  <a:srgbClr val="0563c1"/>
                </a:solidFill>
                <a:uFillTx/>
                <a:latin typeface="Calibri"/>
                <a:ea typeface="DejaVu Sans"/>
                <a:hlinkClick r:id="rId2"/>
              </a:rPr>
              <a:t>https://www.youtube.com/watch?v=qJSQbjL62uM</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ff0000"/>
                </a:solidFill>
                <a:latin typeface="Calibri"/>
                <a:ea typeface="DejaVu Sans"/>
              </a:rPr>
              <a:t>Daudzas iestādes ir tiesīgas piemērot administratīvos sodus</a:t>
            </a:r>
            <a:r>
              <a:rPr b="0" lang="lv-LV" sz="2800" spc="-1" strike="noStrike">
                <a:solidFill>
                  <a:srgbClr val="000000"/>
                </a:solidFill>
                <a:latin typeface="Calibri"/>
                <a:ea typeface="DejaVu Sans"/>
              </a:rPr>
              <a:t> </a:t>
            </a:r>
            <a:endParaRPr b="0" lang="lv-LV" sz="2800" spc="-1" strike="noStrike">
              <a:latin typeface="Arial"/>
            </a:endParaRPr>
          </a:p>
        </p:txBody>
      </p:sp>
      <p:sp>
        <p:nvSpPr>
          <p:cNvPr id="32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07D6215-7A70-4ED3-8D03-453704E61667}"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Kompetentas iestādes</a:t>
            </a:r>
            <a:endParaRPr b="0" lang="lv-LV" sz="4400" spc="-1" strike="noStrike">
              <a:latin typeface="Arial"/>
            </a:endParaRPr>
          </a:p>
        </p:txBody>
      </p:sp>
      <p:sp>
        <p:nvSpPr>
          <p:cNvPr id="322" name="CustomShape 2"/>
          <p:cNvSpPr/>
          <p:nvPr/>
        </p:nvSpPr>
        <p:spPr>
          <a:xfrm>
            <a:off x="838080" y="1800000"/>
            <a:ext cx="10677240" cy="17953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800" spc="-1" strike="noStrike">
                <a:solidFill>
                  <a:srgbClr val="000000"/>
                </a:solidFill>
                <a:latin typeface="Calibri"/>
                <a:ea typeface="DejaVu Sans"/>
              </a:rPr>
              <a:t>1. piemērs</a:t>
            </a:r>
            <a:r>
              <a:rPr b="0" lang="lv-LV" sz="2800" spc="-1" strike="noStrike">
                <a:solidFill>
                  <a:srgbClr val="000000"/>
                </a:solidFill>
                <a:latin typeface="Calibri"/>
                <a:ea typeface="DejaVu Sans"/>
              </a:rPr>
              <a:t>: </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Latvijā ugunsdrošības noteikumu pārkāpumi, lielākoties izskatīs Valsts ugunsdzēsības un glābšanas dienests.</a:t>
            </a:r>
            <a:endParaRPr b="0" lang="lv-LV" sz="2800" spc="-1" strike="noStrike">
              <a:latin typeface="Arial"/>
            </a:endParaRPr>
          </a:p>
        </p:txBody>
      </p:sp>
      <p:sp>
        <p:nvSpPr>
          <p:cNvPr id="32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8968F09-FF4B-44EA-AA76-2F7C1E299EBE}"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24" name="CustomShape 4"/>
          <p:cNvSpPr/>
          <p:nvPr/>
        </p:nvSpPr>
        <p:spPr>
          <a:xfrm>
            <a:off x="838080" y="4104000"/>
            <a:ext cx="10677240" cy="179532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800" spc="-1" strike="noStrike">
                <a:solidFill>
                  <a:srgbClr val="000000"/>
                </a:solidFill>
                <a:latin typeface="Calibri"/>
                <a:ea typeface="DejaVu Sans"/>
              </a:rPr>
              <a:t>2. piemērs</a:t>
            </a:r>
            <a:r>
              <a:rPr b="0" lang="lv-LV" sz="2800" spc="-1" strike="noStrike">
                <a:solidFill>
                  <a:srgbClr val="000000"/>
                </a:solidFill>
                <a:latin typeface="Calibri"/>
                <a:ea typeface="DejaVu Sans"/>
              </a:rPr>
              <a:t>: </a:t>
            </a:r>
            <a:endParaRPr b="0" lang="lv-LV" sz="2800" spc="-1" strike="noStrike">
              <a:latin typeface="Arial"/>
            </a:endParaRPr>
          </a:p>
          <a:p>
            <a:pPr algn="r">
              <a:lnSpc>
                <a:spcPct val="90000"/>
              </a:lnSpc>
              <a:spcBef>
                <a:spcPts val="1001"/>
              </a:spcBef>
            </a:pPr>
            <a:r>
              <a:rPr b="0" lang="lv-LV" sz="2800" spc="-1" strike="noStrike">
                <a:solidFill>
                  <a:srgbClr val="000000"/>
                </a:solidFill>
                <a:latin typeface="Calibri"/>
                <a:ea typeface="DejaVu Sans"/>
              </a:rPr>
              <a:t>Ceļu satiksmes negadījumus izmeklē policija (valsts vai pašvaldības)</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Kādēļ šāda vēstule ir neiespējama?</a:t>
            </a:r>
            <a:endParaRPr b="0" lang="lv-LV" sz="4400" spc="-1" strike="noStrike">
              <a:latin typeface="Arial"/>
            </a:endParaRPr>
          </a:p>
        </p:txBody>
      </p:sp>
      <p:sp>
        <p:nvSpPr>
          <p:cNvPr id="205"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Iestādes kompetence</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Tiesiskais pamats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Formāla procedūra</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Formāla un juridiska valoda</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Resursi, kuru trūkst (un vienmēr trūks)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Stratēģijas, plāni un prioritātes</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Senioriem aktuālie administratīvie pārkāpumi</a:t>
            </a:r>
            <a:endParaRPr b="0" lang="lv-LV" sz="4400" spc="-1" strike="noStrike">
              <a:latin typeface="Arial"/>
            </a:endParaRPr>
          </a:p>
        </p:txBody>
      </p:sp>
      <p:sp>
        <p:nvSpPr>
          <p:cNvPr id="326" name="CustomShape 2"/>
          <p:cNvSpPr/>
          <p:nvPr/>
        </p:nvSpPr>
        <p:spPr>
          <a:xfrm>
            <a:off x="838080" y="2041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Ceļu satiksmes noteikumi: automašīnu un citu transportlīdzekļu vadīšana</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Ēkas un teritorija: karogi, tehniskais stāvoklis, zāles pļaušana, nelikumīga būvniecība</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Mājas dzīvnieki – to labklājību aizsargā likums un to īpašnieks parasti ir atbildīgs par dzīvnieku uzvedību!</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Dūmu detektori – tas ir vienkārši jānopērk! Tie nav dārgi un var izglābt Jums dzīvību!</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Smēķēšana – tā ir aizliegta daudzās vietās un tam ir pamatoti iemesli</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Troksnis – zvaniet policijai tik ātri cik vien iespējams</a:t>
            </a:r>
            <a:endParaRPr b="0" lang="lv-LV" sz="2800" spc="-1" strike="noStrike">
              <a:latin typeface="Arial"/>
            </a:endParaRPr>
          </a:p>
        </p:txBody>
      </p:sp>
      <p:sp>
        <p:nvSpPr>
          <p:cNvPr id="327"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AED41A6-1B5A-4B0B-A334-7BA067172CE4}"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838080" y="365040"/>
            <a:ext cx="1085724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Administratīvais process vispārīgi</a:t>
            </a:r>
            <a:endParaRPr b="0" lang="lv-LV" sz="4400" spc="-1" strike="noStrike">
              <a:latin typeface="Arial"/>
            </a:endParaRPr>
          </a:p>
        </p:txBody>
      </p:sp>
      <p:sp>
        <p:nvSpPr>
          <p:cNvPr id="329"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A52E8F3-41D6-470A-A661-504CFD54B038}"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30" name="CustomShape 3"/>
          <p:cNvSpPr/>
          <p:nvPr/>
        </p:nvSpPr>
        <p:spPr>
          <a:xfrm>
            <a:off x="7380000" y="3996000"/>
            <a:ext cx="2339640" cy="710640"/>
          </a:xfrm>
          <a:prstGeom prst="rect">
            <a:avLst/>
          </a:prstGeom>
          <a:solidFill>
            <a:srgbClr val="b3b3b3">
              <a:alpha val="60000"/>
            </a:srgbClr>
          </a:solidFill>
          <a:ln w="0">
            <a:solidFill>
              <a:srgbClr val="b3b3b3"/>
            </a:solidFill>
          </a:ln>
        </p:spPr>
        <p:style>
          <a:lnRef idx="0"/>
          <a:fillRef idx="0"/>
          <a:effectRef idx="0"/>
          <a:fontRef idx="minor"/>
        </p:style>
        <p:txBody>
          <a:bodyPr wrap="none" lIns="90000" rIns="90000" tIns="45000" bIns="45000" anchor="ctr">
            <a:noAutofit/>
          </a:bodyPr>
          <a:p>
            <a:pPr algn="ctr">
              <a:lnSpc>
                <a:spcPct val="100000"/>
              </a:lnSpc>
            </a:pPr>
            <a:r>
              <a:rPr b="0" lang="lv-LV" sz="2800" spc="-1" strike="noStrike">
                <a:solidFill>
                  <a:srgbClr val="000000"/>
                </a:solidFill>
                <a:latin typeface="Calibri"/>
                <a:ea typeface="DejaVu Sans"/>
              </a:rPr>
              <a:t>Tiesa (1. inst.)</a:t>
            </a:r>
            <a:endParaRPr b="0" lang="lv-LV" sz="2800" spc="-1" strike="noStrike">
              <a:latin typeface="Arial"/>
            </a:endParaRPr>
          </a:p>
        </p:txBody>
      </p:sp>
      <p:sp>
        <p:nvSpPr>
          <p:cNvPr id="331" name="CustomShape 4"/>
          <p:cNvSpPr/>
          <p:nvPr/>
        </p:nvSpPr>
        <p:spPr>
          <a:xfrm>
            <a:off x="180000" y="3992400"/>
            <a:ext cx="7199640" cy="714240"/>
          </a:xfrm>
          <a:prstGeom prst="rect">
            <a:avLst/>
          </a:prstGeom>
          <a:solidFill>
            <a:srgbClr val="666666"/>
          </a:solidFill>
          <a:ln w="0">
            <a:solidFill>
              <a:srgbClr val="b3b3b3"/>
            </a:solidFill>
          </a:ln>
        </p:spPr>
        <p:style>
          <a:lnRef idx="0"/>
          <a:fillRef idx="0"/>
          <a:effectRef idx="0"/>
          <a:fontRef idx="minor"/>
        </p:style>
      </p:sp>
      <p:sp>
        <p:nvSpPr>
          <p:cNvPr id="332" name="CustomShape 5"/>
          <p:cNvSpPr/>
          <p:nvPr/>
        </p:nvSpPr>
        <p:spPr>
          <a:xfrm>
            <a:off x="468000" y="4100400"/>
            <a:ext cx="6911640" cy="51696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800" spc="-1" strike="noStrike">
                <a:solidFill>
                  <a:srgbClr val="ffffff"/>
                </a:solidFill>
                <a:latin typeface="Calibri"/>
                <a:ea typeface="DejaVu Sans"/>
              </a:rPr>
              <a:t>Amatpersona → Augstākā amatpersona→ </a:t>
            </a:r>
            <a:endParaRPr b="0" lang="lv-LV" sz="2800" spc="-1" strike="noStrike">
              <a:latin typeface="Arial"/>
            </a:endParaRPr>
          </a:p>
        </p:txBody>
      </p:sp>
      <p:sp>
        <p:nvSpPr>
          <p:cNvPr id="333" name="CustomShape 6"/>
          <p:cNvSpPr/>
          <p:nvPr/>
        </p:nvSpPr>
        <p:spPr>
          <a:xfrm>
            <a:off x="10620000" y="1872000"/>
            <a:ext cx="1655640" cy="1064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3200" spc="-1" strike="noStrike">
                <a:solidFill>
                  <a:srgbClr val="ff0000"/>
                </a:solidFill>
                <a:latin typeface="Asap"/>
                <a:ea typeface="DejaVu Sans"/>
              </a:rPr>
              <a:t>Gala </a:t>
            </a:r>
            <a:endParaRPr b="0" lang="lv-LV" sz="3200" spc="-1" strike="noStrike">
              <a:latin typeface="Arial"/>
            </a:endParaRPr>
          </a:p>
          <a:p>
            <a:pPr>
              <a:lnSpc>
                <a:spcPct val="100000"/>
              </a:lnSpc>
            </a:pPr>
            <a:r>
              <a:rPr b="0" lang="lv-LV" sz="3200" spc="-1" strike="noStrike">
                <a:solidFill>
                  <a:srgbClr val="ff0000"/>
                </a:solidFill>
                <a:latin typeface="Asap"/>
                <a:ea typeface="DejaVu Sans"/>
              </a:rPr>
              <a:t>lēmums</a:t>
            </a:r>
            <a:endParaRPr b="0" lang="lv-LV" sz="3200" spc="-1" strike="noStrike">
              <a:latin typeface="Arial"/>
            </a:endParaRPr>
          </a:p>
        </p:txBody>
      </p:sp>
      <p:sp>
        <p:nvSpPr>
          <p:cNvPr id="334" name="Line 7"/>
          <p:cNvSpPr/>
          <p:nvPr/>
        </p:nvSpPr>
        <p:spPr>
          <a:xfrm>
            <a:off x="11980080" y="3025800"/>
            <a:ext cx="360" cy="970200"/>
          </a:xfrm>
          <a:prstGeom prst="line">
            <a:avLst/>
          </a:prstGeom>
          <a:ln w="57240">
            <a:solidFill>
              <a:srgbClr val="b3b3b3"/>
            </a:solidFill>
            <a:round/>
            <a:tailEnd len="med" type="triangle" w="med"/>
          </a:ln>
        </p:spPr>
        <p:style>
          <a:lnRef idx="0"/>
          <a:fillRef idx="0"/>
          <a:effectRef idx="0"/>
          <a:fontRef idx="minor"/>
        </p:style>
      </p:sp>
      <p:sp>
        <p:nvSpPr>
          <p:cNvPr id="335" name="Line 8"/>
          <p:cNvSpPr/>
          <p:nvPr/>
        </p:nvSpPr>
        <p:spPr>
          <a:xfrm>
            <a:off x="7048440" y="3011760"/>
            <a:ext cx="360" cy="970200"/>
          </a:xfrm>
          <a:prstGeom prst="line">
            <a:avLst/>
          </a:prstGeom>
          <a:ln w="57240">
            <a:solidFill>
              <a:srgbClr val="b3b3b3"/>
            </a:solidFill>
            <a:round/>
            <a:tailEnd len="med" type="triangle" w="med"/>
          </a:ln>
        </p:spPr>
        <p:style>
          <a:lnRef idx="0"/>
          <a:fillRef idx="0"/>
          <a:effectRef idx="0"/>
          <a:fontRef idx="minor"/>
        </p:style>
      </p:sp>
      <p:sp>
        <p:nvSpPr>
          <p:cNvPr id="336" name="Line 9"/>
          <p:cNvSpPr/>
          <p:nvPr/>
        </p:nvSpPr>
        <p:spPr>
          <a:xfrm>
            <a:off x="2944800" y="2997720"/>
            <a:ext cx="360" cy="970200"/>
          </a:xfrm>
          <a:prstGeom prst="line">
            <a:avLst/>
          </a:prstGeom>
          <a:ln w="57240">
            <a:solidFill>
              <a:srgbClr val="b3b3b3"/>
            </a:solidFill>
            <a:round/>
            <a:tailEnd len="med" type="triangle" w="med"/>
          </a:ln>
        </p:spPr>
        <p:style>
          <a:lnRef idx="0"/>
          <a:fillRef idx="0"/>
          <a:effectRef idx="0"/>
          <a:fontRef idx="minor"/>
        </p:style>
      </p:sp>
      <p:sp>
        <p:nvSpPr>
          <p:cNvPr id="337" name="CustomShape 10"/>
          <p:cNvSpPr/>
          <p:nvPr/>
        </p:nvSpPr>
        <p:spPr>
          <a:xfrm>
            <a:off x="6192000" y="2340000"/>
            <a:ext cx="161820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3200" spc="-1" strike="noStrike">
                <a:solidFill>
                  <a:srgbClr val="000000"/>
                </a:solidFill>
                <a:latin typeface="Asap"/>
                <a:ea typeface="DejaVu Sans"/>
              </a:rPr>
              <a:t>Sūdzība</a:t>
            </a:r>
            <a:endParaRPr b="0" lang="lv-LV" sz="3200" spc="-1" strike="noStrike">
              <a:latin typeface="Arial"/>
            </a:endParaRPr>
          </a:p>
        </p:txBody>
      </p:sp>
      <p:sp>
        <p:nvSpPr>
          <p:cNvPr id="338" name="CustomShape 11"/>
          <p:cNvSpPr/>
          <p:nvPr/>
        </p:nvSpPr>
        <p:spPr>
          <a:xfrm>
            <a:off x="2160000" y="2340000"/>
            <a:ext cx="161820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3200" spc="-1" strike="noStrike">
                <a:solidFill>
                  <a:srgbClr val="000000"/>
                </a:solidFill>
                <a:latin typeface="Asap"/>
                <a:ea typeface="DejaVu Sans"/>
              </a:rPr>
              <a:t>Sūdzība</a:t>
            </a:r>
            <a:endParaRPr b="0" lang="lv-LV" sz="3200" spc="-1" strike="noStrike">
              <a:latin typeface="Arial"/>
            </a:endParaRPr>
          </a:p>
        </p:txBody>
      </p:sp>
      <p:sp>
        <p:nvSpPr>
          <p:cNvPr id="339" name="CustomShape 12"/>
          <p:cNvSpPr/>
          <p:nvPr/>
        </p:nvSpPr>
        <p:spPr>
          <a:xfrm>
            <a:off x="9720000" y="3996000"/>
            <a:ext cx="2266920" cy="710640"/>
          </a:xfrm>
          <a:prstGeom prst="rect">
            <a:avLst/>
          </a:prstGeom>
          <a:solidFill>
            <a:srgbClr val="b3b3b3">
              <a:alpha val="60000"/>
            </a:srgbClr>
          </a:solidFill>
          <a:ln w="0">
            <a:solidFill>
              <a:srgbClr val="b3b3b3"/>
            </a:solidFill>
          </a:ln>
        </p:spPr>
        <p:style>
          <a:lnRef idx="0"/>
          <a:fillRef idx="0"/>
          <a:effectRef idx="0"/>
          <a:fontRef idx="minor"/>
        </p:style>
        <p:txBody>
          <a:bodyPr wrap="none" lIns="90000" rIns="90000" tIns="45000" bIns="45000" anchor="ctr">
            <a:noAutofit/>
          </a:bodyPr>
          <a:p>
            <a:pPr algn="ctr">
              <a:lnSpc>
                <a:spcPct val="100000"/>
              </a:lnSpc>
            </a:pPr>
            <a:r>
              <a:rPr b="0" lang="lv-LV" sz="2800" spc="-1" strike="noStrike">
                <a:solidFill>
                  <a:srgbClr val="000000"/>
                </a:solidFill>
                <a:latin typeface="Calibri"/>
                <a:ea typeface="DejaVu Sans"/>
              </a:rPr>
              <a:t>Tiesa (2. inst.)</a:t>
            </a:r>
            <a:endParaRPr b="0" lang="lv-LV" sz="2800" spc="-1" strike="noStrike">
              <a:latin typeface="Arial"/>
            </a:endParaRPr>
          </a:p>
        </p:txBody>
      </p:sp>
      <p:sp>
        <p:nvSpPr>
          <p:cNvPr id="340" name="CustomShape 13"/>
          <p:cNvSpPr/>
          <p:nvPr/>
        </p:nvSpPr>
        <p:spPr>
          <a:xfrm>
            <a:off x="8712000" y="2340000"/>
            <a:ext cx="161820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3200" spc="-1" strike="noStrike">
                <a:solidFill>
                  <a:srgbClr val="000000"/>
                </a:solidFill>
                <a:latin typeface="Asap"/>
                <a:ea typeface="DejaVu Sans"/>
              </a:rPr>
              <a:t>Sūdzība</a:t>
            </a:r>
            <a:endParaRPr b="0" lang="lv-LV" sz="3200" spc="-1" strike="noStrike">
              <a:latin typeface="Arial"/>
            </a:endParaRPr>
          </a:p>
        </p:txBody>
      </p:sp>
      <p:sp>
        <p:nvSpPr>
          <p:cNvPr id="341" name="Line 14"/>
          <p:cNvSpPr/>
          <p:nvPr/>
        </p:nvSpPr>
        <p:spPr>
          <a:xfrm>
            <a:off x="9712800" y="2997720"/>
            <a:ext cx="360" cy="970200"/>
          </a:xfrm>
          <a:prstGeom prst="line">
            <a:avLst/>
          </a:prstGeom>
          <a:ln w="57240">
            <a:solidFill>
              <a:srgbClr val="b3b3b3"/>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Lēmums</a:t>
            </a:r>
            <a:endParaRPr b="0" lang="lv-LV" sz="4400" spc="-1" strike="noStrike">
              <a:latin typeface="Arial"/>
            </a:endParaRPr>
          </a:p>
        </p:txBody>
      </p:sp>
      <p:sp>
        <p:nvSpPr>
          <p:cNvPr id="343" name="CustomShape 2"/>
          <p:cNvSpPr/>
          <p:nvPr/>
        </p:nvSpPr>
        <p:spPr>
          <a:xfrm>
            <a:off x="838080" y="2005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Lēmums stājas spēkā no brīža, kad:</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Beidzies pārsūdzēšanas termiņš un tas netika pārsūdzēts</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Sūdzība tika noraidīta</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Pārsūdzēšanas termiņš - 10 darba dienas</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Sūdzība jāiesniedz amatpersonai, kura pieņēma lēmumu </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Šai amatpersonai ir jānosūta sūdzība kopā ar administratīvas lietas materiāliem izskatīšanai pēc piekritības</a:t>
            </a:r>
            <a:endParaRPr b="0" lang="lv-LV" sz="2800" spc="-1" strike="noStrike">
              <a:latin typeface="Arial"/>
            </a:endParaRPr>
          </a:p>
        </p:txBody>
      </p:sp>
      <p:sp>
        <p:nvSpPr>
          <p:cNvPr id="344"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C7E229B-FEA1-4865-9C1F-7FAA80ED75FB}"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aprēķināt termiņu?</a:t>
            </a:r>
            <a:endParaRPr b="0" lang="lv-LV" sz="4400" spc="-1" strike="noStrike">
              <a:latin typeface="Arial"/>
            </a:endParaRPr>
          </a:p>
        </p:txBody>
      </p:sp>
      <p:sp>
        <p:nvSpPr>
          <p:cNvPr id="346"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E767420-19EA-4C1F-A07F-84D995EDBFFF}"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47" name="CustomShape 3"/>
          <p:cNvSpPr/>
          <p:nvPr/>
        </p:nvSpPr>
        <p:spPr>
          <a:xfrm>
            <a:off x="1513440" y="2017440"/>
            <a:ext cx="369900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808080"/>
                </a:solidFill>
                <a:latin typeface="arial"/>
                <a:ea typeface="DejaVu Sans"/>
              </a:rPr>
              <a:t>14 – lēmums ir paziņots</a:t>
            </a:r>
            <a:endParaRPr b="0" lang="lv-LV" sz="2800" spc="-1" strike="noStrike">
              <a:latin typeface="Arial"/>
            </a:endParaRPr>
          </a:p>
        </p:txBody>
      </p:sp>
      <p:graphicFrame>
        <p:nvGraphicFramePr>
          <p:cNvPr id="348" name="Table 4"/>
          <p:cNvGraphicFramePr/>
          <p:nvPr/>
        </p:nvGraphicFramePr>
        <p:xfrm>
          <a:off x="5705640" y="2071800"/>
          <a:ext cx="5075280" cy="3599280"/>
        </p:xfrm>
        <a:graphic>
          <a:graphicData uri="http://schemas.openxmlformats.org/drawingml/2006/table">
            <a:tbl>
              <a:tblPr/>
              <a:tblGrid>
                <a:gridCol w="725040"/>
                <a:gridCol w="725040"/>
                <a:gridCol w="725040"/>
                <a:gridCol w="725040"/>
                <a:gridCol w="725040"/>
                <a:gridCol w="725040"/>
                <a:gridCol w="725400"/>
              </a:tblGrid>
              <a:tr h="719640">
                <a:tc>
                  <a:txBody>
                    <a:bodyPr lIns="90000" rIns="90000">
                      <a:noAutofit/>
                    </a:bodyPr>
                    <a:p>
                      <a:pPr algn="ctr">
                        <a:lnSpc>
                          <a:spcPct val="100000"/>
                        </a:lnSpc>
                      </a:pPr>
                      <a:r>
                        <a:rPr b="1" lang="lv-LV" sz="2800" spc="-1" strike="noStrike">
                          <a:solidFill>
                            <a:srgbClr val="a9a9a9"/>
                          </a:solidFill>
                          <a:latin typeface="Asap"/>
                        </a:rPr>
                        <a:t>27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30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31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lv-LV" sz="2800" spc="-1" strike="noStrike">
                          <a:latin typeface="Asap"/>
                        </a:rPr>
                        <a:t>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lv-LV" sz="2800" spc="-1" strike="noStrike">
                          <a:latin typeface="Asap"/>
                        </a:rPr>
                        <a:t>10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en-US" sz="2800" spc="-1" strike="noStrike">
                          <a:solidFill>
                            <a:srgbClr val="808080"/>
                          </a:solidFill>
                          <a:latin typeface="Asap"/>
                        </a:rPr>
                        <a:t>14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lv-LV" sz="2800" spc="-1" strike="noStrike">
                          <a:latin typeface="Asap"/>
                        </a:rPr>
                        <a:t>17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18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19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1080">
                <a:tc>
                  <a:txBody>
                    <a:bodyPr lIns="90000" rIns="90000">
                      <a:noAutofit/>
                    </a:bodyPr>
                    <a:p>
                      <a:pPr algn="ctr">
                        <a:lnSpc>
                          <a:spcPct val="100000"/>
                        </a:lnSpc>
                      </a:pPr>
                      <a:r>
                        <a:rPr b="1" lang="lv-LV" sz="2800" spc="-1" strike="noStrike">
                          <a:solidFill>
                            <a:srgbClr val="c9211e"/>
                          </a:solidFill>
                          <a:latin typeface="Asap"/>
                        </a:rPr>
                        <a:t>24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349" name="CustomShape 5"/>
          <p:cNvSpPr/>
          <p:nvPr/>
        </p:nvSpPr>
        <p:spPr>
          <a:xfrm>
            <a:off x="1513440" y="4573440"/>
            <a:ext cx="3699000" cy="516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c9211e"/>
                </a:solidFill>
                <a:latin typeface="arial"/>
                <a:ea typeface="DejaVu Sans"/>
              </a:rPr>
              <a:t>24 – Pēdējā diena</a:t>
            </a:r>
            <a:endParaRPr b="0" lang="lv-LV" sz="2800" spc="-1" strike="noStrike">
              <a:latin typeface="Arial"/>
            </a:endParaRPr>
          </a:p>
        </p:txBody>
      </p:sp>
      <p:sp>
        <p:nvSpPr>
          <p:cNvPr id="350" name="CustomShape 6"/>
          <p:cNvSpPr/>
          <p:nvPr/>
        </p:nvSpPr>
        <p:spPr>
          <a:xfrm>
            <a:off x="1513440" y="3313440"/>
            <a:ext cx="3699000" cy="516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000000"/>
                </a:solidFill>
                <a:latin typeface="arial"/>
                <a:ea typeface="DejaVu Sans"/>
              </a:rPr>
              <a:t>15 – Pirmā diena</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Pārsūdzēšanas termiņš - skaidrojumi</a:t>
            </a:r>
            <a:endParaRPr b="0" lang="lv-LV" sz="4400" spc="-1" strike="noStrike">
              <a:latin typeface="Arial"/>
            </a:endParaRPr>
          </a:p>
        </p:txBody>
      </p:sp>
      <p:sp>
        <p:nvSpPr>
          <p:cNvPr id="352" name="CustomShape 2"/>
          <p:cNvSpPr/>
          <p:nvPr/>
        </p:nvSpPr>
        <p:spPr>
          <a:xfrm>
            <a:off x="838080" y="2005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Lēmums tiek uzskatīts par paziņotu:</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Kad Jūs to saņēmāt no amatpersonas vai kurjera</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Vienkāršais pasta sūtījums – 8. dienā no dienas, kad tas iestādē reģistrēts kā nosūtāmais dokuments</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Ierakstīts pasta sūtījums – 7. dienā pēc tā nodošanas pastā</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E-pasts – 2. darba dienā pēc tā nosūtīšanas</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Ja termiņa pēdējā diena ir sestdiena, svētdiena vai likumā noteikta svētku diena, termiņa pēdējā diena ir nākamā darbdiena</a:t>
            </a:r>
            <a:endParaRPr b="0" lang="lv-LV" sz="2800" spc="-1" strike="noStrike">
              <a:latin typeface="Arial"/>
            </a:endParaRPr>
          </a:p>
        </p:txBody>
      </p:sp>
      <p:sp>
        <p:nvSpPr>
          <p:cNvPr id="35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7694A9A-4555-4E69-8CDF-BBC0172DE2DA}"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Ja Jūs nokavējāt pārsūdzēšanas termiņu ...</a:t>
            </a:r>
            <a:endParaRPr b="0" lang="lv-LV" sz="4400" spc="-1" strike="noStrike">
              <a:latin typeface="Arial"/>
            </a:endParaRPr>
          </a:p>
        </p:txBody>
      </p:sp>
      <p:sp>
        <p:nvSpPr>
          <p:cNvPr id="355" name="CustomShape 2"/>
          <p:cNvSpPr/>
          <p:nvPr/>
        </p:nvSpPr>
        <p:spPr>
          <a:xfrm>
            <a:off x="838080" y="2005560"/>
            <a:ext cx="10510200" cy="2672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Ja Jūs nokavējāt pārsūdzēšanas termiņu:</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Un Jums ir labs pamatojums - lūdziet pagarināt termiņu</a:t>
            </a:r>
            <a:endParaRPr b="0" lang="lv-LV" sz="2800" spc="-1" strike="noStrike">
              <a:latin typeface="Arial"/>
            </a:endParaRPr>
          </a:p>
          <a:p>
            <a:pPr lvl="1" marL="432000" indent="-21420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Un Jums NAV laba pamatojuma - lūdziet prokuroram iesniegt protestu, viņam ir 6 mēneši</a:t>
            </a:r>
            <a:endParaRPr b="0" lang="lv-LV" sz="2800" spc="-1" strike="noStrike">
              <a:latin typeface="Arial"/>
            </a:endParaRPr>
          </a:p>
        </p:txBody>
      </p:sp>
      <p:sp>
        <p:nvSpPr>
          <p:cNvPr id="35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19076C11-2433-4ACA-AB08-0C089CA7D1D9}"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57" name="CustomShape 4"/>
          <p:cNvSpPr/>
          <p:nvPr/>
        </p:nvSpPr>
        <p:spPr>
          <a:xfrm>
            <a:off x="838080" y="4428000"/>
            <a:ext cx="10677240" cy="17953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800" spc="-1" strike="noStrike">
                <a:solidFill>
                  <a:srgbClr val="000000"/>
                </a:solidFill>
                <a:latin typeface="Calibri"/>
                <a:ea typeface="DejaVu Sans"/>
              </a:rPr>
              <a:t>Piemērs</a:t>
            </a:r>
            <a:r>
              <a:rPr b="0" lang="lv-LV" sz="2800" spc="-1" strike="noStrike">
                <a:solidFill>
                  <a:srgbClr val="000000"/>
                </a:solidFill>
                <a:latin typeface="Calibri"/>
                <a:ea typeface="DejaVu Sans"/>
              </a:rPr>
              <a:t>: </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Ja iestāde nosūtīja lēmumu uz nepareizu adresi, tas būtu labs iemesls, lai lūgtu atjaunot termiņu. Vēl viens iemesls būtu nopietnas veselības problēmas.</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600" spc="-1" strike="noStrike">
                <a:solidFill>
                  <a:srgbClr val="ff0000"/>
                </a:solidFill>
                <a:latin typeface="Calibri"/>
                <a:ea typeface="DejaVu Sans"/>
              </a:rPr>
              <a:t>Neaizmirstiet samaksāt naudas sodu un iesniegt pierādījumus par to!</a:t>
            </a:r>
            <a:endParaRPr b="0" lang="lv-LV" sz="3600" spc="-1" strike="noStrike">
              <a:latin typeface="Arial"/>
            </a:endParaRPr>
          </a:p>
        </p:txBody>
      </p:sp>
      <p:sp>
        <p:nvSpPr>
          <p:cNvPr id="359" name="CustomShape 2"/>
          <p:cNvSpPr/>
          <p:nvPr/>
        </p:nvSpPr>
        <p:spPr>
          <a:xfrm>
            <a:off x="838080" y="365040"/>
            <a:ext cx="1085724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Svarīgi!</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 diskusija</a:t>
            </a:r>
            <a:endParaRPr b="0" lang="lv-LV" sz="4400" spc="-1" strike="noStrike">
              <a:latin typeface="Arial"/>
            </a:endParaRPr>
          </a:p>
        </p:txBody>
      </p:sp>
      <p:sp>
        <p:nvSpPr>
          <p:cNvPr id="361" name="CustomShape 2"/>
          <p:cNvSpPr/>
          <p:nvPr/>
        </p:nvSpPr>
        <p:spPr>
          <a:xfrm>
            <a:off x="1018080" y="2844000"/>
            <a:ext cx="4740120" cy="2374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Jūs saņēmāt administratīvu naudas sodu. Ko Jūs darītu? Kam būtu jāpievērš uzmanība?</a:t>
            </a:r>
            <a:endParaRPr b="0" lang="lv-LV" sz="3200" spc="-1" strike="noStrike">
              <a:latin typeface="Arial"/>
            </a:endParaRPr>
          </a:p>
          <a:p>
            <a:pPr>
              <a:lnSpc>
                <a:spcPct val="90000"/>
              </a:lnSpc>
              <a:spcBef>
                <a:spcPts val="1001"/>
              </a:spcBef>
            </a:pPr>
            <a:endParaRPr b="0" lang="lv-LV" sz="3200" spc="-1" strike="noStrike">
              <a:latin typeface="Arial"/>
            </a:endParaRPr>
          </a:p>
        </p:txBody>
      </p:sp>
      <p:sp>
        <p:nvSpPr>
          <p:cNvPr id="36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CAA4847-241B-4A55-9940-4A6D3E01D773}"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363" name="" descr=""/>
          <p:cNvPicPr/>
          <p:nvPr/>
        </p:nvPicPr>
        <p:blipFill>
          <a:blip r:embed="rId1"/>
          <a:stretch/>
        </p:blipFill>
        <p:spPr>
          <a:xfrm>
            <a:off x="6408000" y="2100240"/>
            <a:ext cx="5373720" cy="3584880"/>
          </a:xfrm>
          <a:prstGeom prst="rect">
            <a:avLst/>
          </a:prstGeom>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4" name="" descr=""/>
          <p:cNvPicPr/>
          <p:nvPr/>
        </p:nvPicPr>
        <p:blipFill>
          <a:blip r:embed="rId1"/>
          <a:stretch/>
        </p:blipFill>
        <p:spPr>
          <a:xfrm>
            <a:off x="6036480" y="1662480"/>
            <a:ext cx="6090480" cy="3804480"/>
          </a:xfrm>
          <a:prstGeom prst="rect">
            <a:avLst/>
          </a:prstGeom>
          <a:ln w="0">
            <a:noFill/>
          </a:ln>
        </p:spPr>
      </p:pic>
      <p:sp>
        <p:nvSpPr>
          <p:cNvPr id="36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Vingrinājums – Kad iet uz tiesu?</a:t>
            </a:r>
            <a:endParaRPr b="0" lang="lv-LV" sz="4400" spc="-1" strike="noStrike">
              <a:latin typeface="Arial"/>
            </a:endParaRPr>
          </a:p>
        </p:txBody>
      </p:sp>
      <p:sp>
        <p:nvSpPr>
          <p:cNvPr id="366" name="CustomShape 2"/>
          <p:cNvSpPr/>
          <p:nvPr/>
        </p:nvSpPr>
        <p:spPr>
          <a:xfrm>
            <a:off x="838080" y="1825560"/>
            <a:ext cx="9956880" cy="3929400"/>
          </a:xfrm>
          <a:prstGeom prst="rect">
            <a:avLst/>
          </a:prstGeom>
          <a:noFill/>
          <a:ln w="0">
            <a:noFill/>
          </a:ln>
        </p:spPr>
        <p:style>
          <a:lnRef idx="0"/>
          <a:fillRef idx="0"/>
          <a:effectRef idx="0"/>
          <a:fontRef idx="minor"/>
        </p:style>
        <p:txBody>
          <a:bodyPr lIns="90000" rIns="90000" tIns="45000" bIns="45000">
            <a:noAutofit/>
          </a:bodyPr>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Jūsu mobilais tālrunis nedarbojas kā nākas?</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Pasūtītas preces netika piegādātas?</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Nesaņēmāt pensiju?</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Saņēmāt nevēlamu zvanu?</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Saņēmāt administratīvu sodu?</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Tika noņemtas dažas televīzijas programmas?</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Nevēlaties, lai jūsu mājas tuvumā būtu tirdzniecības centrs?</a:t>
            </a:r>
            <a:endParaRPr b="0" lang="lv-LV" sz="2800" spc="-1" strike="noStrike">
              <a:latin typeface="Arial"/>
            </a:endParaRPr>
          </a:p>
          <a:p>
            <a:pPr marL="228600" indent="-223200">
              <a:lnSpc>
                <a:spcPct val="90000"/>
              </a:lnSpc>
              <a:spcBef>
                <a:spcPts val="1001"/>
              </a:spcBef>
              <a:buClr>
                <a:srgbClr val="000000"/>
              </a:buClr>
              <a:buFont typeface="Aria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Jūsu elektrības rēķins ir pārāk liels? </a:t>
            </a:r>
            <a:endParaRPr b="0" lang="lv-LV" sz="2800" spc="-1" strike="noStrike">
              <a:latin typeface="Arial"/>
            </a:endParaRPr>
          </a:p>
        </p:txBody>
      </p:sp>
      <p:sp>
        <p:nvSpPr>
          <p:cNvPr id="367"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0EF9884-6464-424D-AF42-D67324B2AD4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Kad Jums būtu jāvēršas tiesā?</a:t>
            </a:r>
            <a:endParaRPr b="0" lang="lv-LV" sz="4400" spc="-1" strike="noStrike">
              <a:latin typeface="Arial"/>
            </a:endParaRPr>
          </a:p>
        </p:txBody>
      </p:sp>
      <p:sp>
        <p:nvSpPr>
          <p:cNvPr id="369"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Strīdi par mantojumu, īpašumu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Lai pārsūdzētu administratīvu naudas sodu </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Lai pieprasītu uzturlīdzekļus no bērniem</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Lai atceltu dāvinājuma vai uztura līgumus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Lai atgūt maksājumu parādus</a:t>
            </a:r>
            <a:endParaRPr b="0" lang="lv-LV" sz="3200" spc="-1" strike="noStrike">
              <a:latin typeface="Arial"/>
            </a:endParaRPr>
          </a:p>
        </p:txBody>
      </p:sp>
      <p:sp>
        <p:nvSpPr>
          <p:cNvPr id="37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18D1B41-4AE3-4032-BF58-439B302D6F2D}"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Kompetence</a:t>
            </a:r>
            <a:endParaRPr b="0" lang="lv-LV" sz="4400" spc="-1" strike="noStrike">
              <a:latin typeface="Arial"/>
            </a:endParaRPr>
          </a:p>
        </p:txBody>
      </p:sp>
      <p:sp>
        <p:nvSpPr>
          <p:cNvPr id="207"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Visas iestādes tiek izveidotas konkrētu uzdevumu izpildei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Ja Jūsu lūguma izskatīšana neietilpst iestādes uzdevumu klāstā, iestādei </a:t>
            </a:r>
            <a:r>
              <a:rPr b="1" lang="lv-LV" sz="3200" spc="-1" strike="noStrike">
                <a:solidFill>
                  <a:srgbClr val="000000"/>
                </a:solidFill>
                <a:latin typeface="Calibri"/>
                <a:ea typeface="DejaVu Sans"/>
              </a:rPr>
              <a:t>nav tiesību rīkoties</a:t>
            </a:r>
            <a:r>
              <a:rPr b="0" lang="lv-LV" sz="3200" spc="-1" strike="noStrike">
                <a:solidFill>
                  <a:srgbClr val="000000"/>
                </a:solidFill>
                <a:latin typeface="Calibri"/>
                <a:ea typeface="DejaVu Sans"/>
              </a:rPr>
              <a:t> t.i. iestādes rīcībai nebūs nozīmes priekš Jums un tā kaitēs pašai iestādei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Uzdevumi ir ļoti svarīgi, jo tie ļauj iestādei koncentrēties un sasniegt rezultātus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Labas ziņas – ja iestāde nav kompetenta sniegt Jums palīdzību, tā novirzīs Jūs iestādei, kurai šāda kompetence ir</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Kura tiesa? Cik daudz jāmaksā?</a:t>
            </a:r>
            <a:endParaRPr b="0" lang="lv-LV" sz="4400" spc="-1" strike="noStrike">
              <a:latin typeface="Arial"/>
            </a:endParaRPr>
          </a:p>
        </p:txBody>
      </p:sp>
      <p:sp>
        <p:nvSpPr>
          <p:cNvPr id="372"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Izmantojiet tiešsaistes rīkus šeit: </a:t>
            </a:r>
            <a:r>
              <a:rPr b="0" lang="lv-LV" sz="3200" spc="-1" strike="noStrike" u="sng">
                <a:solidFill>
                  <a:srgbClr val="0563c1"/>
                </a:solidFill>
                <a:uFillTx/>
                <a:latin typeface="Calibri"/>
                <a:ea typeface="DejaVu Sans"/>
                <a:hlinkClick r:id="rId1"/>
              </a:rPr>
              <a:t>https://manas.tiesas.lv</a:t>
            </a:r>
            <a:r>
              <a:rPr b="0" lang="lv-LV" sz="3200" spc="-1" strike="noStrike">
                <a:solidFill>
                  <a:srgbClr val="000000"/>
                </a:solidFill>
                <a:latin typeface="Calibri"/>
                <a:ea typeface="DejaVu Sans"/>
              </a:rPr>
              <a:t> </a:t>
            </a:r>
            <a:endParaRPr b="0" lang="lv-LV" sz="3200" spc="-1" strike="noStrike">
              <a:latin typeface="Arial"/>
            </a:endParaRPr>
          </a:p>
          <a:p>
            <a:pPr lvl="1" marL="432000" indent="-214920">
              <a:lnSpc>
                <a:spcPct val="90000"/>
              </a:lnSpc>
              <a:spcBef>
                <a:spcPts val="1001"/>
              </a:spcBef>
              <a:buClr>
                <a:srgbClr val="000000"/>
              </a:buClr>
              <a:buSzPct val="45000"/>
              <a:buFont typeface="Wingdings" charset="2"/>
              <a:buChar char=""/>
            </a:pPr>
            <a:r>
              <a:rPr b="0" i="1" lang="lv-LV" sz="3200" spc="-1" strike="noStrike">
                <a:solidFill>
                  <a:srgbClr val="000000"/>
                </a:solidFill>
                <a:latin typeface="Calibri"/>
                <a:ea typeface="DejaVu Sans"/>
              </a:rPr>
              <a:t>Kurā tiesā?</a:t>
            </a:r>
            <a:r>
              <a:rPr b="0" lang="lv-LV" sz="3200" spc="-1" strike="noStrike">
                <a:solidFill>
                  <a:srgbClr val="000000"/>
                </a:solidFill>
                <a:latin typeface="Calibri"/>
                <a:ea typeface="DejaVu Sans"/>
              </a:rPr>
              <a:t>: </a:t>
            </a:r>
            <a:r>
              <a:rPr b="0" lang="lv-LV" sz="3200" spc="-1" strike="noStrike" u="sng">
                <a:solidFill>
                  <a:srgbClr val="0563c1"/>
                </a:solidFill>
                <a:uFillTx/>
                <a:latin typeface="Calibri"/>
                <a:ea typeface="DejaVu Sans"/>
                <a:hlinkClick r:id="rId2"/>
              </a:rPr>
              <a:t>https://tiesas.lv/tiesas/meklet</a:t>
            </a:r>
            <a:endParaRPr b="0" lang="lv-LV" sz="3200" spc="-1" strike="noStrike">
              <a:latin typeface="Arial"/>
            </a:endParaRPr>
          </a:p>
          <a:p>
            <a:pPr lvl="1" marL="432000" indent="-214920">
              <a:lnSpc>
                <a:spcPct val="90000"/>
              </a:lnSpc>
              <a:spcBef>
                <a:spcPts val="1001"/>
              </a:spcBef>
              <a:buClr>
                <a:srgbClr val="000000"/>
              </a:buClr>
              <a:buSzPct val="45000"/>
              <a:buFont typeface="Wingdings" charset="2"/>
              <a:buChar char=""/>
            </a:pPr>
            <a:r>
              <a:rPr b="0" i="1" lang="lv-LV" sz="3200" spc="-1" strike="noStrike">
                <a:solidFill>
                  <a:srgbClr val="000000"/>
                </a:solidFill>
                <a:latin typeface="Calibri"/>
                <a:ea typeface="DejaVu Sans"/>
              </a:rPr>
              <a:t>Cik?</a:t>
            </a:r>
            <a:r>
              <a:rPr b="0" lang="lv-LV" sz="3200" spc="-1" strike="noStrike">
                <a:solidFill>
                  <a:srgbClr val="000000"/>
                </a:solidFill>
                <a:latin typeface="Calibri"/>
                <a:ea typeface="DejaVu Sans"/>
              </a:rPr>
              <a:t>: </a:t>
            </a:r>
            <a:r>
              <a:rPr b="0" lang="lv-LV" sz="3200" spc="-1" strike="noStrike" u="sng">
                <a:solidFill>
                  <a:srgbClr val="0563c1"/>
                </a:solidFill>
                <a:uFillTx/>
                <a:latin typeface="Calibri"/>
                <a:ea typeface="DejaVu Sans"/>
                <a:hlinkClick r:id="rId3"/>
              </a:rPr>
              <a:t>https://manas.tiesas.lv/eTiesasMvc/e-pakalpojumi/nodevu_kalkulators</a:t>
            </a:r>
            <a:endParaRPr b="0" lang="lv-LV" sz="3200" spc="-1" strike="noStrike">
              <a:latin typeface="Arial"/>
            </a:endParaRPr>
          </a:p>
          <a:p>
            <a:pPr lvl="1" marL="432000" indent="-214920">
              <a:lnSpc>
                <a:spcPct val="90000"/>
              </a:lnSpc>
              <a:spcBef>
                <a:spcPts val="1001"/>
              </a:spcBef>
              <a:buClr>
                <a:srgbClr val="000000"/>
              </a:buClr>
              <a:buSzPct val="45000"/>
              <a:buFont typeface="Wingdings" charset="2"/>
              <a:buChar char=""/>
            </a:pPr>
            <a:r>
              <a:rPr b="0" i="1" lang="lv-LV" sz="3200" spc="-1" strike="noStrike">
                <a:solidFill>
                  <a:srgbClr val="000000"/>
                </a:solidFill>
                <a:latin typeface="Calibri"/>
                <a:ea typeface="DejaVu Sans"/>
              </a:rPr>
              <a:t>Manas lietas</a:t>
            </a:r>
            <a:r>
              <a:rPr b="0" lang="lv-LV" sz="3200" spc="-1" strike="noStrike">
                <a:solidFill>
                  <a:srgbClr val="000000"/>
                </a:solidFill>
                <a:latin typeface="Calibri"/>
                <a:ea typeface="DejaVu Sans"/>
              </a:rPr>
              <a:t>:  https://manas.tiesas.lv/eTiesasMvc/lv/Account/Login</a:t>
            </a:r>
            <a:endParaRPr b="0" lang="lv-LV" sz="3200" spc="-1" strike="noStrike">
              <a:latin typeface="Arial"/>
            </a:endParaRPr>
          </a:p>
        </p:txBody>
      </p:sp>
      <p:sp>
        <p:nvSpPr>
          <p:cNvPr id="37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073576A-67E5-4EC4-9C78-7D99B5C6F0CA}"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FF73C89-9513-4732-BE05-DE69A6471EEC}"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75" name="CustomShape 2"/>
          <p:cNvSpPr/>
          <p:nvPr/>
        </p:nvSpPr>
        <p:spPr>
          <a:xfrm>
            <a:off x="1080000" y="540000"/>
            <a:ext cx="9970200" cy="71820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Tiesu veidi</a:t>
            </a:r>
            <a:endParaRPr b="0" lang="lv-LV" sz="3200" spc="-1" strike="noStrike">
              <a:latin typeface="Arial"/>
            </a:endParaRPr>
          </a:p>
        </p:txBody>
      </p:sp>
      <p:sp>
        <p:nvSpPr>
          <p:cNvPr id="376" name="CustomShape 3"/>
          <p:cNvSpPr/>
          <p:nvPr/>
        </p:nvSpPr>
        <p:spPr>
          <a:xfrm>
            <a:off x="1152000" y="3204000"/>
            <a:ext cx="3202200" cy="3274200"/>
          </a:xfrm>
          <a:prstGeom prst="rect">
            <a:avLst/>
          </a:prstGeom>
          <a:noFill/>
          <a:ln w="72000">
            <a:solidFill>
              <a:srgbClr val="b3b3b3"/>
            </a:solidFill>
            <a:custDash>
              <a:ds d="600000" sp="300000"/>
            </a:custDash>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Satversmes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(tiesību aktu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atbilstība</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Satversmei)</a:t>
            </a:r>
            <a:endParaRPr b="0" lang="lv-LV" sz="3200" spc="-1" strike="noStrike">
              <a:latin typeface="Arial"/>
            </a:endParaRPr>
          </a:p>
        </p:txBody>
      </p:sp>
      <p:sp>
        <p:nvSpPr>
          <p:cNvPr id="377" name="Line 4"/>
          <p:cNvSpPr/>
          <p:nvPr/>
        </p:nvSpPr>
        <p:spPr>
          <a:xfrm>
            <a:off x="2893680" y="1536120"/>
            <a:ext cx="360" cy="1525680"/>
          </a:xfrm>
          <a:prstGeom prst="line">
            <a:avLst/>
          </a:prstGeom>
          <a:ln w="57240">
            <a:solidFill>
              <a:srgbClr val="b3b3b3"/>
            </a:solidFill>
            <a:custDash>
              <a:ds d="600000" sp="300000"/>
            </a:custDash>
            <a:round/>
            <a:tailEnd len="med" type="triangle" w="med"/>
          </a:ln>
        </p:spPr>
        <p:style>
          <a:lnRef idx="0"/>
          <a:fillRef idx="0"/>
          <a:effectRef idx="0"/>
          <a:fontRef idx="minor"/>
        </p:style>
      </p:sp>
      <p:sp>
        <p:nvSpPr>
          <p:cNvPr id="378" name="Line 5"/>
          <p:cNvSpPr/>
          <p:nvPr/>
        </p:nvSpPr>
        <p:spPr>
          <a:xfrm>
            <a:off x="6133680" y="1521720"/>
            <a:ext cx="360" cy="1525680"/>
          </a:xfrm>
          <a:prstGeom prst="line">
            <a:avLst/>
          </a:prstGeom>
          <a:ln w="57240">
            <a:solidFill>
              <a:srgbClr val="b3b3b3"/>
            </a:solidFill>
            <a:round/>
            <a:tailEnd len="med" type="triangle" w="med"/>
          </a:ln>
        </p:spPr>
        <p:style>
          <a:lnRef idx="0"/>
          <a:fillRef idx="0"/>
          <a:effectRef idx="0"/>
          <a:fontRef idx="minor"/>
        </p:style>
      </p:sp>
      <p:sp>
        <p:nvSpPr>
          <p:cNvPr id="379" name="Line 6"/>
          <p:cNvSpPr/>
          <p:nvPr/>
        </p:nvSpPr>
        <p:spPr>
          <a:xfrm>
            <a:off x="9373680" y="1507320"/>
            <a:ext cx="360" cy="1525680"/>
          </a:xfrm>
          <a:prstGeom prst="line">
            <a:avLst/>
          </a:prstGeom>
          <a:ln w="57240">
            <a:solidFill>
              <a:srgbClr val="b3b3b3"/>
            </a:solidFill>
            <a:round/>
            <a:tailEnd len="med" type="triangle" w="med"/>
          </a:ln>
        </p:spPr>
        <p:style>
          <a:lnRef idx="0"/>
          <a:fillRef idx="0"/>
          <a:effectRef idx="0"/>
          <a:fontRef idx="minor"/>
        </p:style>
      </p:sp>
      <p:sp>
        <p:nvSpPr>
          <p:cNvPr id="380" name="CustomShape 7"/>
          <p:cNvSpPr/>
          <p:nvPr/>
        </p:nvSpPr>
        <p:spPr>
          <a:xfrm>
            <a:off x="4500000" y="3204000"/>
            <a:ext cx="320220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Administratīvās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(administratīvās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lietas)</a:t>
            </a:r>
            <a:endParaRPr b="0" lang="lv-LV" sz="3200" spc="-1" strike="noStrike">
              <a:latin typeface="Arial"/>
            </a:endParaRPr>
          </a:p>
        </p:txBody>
      </p:sp>
      <p:sp>
        <p:nvSpPr>
          <p:cNvPr id="381" name="CustomShape 8"/>
          <p:cNvSpPr/>
          <p:nvPr/>
        </p:nvSpPr>
        <p:spPr>
          <a:xfrm>
            <a:off x="7848000" y="3204000"/>
            <a:ext cx="320220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Vispārējās </a:t>
            </a:r>
            <a:endParaRPr b="0" lang="lv-LV" sz="3200" spc="-1" strike="noStrike">
              <a:latin typeface="Arial"/>
            </a:endParaRPr>
          </a:p>
          <a:p>
            <a:pPr algn="ctr">
              <a:lnSpc>
                <a:spcPct val="100000"/>
              </a:lnSpc>
            </a:pPr>
            <a:r>
              <a:rPr b="1" lang="lv-LV" sz="3200" spc="-1" strike="noStrike">
                <a:solidFill>
                  <a:srgbClr val="000000"/>
                </a:solidFill>
                <a:latin typeface="Calibri"/>
                <a:ea typeface="DejaVu Sans"/>
              </a:rPr>
              <a:t>jurisdikcijas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(krimināl-, civil-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un dažas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administratīvās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lietas)</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D54A6AE-5E40-4BE5-B587-DC1C110BD9B4}"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83" name="CustomShape 2"/>
          <p:cNvSpPr/>
          <p:nvPr/>
        </p:nvSpPr>
        <p:spPr>
          <a:xfrm>
            <a:off x="1080000" y="540000"/>
            <a:ext cx="9970200" cy="71820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Tiesu procedūru veidi</a:t>
            </a:r>
            <a:endParaRPr b="0" lang="lv-LV" sz="3200" spc="-1" strike="noStrike">
              <a:latin typeface="Arial"/>
            </a:endParaRPr>
          </a:p>
        </p:txBody>
      </p:sp>
      <p:sp>
        <p:nvSpPr>
          <p:cNvPr id="384" name="CustomShape 3"/>
          <p:cNvSpPr/>
          <p:nvPr/>
        </p:nvSpPr>
        <p:spPr>
          <a:xfrm>
            <a:off x="1152000" y="3204000"/>
            <a:ext cx="320220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Kriminālās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(vardarbība,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zādzība,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laupīšana</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krāpšana)</a:t>
            </a:r>
            <a:endParaRPr b="0" lang="lv-LV" sz="3200" spc="-1" strike="noStrike">
              <a:latin typeface="Arial"/>
            </a:endParaRPr>
          </a:p>
        </p:txBody>
      </p:sp>
      <p:sp>
        <p:nvSpPr>
          <p:cNvPr id="385" name="Line 4"/>
          <p:cNvSpPr/>
          <p:nvPr/>
        </p:nvSpPr>
        <p:spPr>
          <a:xfrm>
            <a:off x="2893680" y="1536120"/>
            <a:ext cx="360" cy="1525680"/>
          </a:xfrm>
          <a:prstGeom prst="line">
            <a:avLst/>
          </a:prstGeom>
          <a:ln w="57240">
            <a:solidFill>
              <a:srgbClr val="b3b3b3"/>
            </a:solidFill>
            <a:round/>
            <a:tailEnd len="med" type="triangle" w="med"/>
          </a:ln>
        </p:spPr>
        <p:style>
          <a:lnRef idx="0"/>
          <a:fillRef idx="0"/>
          <a:effectRef idx="0"/>
          <a:fontRef idx="minor"/>
        </p:style>
      </p:sp>
      <p:sp>
        <p:nvSpPr>
          <p:cNvPr id="386" name="Line 5"/>
          <p:cNvSpPr/>
          <p:nvPr/>
        </p:nvSpPr>
        <p:spPr>
          <a:xfrm>
            <a:off x="6133680" y="1521720"/>
            <a:ext cx="360" cy="1525680"/>
          </a:xfrm>
          <a:prstGeom prst="line">
            <a:avLst/>
          </a:prstGeom>
          <a:ln w="57240">
            <a:solidFill>
              <a:srgbClr val="b3b3b3"/>
            </a:solidFill>
            <a:round/>
            <a:tailEnd len="med" type="triangle" w="med"/>
          </a:ln>
        </p:spPr>
        <p:style>
          <a:lnRef idx="0"/>
          <a:fillRef idx="0"/>
          <a:effectRef idx="0"/>
          <a:fontRef idx="minor"/>
        </p:style>
      </p:sp>
      <p:sp>
        <p:nvSpPr>
          <p:cNvPr id="387" name="Line 6"/>
          <p:cNvSpPr/>
          <p:nvPr/>
        </p:nvSpPr>
        <p:spPr>
          <a:xfrm>
            <a:off x="9373680" y="1507320"/>
            <a:ext cx="360" cy="1525680"/>
          </a:xfrm>
          <a:prstGeom prst="line">
            <a:avLst/>
          </a:prstGeom>
          <a:ln w="57240">
            <a:solidFill>
              <a:srgbClr val="b3b3b3"/>
            </a:solidFill>
            <a:round/>
            <a:tailEnd len="med" type="triangle" w="med"/>
          </a:ln>
        </p:spPr>
        <p:style>
          <a:lnRef idx="0"/>
          <a:fillRef idx="0"/>
          <a:effectRef idx="0"/>
          <a:fontRef idx="minor"/>
        </p:style>
      </p:sp>
      <p:sp>
        <p:nvSpPr>
          <p:cNvPr id="388" name="CustomShape 7"/>
          <p:cNvSpPr/>
          <p:nvPr/>
        </p:nvSpPr>
        <p:spPr>
          <a:xfrm>
            <a:off x="4500000" y="3204000"/>
            <a:ext cx="320220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Administratīvā</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(administratīvie</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pārkāpumi, valsts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iestāžu darbība</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vai bezdarbība)</a:t>
            </a:r>
            <a:endParaRPr b="0" lang="lv-LV" sz="3200" spc="-1" strike="noStrike">
              <a:latin typeface="Arial"/>
            </a:endParaRPr>
          </a:p>
        </p:txBody>
      </p:sp>
      <p:sp>
        <p:nvSpPr>
          <p:cNvPr id="389" name="CustomShape 8"/>
          <p:cNvSpPr/>
          <p:nvPr/>
        </p:nvSpPr>
        <p:spPr>
          <a:xfrm>
            <a:off x="7848000" y="3204000"/>
            <a:ext cx="320220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3200" spc="-1" strike="noStrike">
                <a:solidFill>
                  <a:srgbClr val="000000"/>
                </a:solidFill>
                <a:latin typeface="Calibri"/>
                <a:ea typeface="DejaVu Sans"/>
              </a:rPr>
              <a:t>Civilās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(līgums,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mantojums,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īpašums,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zaudējumi)</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Kriminālprocess</a:t>
            </a:r>
            <a:endParaRPr b="0" lang="lv-LV" sz="4400" spc="-1" strike="noStrike">
              <a:latin typeface="Arial"/>
            </a:endParaRPr>
          </a:p>
        </p:txBody>
      </p:sp>
      <p:sp>
        <p:nvSpPr>
          <p:cNvPr id="391"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 NEBŪSIET procesa virzītājs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Atkarībā no posma atbildīgās iestādes būs:</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policija</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prokurori</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vispārējās jurisdikcijas tiesas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Jūsu loma:</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Noziegumā cietušais</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Aizdomās turētais/apsūdzētais</a:t>
            </a:r>
            <a:endParaRPr b="0" lang="lv-LV" sz="3200" spc="-1" strike="noStrike">
              <a:latin typeface="Arial"/>
            </a:endParaRPr>
          </a:p>
        </p:txBody>
      </p:sp>
      <p:sp>
        <p:nvSpPr>
          <p:cNvPr id="39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7F9D7C6-9715-4AD6-ABBF-FC02C190168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cietušais</a:t>
            </a:r>
            <a:endParaRPr b="0" lang="lv-LV" sz="4400" spc="-1" strike="noStrike">
              <a:latin typeface="Arial"/>
            </a:endParaRPr>
          </a:p>
        </p:txBody>
      </p:sp>
      <p:sp>
        <p:nvSpPr>
          <p:cNvPr id="394"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Palīdziet policijai un prokuroram:</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Sniedziet informāciju</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Sniedziet pierādījumus</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Pieprasiet procesuālo statusu</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Pieprasiet kompensāciju</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Uzdodiet jautājumus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ff0000"/>
                </a:solidFill>
                <a:latin typeface="Calibri"/>
                <a:ea typeface="DejaVu Sans"/>
              </a:rPr>
              <a:t>Jautājumu par zaudējumu atlīdzināšanu var risināt arī kriminālprocesa ietvaros</a:t>
            </a:r>
            <a:endParaRPr b="0" lang="lv-LV" sz="3200" spc="-1" strike="noStrike">
              <a:latin typeface="Arial"/>
            </a:endParaRPr>
          </a:p>
        </p:txBody>
      </p:sp>
      <p:sp>
        <p:nvSpPr>
          <p:cNvPr id="39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BDA460F-8346-43FF-A307-3442FBEA603D}"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aizdomās turētais/apsūdzētais</a:t>
            </a:r>
            <a:endParaRPr b="0" lang="lv-LV" sz="4400" spc="-1" strike="noStrike">
              <a:latin typeface="Arial"/>
            </a:endParaRPr>
          </a:p>
        </p:txBody>
      </p:sp>
      <p:sp>
        <p:nvSpPr>
          <p:cNvPr id="397"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ff0000"/>
                </a:solidFill>
                <a:latin typeface="Calibri"/>
                <a:ea typeface="DejaVu Sans"/>
              </a:rPr>
              <a:t>Izmantojiet zvērināta advokāta palīdzību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Ja jums ir materiālas grūtības:</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Paziņojiet policijai/prokuroram/tiesai, un jūs saņemsiet valsts apmaksātu zvērinātu advokātu.</a:t>
            </a:r>
            <a:endParaRPr b="0" lang="lv-LV" sz="32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3200" spc="-1" strike="noStrike">
                <a:solidFill>
                  <a:srgbClr val="000000"/>
                </a:solidFill>
                <a:latin typeface="Calibri"/>
                <a:ea typeface="DejaVu Sans"/>
              </a:rPr>
              <a:t>Meklējiet </a:t>
            </a:r>
            <a:r>
              <a:rPr b="0" i="1" lang="lv-LV" sz="3200" spc="-1" strike="noStrike">
                <a:solidFill>
                  <a:srgbClr val="000000"/>
                </a:solidFill>
                <a:latin typeface="Calibri"/>
                <a:ea typeface="DejaVu Sans"/>
              </a:rPr>
              <a:t>pro bono</a:t>
            </a:r>
            <a:r>
              <a:rPr b="0" lang="lv-LV" sz="3200" spc="-1" strike="noStrike">
                <a:solidFill>
                  <a:srgbClr val="000000"/>
                </a:solidFill>
                <a:latin typeface="Calibri"/>
                <a:ea typeface="DejaVu Sans"/>
              </a:rPr>
              <a:t> advokātus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Stāstiet patiesību</a:t>
            </a:r>
            <a:endParaRPr b="0" lang="lv-LV" sz="3200" spc="-1" strike="noStrike">
              <a:latin typeface="Arial"/>
            </a:endParaRPr>
          </a:p>
        </p:txBody>
      </p:sp>
      <p:sp>
        <p:nvSpPr>
          <p:cNvPr id="398"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C4DCB80-EC68-4863-A0F7-7C6575D765DC}"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CustomShape 1"/>
          <p:cNvSpPr/>
          <p:nvPr/>
        </p:nvSpPr>
        <p:spPr>
          <a:xfrm>
            <a:off x="609480" y="1353240"/>
            <a:ext cx="10970280" cy="397512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850"/>
              </a:spcBef>
            </a:pPr>
            <a:r>
              <a:rPr b="1" lang="lv-LV" sz="3600" spc="-1" strike="noStrike">
                <a:solidFill>
                  <a:srgbClr val="ff0000"/>
                </a:solidFill>
                <a:latin typeface="Calibri"/>
                <a:ea typeface="DejaVu Sans"/>
              </a:rPr>
              <a:t>Ja esat aizdomās turētais/apsūdzētais, jums ir tiesības atteikties liecināt!</a:t>
            </a:r>
            <a:endParaRPr b="0" lang="lv-LV" sz="3600" spc="-1" strike="noStrike">
              <a:latin typeface="Arial"/>
            </a:endParaRPr>
          </a:p>
        </p:txBody>
      </p:sp>
      <p:sp>
        <p:nvSpPr>
          <p:cNvPr id="400" name="CustomShape 2"/>
          <p:cNvSpPr/>
          <p:nvPr/>
        </p:nvSpPr>
        <p:spPr>
          <a:xfrm>
            <a:off x="838080" y="365040"/>
            <a:ext cx="1085724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Svarīgi!</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Administratīvais process</a:t>
            </a:r>
            <a:endParaRPr b="0" lang="lv-LV" sz="4400" spc="-1" strike="noStrike">
              <a:latin typeface="Arial"/>
            </a:endParaRPr>
          </a:p>
        </p:txBody>
      </p:sp>
      <p:sp>
        <p:nvSpPr>
          <p:cNvPr id="402"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Latvijā administratīvās tiesas ir atsevišķs atzars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Process būs atkarīgs no jūsu vēlmes rīkoties, t. i., iesūdzēt iestādi tiesā</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Tiesa ir tā, kas atbild par procesu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Var NEBŪT bez maksas (sk. turpmāk)</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Ja varat, izmantojiet jurista vai NVO palīdzību</a:t>
            </a:r>
            <a:endParaRPr b="0" lang="lv-LV" sz="3200" spc="-1" strike="noStrike">
              <a:latin typeface="Arial"/>
            </a:endParaRPr>
          </a:p>
        </p:txBody>
      </p:sp>
      <p:sp>
        <p:nvSpPr>
          <p:cNvPr id="40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D242ED5-07DE-4F19-8539-C17401460A6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838080" y="-10296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Administratīvas lietas</a:t>
            </a:r>
            <a:endParaRPr b="0" lang="lv-LV" sz="4400" spc="-1" strike="noStrike">
              <a:latin typeface="Arial"/>
            </a:endParaRPr>
          </a:p>
        </p:txBody>
      </p:sp>
      <p:sp>
        <p:nvSpPr>
          <p:cNvPr id="405"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8F03C4A-C01E-4499-A56F-288BCAD97C56}"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406" name="Table 3"/>
          <p:cNvGraphicFramePr/>
          <p:nvPr/>
        </p:nvGraphicFramePr>
        <p:xfrm>
          <a:off x="1353960" y="1273680"/>
          <a:ext cx="9248400" cy="4732920"/>
        </p:xfrm>
        <a:graphic>
          <a:graphicData uri="http://schemas.openxmlformats.org/drawingml/2006/table">
            <a:tbl>
              <a:tblPr/>
              <a:tblGrid>
                <a:gridCol w="3081960"/>
                <a:gridCol w="3081960"/>
                <a:gridCol w="3084840"/>
              </a:tblGrid>
              <a:tr h="1182600">
                <a:tc>
                  <a:txBody>
                    <a:bodyPr lIns="90000" rIns="90000">
                      <a:noAutofit/>
                    </a:bodyPr>
                    <a:p>
                      <a:pPr algn="ctr">
                        <a:lnSpc>
                          <a:spcPct val="100000"/>
                        </a:lnSpc>
                      </a:pPr>
                      <a:r>
                        <a:rPr b="1" lang="lv-LV" sz="2800" spc="-1" strike="noStrike">
                          <a:latin typeface="Calibri"/>
                        </a:rPr>
                        <a:t>Veids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2800" spc="-1" strike="noStrike">
                          <a:latin typeface="Calibri"/>
                        </a:rPr>
                        <a:t>Vispārējās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2800" spc="-1" strike="noStrike">
                          <a:latin typeface="Calibri"/>
                        </a:rPr>
                        <a:t>Administratīvie</a:t>
                      </a:r>
                      <a:endParaRPr b="0" lang="lv-LV" sz="2800" spc="-1" strike="noStrike">
                        <a:latin typeface="Arial"/>
                      </a:endParaRPr>
                    </a:p>
                    <a:p>
                      <a:pPr algn="ctr">
                        <a:lnSpc>
                          <a:spcPct val="100000"/>
                        </a:lnSpc>
                      </a:pPr>
                      <a:r>
                        <a:rPr b="1" lang="en-US" sz="2800" spc="-1" strike="noStrike">
                          <a:latin typeface="Calibri"/>
                        </a:rPr>
                        <a:t>pārkāpumi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183320">
                <a:tc>
                  <a:txBody>
                    <a:bodyPr lIns="90000" rIns="90000">
                      <a:noAutofit/>
                    </a:bodyPr>
                    <a:p>
                      <a:pPr>
                        <a:lnSpc>
                          <a:spcPct val="100000"/>
                        </a:lnSpc>
                      </a:pPr>
                      <a:r>
                        <a:rPr b="0" lang="en-US" sz="2800" spc="-1" strike="noStrike">
                          <a:latin typeface="Calibri"/>
                        </a:rPr>
                        <a:t>Izdevumi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n-US" sz="2800" spc="-1" strike="noStrike">
                          <a:latin typeface="Calibri"/>
                        </a:rPr>
                        <a:t>Tiesāšanas izdevumi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n-US" sz="2800" spc="-1" strike="noStrike">
                          <a:latin typeface="Calibri"/>
                        </a:rPr>
                        <a:t>Bez maksas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183680">
                <a:tc>
                  <a:txBody>
                    <a:bodyPr lIns="90000" rIns="90000">
                      <a:noAutofit/>
                    </a:bodyPr>
                    <a:p>
                      <a:pPr>
                        <a:lnSpc>
                          <a:spcPct val="100000"/>
                        </a:lnSpc>
                      </a:pPr>
                      <a:r>
                        <a:rPr b="0" lang="en-US" sz="2800" spc="-1" strike="noStrike">
                          <a:latin typeface="Calibri"/>
                        </a:rPr>
                        <a:t>Pārsūdzēšana</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Calibri"/>
                        </a:rPr>
                        <a:t>Jā, parasti divas reizes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Calibri"/>
                        </a:rPr>
                        <a:t>Jā, vienu reizi</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183680">
                <a:tc>
                  <a:txBody>
                    <a:bodyPr lIns="90000" rIns="90000">
                      <a:noAutofit/>
                    </a:bodyPr>
                    <a:p>
                      <a:pPr>
                        <a:lnSpc>
                          <a:spcPct val="100000"/>
                        </a:lnSpc>
                      </a:pPr>
                      <a:r>
                        <a:rPr b="0" lang="en-US" sz="2800" spc="-1" strike="noStrike">
                          <a:latin typeface="Calibri"/>
                        </a:rPr>
                        <a:t>Tiesu sistēmas atzars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Calibri"/>
                        </a:rPr>
                        <a:t>Administratīvās tiesas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n-US" sz="2800" spc="-1" strike="noStrike">
                          <a:latin typeface="Calibri"/>
                        </a:rPr>
                        <a:t>Vispārējās jurisdikcijas tiesas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Piemēri</a:t>
            </a:r>
            <a:endParaRPr b="0" lang="lv-LV" sz="4400" spc="-1" strike="noStrike">
              <a:latin typeface="Arial"/>
            </a:endParaRPr>
          </a:p>
        </p:txBody>
      </p:sp>
      <p:sp>
        <p:nvSpPr>
          <p:cNvPr id="408"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3AB7893-51D4-4F88-AAA0-42585ABF4622}"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09" name="CustomShape 3"/>
          <p:cNvSpPr/>
          <p:nvPr/>
        </p:nvSpPr>
        <p:spPr>
          <a:xfrm>
            <a:off x="562320" y="1635480"/>
            <a:ext cx="5736600" cy="3943440"/>
          </a:xfrm>
          <a:prstGeom prst="rect">
            <a:avLst/>
          </a:prstGeom>
          <a:solidFill>
            <a:srgbClr val="dddddd"/>
          </a:solidFill>
          <a:ln w="0">
            <a:noFill/>
          </a:ln>
        </p:spPr>
        <p:style>
          <a:lnRef idx="0"/>
          <a:fillRef idx="0"/>
          <a:effectRef idx="0"/>
          <a:fontRef idx="minor"/>
        </p:style>
        <p:txBody>
          <a:bodyPr lIns="90000" rIns="90000" tIns="45000" bIns="45000" anchor="ctr">
            <a:noAutofit/>
          </a:bodyPr>
          <a:p>
            <a:pPr marL="216000" indent="-21492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Pašvaldība nolēma nesniegt jums noteiktus sociālos pakalpojumus. Šo lēmumu jūs varat pārsūdzēt administratīvajā tiesā.</a:t>
            </a:r>
            <a:endParaRPr b="0" lang="lv-LV" sz="2800" spc="-1" strike="noStrike">
              <a:latin typeface="Arial"/>
            </a:endParaRPr>
          </a:p>
          <a:p>
            <a:pPr marL="216000" indent="-21492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Vietējā pašvaldība nolēma sodīt Jūs par tās saistošo noteikumu neievērošanu. Jūs varat to pārsūdzēt vispārējās jurisdikcijas tiesā.</a:t>
            </a:r>
            <a:endParaRPr b="0" lang="lv-LV" sz="2800" spc="-1" strike="noStrike">
              <a:latin typeface="Arial"/>
            </a:endParaRPr>
          </a:p>
        </p:txBody>
      </p:sp>
      <p:pic>
        <p:nvPicPr>
          <p:cNvPr id="410" name="" descr=""/>
          <p:cNvPicPr/>
          <p:nvPr/>
        </p:nvPicPr>
        <p:blipFill>
          <a:blip r:embed="rId1"/>
          <a:stretch/>
        </p:blipFill>
        <p:spPr>
          <a:xfrm>
            <a:off x="5784480" y="1635480"/>
            <a:ext cx="6094440" cy="4046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Domu eksperiments</a:t>
            </a:r>
            <a:endParaRPr b="0" lang="lv-LV" sz="4400" spc="-1" strike="noStrike">
              <a:latin typeface="Arial"/>
            </a:endParaRPr>
          </a:p>
        </p:txBody>
      </p:sp>
      <p:sp>
        <p:nvSpPr>
          <p:cNvPr id="209" name="CustomShape 2"/>
          <p:cNvSpPr/>
          <p:nvPr/>
        </p:nvSpPr>
        <p:spPr>
          <a:xfrm>
            <a:off x="609480" y="1604520"/>
            <a:ext cx="10970280" cy="163332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lv-LV" sz="3200" spc="-1" strike="noStrike">
                <a:solidFill>
                  <a:srgbClr val="000000"/>
                </a:solidFill>
                <a:latin typeface="Calibri"/>
                <a:ea typeface="DejaVu Sans"/>
              </a:rPr>
              <a:t>Iedomāsimies, ka pastāv tikai viena iestāde, kura īsteno visus uzdevumus. Kādas būtu šādas iestādes priekšrocības un trūkumi?</a:t>
            </a:r>
            <a:endParaRPr b="0" lang="lv-LV" sz="3200" spc="-1" strike="noStrike">
              <a:latin typeface="Arial"/>
            </a:endParaRPr>
          </a:p>
        </p:txBody>
      </p:sp>
      <p:sp>
        <p:nvSpPr>
          <p:cNvPr id="210" name="Line 3"/>
          <p:cNvSpPr/>
          <p:nvPr/>
        </p:nvSpPr>
        <p:spPr>
          <a:xfrm>
            <a:off x="6120000" y="3240000"/>
            <a:ext cx="360" cy="2880000"/>
          </a:xfrm>
          <a:prstGeom prst="line">
            <a:avLst/>
          </a:prstGeom>
          <a:ln w="76320">
            <a:solidFill>
              <a:srgbClr val="000000"/>
            </a:solidFill>
            <a:round/>
          </a:ln>
        </p:spPr>
        <p:style>
          <a:lnRef idx="0"/>
          <a:fillRef idx="0"/>
          <a:effectRef idx="0"/>
          <a:fontRef idx="minor"/>
        </p:style>
      </p:sp>
      <p:sp>
        <p:nvSpPr>
          <p:cNvPr id="211" name="CustomShape 4"/>
          <p:cNvSpPr/>
          <p:nvPr/>
        </p:nvSpPr>
        <p:spPr>
          <a:xfrm>
            <a:off x="1620000" y="3276000"/>
            <a:ext cx="2699280" cy="4953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3200" spc="-1" strike="noStrike">
                <a:solidFill>
                  <a:srgbClr val="00a933"/>
                </a:solidFill>
                <a:latin typeface="Calibri"/>
                <a:ea typeface="DejaVu Sans"/>
              </a:rPr>
              <a:t>Priekšrocības</a:t>
            </a:r>
            <a:endParaRPr b="0" lang="lv-LV" sz="3200" spc="-1" strike="noStrike">
              <a:latin typeface="Arial"/>
            </a:endParaRPr>
          </a:p>
        </p:txBody>
      </p:sp>
      <p:sp>
        <p:nvSpPr>
          <p:cNvPr id="212" name="CustomShape 5"/>
          <p:cNvSpPr/>
          <p:nvPr/>
        </p:nvSpPr>
        <p:spPr>
          <a:xfrm>
            <a:off x="7812000" y="3276000"/>
            <a:ext cx="2517840" cy="4953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3200" spc="-1" strike="noStrike">
                <a:solidFill>
                  <a:srgbClr val="ff0000"/>
                </a:solidFill>
                <a:latin typeface="Calibri"/>
                <a:ea typeface="DejaVu Sans"/>
              </a:rPr>
              <a:t>Trūkumi</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CustomShape 1"/>
          <p:cNvSpPr/>
          <p:nvPr/>
        </p:nvSpPr>
        <p:spPr>
          <a:xfrm>
            <a:off x="838080" y="149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Civilprocess</a:t>
            </a:r>
            <a:endParaRPr b="0" lang="lv-LV" sz="4400" spc="-1" strike="noStrike">
              <a:latin typeface="Arial"/>
            </a:endParaRPr>
          </a:p>
        </p:txBody>
      </p:sp>
      <p:sp>
        <p:nvSpPr>
          <p:cNvPr id="412"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Vispārējās jurisdikcijas tiesās</a:t>
            </a:r>
            <a:endParaRPr b="0" lang="lv-LV" sz="2600" spc="-1" strike="noStrike">
              <a:latin typeface="Arial"/>
            </a:endParaRPr>
          </a:p>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Process būs atkarīgs no jūsu vēlmes rīkoties. </a:t>
            </a:r>
            <a:endParaRPr b="0" lang="lv-LV" sz="2600" spc="-1" strike="noStrike">
              <a:latin typeface="Arial"/>
            </a:endParaRPr>
          </a:p>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Par procesu atbild tiesa</a:t>
            </a:r>
            <a:endParaRPr b="0" lang="lv-LV" sz="2600" spc="-1" strike="noStrike">
              <a:latin typeface="Arial"/>
            </a:endParaRPr>
          </a:p>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NAV bez maksas</a:t>
            </a:r>
            <a:endParaRPr b="0" lang="lv-LV" sz="2600" spc="-1" strike="noStrike">
              <a:latin typeface="Arial"/>
            </a:endParaRPr>
          </a:p>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Izmantojiet advokāta palīdzību</a:t>
            </a:r>
            <a:endParaRPr b="0" lang="lv-LV" sz="2600" spc="-1" strike="noStrike">
              <a:latin typeface="Arial"/>
            </a:endParaRPr>
          </a:p>
          <a:p>
            <a:pPr marL="216000" indent="-21420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Materiālu grūtību gadījumā:</a:t>
            </a:r>
            <a:endParaRPr b="0" lang="lv-LV" sz="26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600" spc="-1" strike="noStrike">
                <a:solidFill>
                  <a:srgbClr val="000000"/>
                </a:solidFill>
                <a:latin typeface="Calibri"/>
                <a:ea typeface="DejaVu Sans"/>
              </a:rPr>
              <a:t>Lūdziet atbrīvot no valsts nodevas samaksas vai samazināt to</a:t>
            </a:r>
            <a:endParaRPr b="0" lang="lv-LV" sz="26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600" spc="-1" strike="noStrike">
                <a:solidFill>
                  <a:srgbClr val="000000"/>
                </a:solidFill>
                <a:latin typeface="Calibri"/>
                <a:ea typeface="DejaVu Sans"/>
              </a:rPr>
              <a:t>Lūdziet Juridiskās palīdzības administrāciju pēc palīdzības: </a:t>
            </a:r>
            <a:r>
              <a:rPr b="0" lang="lv-LV" sz="2600" spc="-1" strike="noStrike" u="sng">
                <a:solidFill>
                  <a:srgbClr val="0563c1"/>
                </a:solidFill>
                <a:uFillTx/>
                <a:latin typeface="Calibri"/>
                <a:ea typeface="DejaVu Sans"/>
                <a:hlinkClick r:id="rId1"/>
              </a:rPr>
              <a:t>https://jpa.gov.lv/</a:t>
            </a:r>
            <a:r>
              <a:rPr b="0" lang="lv-LV" sz="2600" spc="-1" strike="noStrike">
                <a:solidFill>
                  <a:srgbClr val="000000"/>
                </a:solidFill>
                <a:latin typeface="Calibri"/>
                <a:ea typeface="DejaVu Sans"/>
              </a:rPr>
              <a:t>, </a:t>
            </a:r>
            <a:r>
              <a:rPr b="0" lang="lv-LV" sz="2600" spc="-1" strike="noStrike" u="sng">
                <a:solidFill>
                  <a:srgbClr val="0563c1"/>
                </a:solidFill>
                <a:uFillTx/>
                <a:latin typeface="Calibri"/>
                <a:ea typeface="DejaVu Sans"/>
                <a:hlinkClick r:id="rId2"/>
              </a:rPr>
              <a:t>jpa@jpa.gov.lv</a:t>
            </a:r>
            <a:r>
              <a:rPr b="0" lang="lv-LV" sz="2600" spc="-1" strike="noStrike">
                <a:solidFill>
                  <a:srgbClr val="000000"/>
                </a:solidFill>
                <a:latin typeface="Calibri"/>
                <a:ea typeface="DejaVu Sans"/>
              </a:rPr>
              <a:t>, 80001801</a:t>
            </a:r>
            <a:endParaRPr b="0" lang="lv-LV" sz="2600" spc="-1" strike="noStrike">
              <a:latin typeface="Arial"/>
            </a:endParaRPr>
          </a:p>
          <a:p>
            <a:pPr lvl="1" marL="432000" indent="-215640">
              <a:lnSpc>
                <a:spcPct val="90000"/>
              </a:lnSpc>
              <a:spcBef>
                <a:spcPts val="1001"/>
              </a:spcBef>
              <a:buClr>
                <a:srgbClr val="000000"/>
              </a:buClr>
              <a:buSzPct val="45000"/>
              <a:buFont typeface="Wingdings" charset="2"/>
              <a:buChar char=""/>
            </a:pPr>
            <a:r>
              <a:rPr b="0" lang="lv-LV" sz="2600" spc="-1" strike="noStrike">
                <a:solidFill>
                  <a:srgbClr val="000000"/>
                </a:solidFill>
                <a:latin typeface="Calibri"/>
                <a:ea typeface="DejaVu Sans"/>
              </a:rPr>
              <a:t>Jautājiet NVO vai meklējiet </a:t>
            </a:r>
            <a:r>
              <a:rPr b="0" i="1" lang="lv-LV" sz="2600" spc="-1" strike="noStrike">
                <a:solidFill>
                  <a:srgbClr val="000000"/>
                </a:solidFill>
                <a:latin typeface="Calibri"/>
                <a:ea typeface="DejaVu Sans"/>
              </a:rPr>
              <a:t>pro bono</a:t>
            </a:r>
            <a:r>
              <a:rPr b="0" lang="lv-LV" sz="2600" spc="-1" strike="noStrike">
                <a:solidFill>
                  <a:srgbClr val="000000"/>
                </a:solidFill>
                <a:latin typeface="Calibri"/>
                <a:ea typeface="DejaVu Sans"/>
              </a:rPr>
              <a:t> advokātu.</a:t>
            </a:r>
            <a:endParaRPr b="0" lang="lv-LV" sz="2600" spc="-1" strike="noStrike">
              <a:latin typeface="Arial"/>
            </a:endParaRPr>
          </a:p>
        </p:txBody>
      </p:sp>
      <p:sp>
        <p:nvSpPr>
          <p:cNvPr id="41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23FBD23-65D7-4831-893F-45C7B9E78252}"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A8CC57C-5150-4226-9F7A-2FCB32B0E583}"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15" name="CustomShape 2"/>
          <p:cNvSpPr/>
          <p:nvPr/>
        </p:nvSpPr>
        <p:spPr>
          <a:xfrm>
            <a:off x="288000" y="540000"/>
            <a:ext cx="11590920" cy="71820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Galvenie civilprocesa veidi</a:t>
            </a:r>
            <a:endParaRPr b="0" lang="lv-LV" sz="3200" spc="-1" strike="noStrike">
              <a:latin typeface="Arial"/>
            </a:endParaRPr>
          </a:p>
        </p:txBody>
      </p:sp>
      <p:sp>
        <p:nvSpPr>
          <p:cNvPr id="416" name="CustomShape 3"/>
          <p:cNvSpPr/>
          <p:nvPr/>
        </p:nvSpPr>
        <p:spPr>
          <a:xfrm>
            <a:off x="288000" y="3132000"/>
            <a:ext cx="259092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2800" spc="-1" strike="noStrike">
                <a:solidFill>
                  <a:srgbClr val="000000"/>
                </a:solidFill>
                <a:latin typeface="Calibri"/>
                <a:ea typeface="DejaVu Sans"/>
              </a:rPr>
              <a:t>Parastā </a:t>
            </a:r>
            <a:endParaRPr b="0" lang="lv-LV" sz="2800" spc="-1" strike="noStrike">
              <a:latin typeface="Arial"/>
            </a:endParaRPr>
          </a:p>
          <a:p>
            <a:pPr algn="ctr">
              <a:lnSpc>
                <a:spcPct val="100000"/>
              </a:lnSpc>
            </a:pPr>
            <a:r>
              <a:rPr b="1" lang="lv-LV" sz="2800" spc="-1" strike="noStrike">
                <a:solidFill>
                  <a:srgbClr val="000000"/>
                </a:solidFill>
                <a:latin typeface="Calibri"/>
                <a:ea typeface="DejaVu Sans"/>
              </a:rPr>
              <a:t>prasība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(Jūs vēlaties,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lai tiesa Jums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kaut ko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piespriež)</a:t>
            </a:r>
            <a:endParaRPr b="0" lang="lv-LV" sz="2800" spc="-1" strike="noStrike">
              <a:latin typeface="Arial"/>
            </a:endParaRPr>
          </a:p>
        </p:txBody>
      </p:sp>
      <p:sp>
        <p:nvSpPr>
          <p:cNvPr id="417" name="Line 4"/>
          <p:cNvSpPr/>
          <p:nvPr/>
        </p:nvSpPr>
        <p:spPr>
          <a:xfrm>
            <a:off x="1597680" y="1536120"/>
            <a:ext cx="360" cy="1525680"/>
          </a:xfrm>
          <a:prstGeom prst="line">
            <a:avLst/>
          </a:prstGeom>
          <a:ln w="57240">
            <a:solidFill>
              <a:srgbClr val="b3b3b3"/>
            </a:solidFill>
            <a:round/>
            <a:tailEnd len="med" type="triangle" w="med"/>
          </a:ln>
        </p:spPr>
        <p:style>
          <a:lnRef idx="0"/>
          <a:fillRef idx="0"/>
          <a:effectRef idx="0"/>
          <a:fontRef idx="minor"/>
        </p:style>
      </p:sp>
      <p:sp>
        <p:nvSpPr>
          <p:cNvPr id="418" name="Line 5"/>
          <p:cNvSpPr/>
          <p:nvPr/>
        </p:nvSpPr>
        <p:spPr>
          <a:xfrm>
            <a:off x="4333680" y="1521720"/>
            <a:ext cx="360" cy="1525680"/>
          </a:xfrm>
          <a:prstGeom prst="line">
            <a:avLst/>
          </a:prstGeom>
          <a:ln w="57240">
            <a:solidFill>
              <a:srgbClr val="b3b3b3"/>
            </a:solidFill>
            <a:round/>
            <a:tailEnd len="med" type="triangle" w="med"/>
          </a:ln>
        </p:spPr>
        <p:style>
          <a:lnRef idx="0"/>
          <a:fillRef idx="0"/>
          <a:effectRef idx="0"/>
          <a:fontRef idx="minor"/>
        </p:style>
      </p:sp>
      <p:sp>
        <p:nvSpPr>
          <p:cNvPr id="419" name="Line 6"/>
          <p:cNvSpPr/>
          <p:nvPr/>
        </p:nvSpPr>
        <p:spPr>
          <a:xfrm>
            <a:off x="6997680" y="1507320"/>
            <a:ext cx="360" cy="1525680"/>
          </a:xfrm>
          <a:prstGeom prst="line">
            <a:avLst/>
          </a:prstGeom>
          <a:ln w="57240">
            <a:solidFill>
              <a:srgbClr val="b3b3b3"/>
            </a:solidFill>
            <a:round/>
            <a:tailEnd len="med" type="triangle" w="med"/>
          </a:ln>
        </p:spPr>
        <p:style>
          <a:lnRef idx="0"/>
          <a:fillRef idx="0"/>
          <a:effectRef idx="0"/>
          <a:fontRef idx="minor"/>
        </p:style>
      </p:sp>
      <p:sp>
        <p:nvSpPr>
          <p:cNvPr id="420" name="CustomShape 7"/>
          <p:cNvSpPr/>
          <p:nvPr/>
        </p:nvSpPr>
        <p:spPr>
          <a:xfrm>
            <a:off x="3060000" y="3132000"/>
            <a:ext cx="244692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2800" spc="-1" strike="noStrike">
                <a:solidFill>
                  <a:srgbClr val="000000"/>
                </a:solidFill>
                <a:latin typeface="Calibri"/>
                <a:ea typeface="DejaVu Sans"/>
              </a:rPr>
              <a:t>Vienkāršotā</a:t>
            </a:r>
            <a:endParaRPr b="0" lang="lv-LV" sz="2800" spc="-1" strike="noStrike">
              <a:latin typeface="Arial"/>
            </a:endParaRPr>
          </a:p>
          <a:p>
            <a:pPr algn="ctr">
              <a:lnSpc>
                <a:spcPct val="100000"/>
              </a:lnSpc>
            </a:pPr>
            <a:r>
              <a:rPr b="1" lang="lv-LV" sz="2800" spc="-1" strike="noStrike">
                <a:solidFill>
                  <a:srgbClr val="000000"/>
                </a:solidFill>
                <a:latin typeface="Calibri"/>
                <a:ea typeface="DejaVu Sans"/>
              </a:rPr>
              <a:t>prasība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(naudas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saistības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2500 EUR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apjomā vai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mazāk)</a:t>
            </a:r>
            <a:endParaRPr b="0" lang="lv-LV" sz="2800" spc="-1" strike="noStrike">
              <a:latin typeface="Arial"/>
            </a:endParaRPr>
          </a:p>
        </p:txBody>
      </p:sp>
      <p:sp>
        <p:nvSpPr>
          <p:cNvPr id="421" name="CustomShape 8"/>
          <p:cNvSpPr/>
          <p:nvPr/>
        </p:nvSpPr>
        <p:spPr>
          <a:xfrm>
            <a:off x="5688000" y="3132000"/>
            <a:ext cx="266292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2800" spc="-1" strike="noStrike">
                <a:solidFill>
                  <a:srgbClr val="000000"/>
                </a:solidFill>
                <a:latin typeface="Calibri"/>
                <a:ea typeface="DejaVu Sans"/>
              </a:rPr>
              <a:t>Bez strīda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(pamatojoties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uz publisku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dokumentu,</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brīdinājuma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procedūra)</a:t>
            </a:r>
            <a:endParaRPr b="0" lang="lv-LV" sz="2800" spc="-1" strike="noStrike">
              <a:latin typeface="Arial"/>
            </a:endParaRPr>
          </a:p>
        </p:txBody>
      </p:sp>
      <p:sp>
        <p:nvSpPr>
          <p:cNvPr id="422" name="CustomShape 9"/>
          <p:cNvSpPr/>
          <p:nvPr/>
        </p:nvSpPr>
        <p:spPr>
          <a:xfrm>
            <a:off x="8496000" y="3132000"/>
            <a:ext cx="2662920" cy="3274200"/>
          </a:xfrm>
          <a:prstGeom prst="rect">
            <a:avLst/>
          </a:prstGeom>
          <a:noFill/>
          <a:ln w="72000">
            <a:solidFill>
              <a:srgbClr val="b3b3b3"/>
            </a:solidFill>
            <a:round/>
          </a:ln>
        </p:spPr>
        <p:style>
          <a:lnRef idx="0"/>
          <a:fillRef idx="0"/>
          <a:effectRef idx="0"/>
          <a:fontRef idx="minor"/>
        </p:style>
        <p:txBody>
          <a:bodyPr wrap="none" lIns="126000" rIns="126000" tIns="81000" bIns="81000">
            <a:noAutofit/>
          </a:bodyPr>
          <a:p>
            <a:pPr algn="ctr">
              <a:lnSpc>
                <a:spcPct val="100000"/>
              </a:lnSpc>
            </a:pPr>
            <a:r>
              <a:rPr b="1" lang="lv-LV" sz="2800" spc="-1" strike="noStrike">
                <a:solidFill>
                  <a:srgbClr val="000000"/>
                </a:solidFill>
                <a:latin typeface="Calibri"/>
                <a:ea typeface="DejaVu Sans"/>
              </a:rPr>
              <a:t>Bez prasības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(nodibināt</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svarīgus faktus</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vai atrisināt</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citas </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problēmas)</a:t>
            </a:r>
            <a:endParaRPr b="0" lang="lv-LV" sz="2800" spc="-1" strike="noStrike">
              <a:latin typeface="Arial"/>
            </a:endParaRPr>
          </a:p>
        </p:txBody>
      </p:sp>
      <p:sp>
        <p:nvSpPr>
          <p:cNvPr id="423" name="Line 10"/>
          <p:cNvSpPr/>
          <p:nvPr/>
        </p:nvSpPr>
        <p:spPr>
          <a:xfrm>
            <a:off x="9806040" y="1492920"/>
            <a:ext cx="360" cy="1525680"/>
          </a:xfrm>
          <a:prstGeom prst="line">
            <a:avLst/>
          </a:prstGeom>
          <a:ln w="57240">
            <a:solidFill>
              <a:srgbClr val="b3b3b3"/>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CustomShape 1"/>
          <p:cNvSpPr/>
          <p:nvPr/>
        </p:nvSpPr>
        <p:spPr>
          <a:xfrm>
            <a:off x="838080" y="-10296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Civillietas</a:t>
            </a:r>
            <a:endParaRPr b="0" lang="lv-LV" sz="4400" spc="-1" strike="noStrike">
              <a:latin typeface="Arial"/>
            </a:endParaRPr>
          </a:p>
        </p:txBody>
      </p:sp>
      <p:sp>
        <p:nvSpPr>
          <p:cNvPr id="425"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BFB0036-539B-49A9-962E-BAC4313C04B7}"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426" name="Table 3"/>
          <p:cNvGraphicFramePr/>
          <p:nvPr/>
        </p:nvGraphicFramePr>
        <p:xfrm>
          <a:off x="1440000" y="1686240"/>
          <a:ext cx="9899640" cy="4073400"/>
        </p:xfrm>
        <a:graphic>
          <a:graphicData uri="http://schemas.openxmlformats.org/drawingml/2006/table">
            <a:tbl>
              <a:tblPr/>
              <a:tblGrid>
                <a:gridCol w="1978920"/>
                <a:gridCol w="1978920"/>
                <a:gridCol w="1978920"/>
                <a:gridCol w="1978920"/>
                <a:gridCol w="1984320"/>
              </a:tblGrid>
              <a:tr h="1017720">
                <a:tc>
                  <a:txBody>
                    <a:bodyPr lIns="90000" rIns="90000">
                      <a:noAutofit/>
                    </a:bodyPr>
                    <a:p>
                      <a:pPr>
                        <a:lnSpc>
                          <a:spcPct val="100000"/>
                        </a:lnSpc>
                      </a:pPr>
                      <a:r>
                        <a:rPr b="1" lang="lv-LV" sz="2000" spc="-1" strike="noStrike">
                          <a:latin typeface="Calibri"/>
                        </a:rPr>
                        <a:t>Veids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en-US" sz="2000" spc="-1" strike="noStrike">
                          <a:latin typeface="Calibri"/>
                        </a:rPr>
                        <a:t>Parastā prasība</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en-US" sz="2000" spc="-1" strike="noStrike">
                          <a:latin typeface="Calibri"/>
                        </a:rPr>
                        <a:t>Vienkāršotā</a:t>
                      </a:r>
                      <a:endParaRPr b="0" lang="lv-LV" sz="2000" spc="-1" strike="noStrike">
                        <a:latin typeface="Arial"/>
                      </a:endParaRPr>
                    </a:p>
                    <a:p>
                      <a:pPr>
                        <a:lnSpc>
                          <a:spcPct val="100000"/>
                        </a:lnSpc>
                      </a:pPr>
                      <a:r>
                        <a:rPr b="1" lang="en-US" sz="2000" spc="-1" strike="noStrike">
                          <a:latin typeface="Calibri"/>
                        </a:rPr>
                        <a:t>prasība</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en-US" sz="2000" spc="-1" strike="noStrike">
                          <a:latin typeface="Calibri"/>
                        </a:rPr>
                        <a:t>Nav strīda</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en-US" sz="2000" spc="-1" strike="noStrike">
                          <a:latin typeface="Calibri"/>
                        </a:rPr>
                        <a:t>Nav prasības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017720">
                <a:tc>
                  <a:txBody>
                    <a:bodyPr lIns="90000" rIns="90000">
                      <a:noAutofit/>
                    </a:bodyPr>
                    <a:p>
                      <a:pPr>
                        <a:lnSpc>
                          <a:spcPct val="100000"/>
                        </a:lnSpc>
                      </a:pPr>
                      <a:r>
                        <a:rPr b="0" lang="en-US" sz="2000" spc="-1" strike="noStrike">
                          <a:latin typeface="Calibri"/>
                        </a:rPr>
                        <a:t>Tiesāšanas</a:t>
                      </a:r>
                      <a:endParaRPr b="0" lang="lv-LV" sz="2000" spc="-1" strike="noStrike">
                        <a:latin typeface="Arial"/>
                      </a:endParaRPr>
                    </a:p>
                    <a:p>
                      <a:pPr>
                        <a:lnSpc>
                          <a:spcPct val="100000"/>
                        </a:lnSpc>
                      </a:pPr>
                      <a:r>
                        <a:rPr b="0" lang="en-US" sz="2000" spc="-1" strike="noStrike">
                          <a:latin typeface="Calibri"/>
                        </a:rPr>
                        <a:t>izdevumi</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Augākie</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Augstākie</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Zemākie</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Vidējie</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017720">
                <a:tc>
                  <a:txBody>
                    <a:bodyPr lIns="90000" rIns="90000">
                      <a:noAutofit/>
                    </a:bodyPr>
                    <a:p>
                      <a:pPr>
                        <a:lnSpc>
                          <a:spcPct val="100000"/>
                        </a:lnSpc>
                      </a:pPr>
                      <a:r>
                        <a:rPr b="0" lang="en-US" sz="2000" spc="-1" strike="noStrike">
                          <a:latin typeface="Calibri"/>
                        </a:rPr>
                        <a:t>Instanču skaits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0" lang="en-US" sz="2000" spc="-1" strike="noStrike">
                          <a:latin typeface="Calibri"/>
                        </a:rPr>
                        <a:t>Trīs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0" lang="en-US" sz="2000" spc="-1" strike="noStrike">
                          <a:latin typeface="Calibri"/>
                        </a:rPr>
                        <a:t>Divas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0" lang="en-US" sz="2000" spc="-1" strike="noStrike">
                          <a:latin typeface="Calibri"/>
                        </a:rPr>
                        <a:t>Viena, bet iespējams celt apvērsuma prasību</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0" lang="en-US" sz="2000" spc="-1" strike="noStrike">
                          <a:latin typeface="Calibri"/>
                        </a:rPr>
                        <a:t>Trīs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020600">
                <a:tc>
                  <a:txBody>
                    <a:bodyPr lIns="90000" rIns="90000">
                      <a:noAutofit/>
                    </a:bodyPr>
                    <a:p>
                      <a:pPr>
                        <a:lnSpc>
                          <a:spcPct val="100000"/>
                        </a:lnSpc>
                      </a:pPr>
                      <a:r>
                        <a:rPr b="0" lang="en-US" sz="2000" spc="-1" strike="noStrike">
                          <a:latin typeface="Calibri"/>
                        </a:rPr>
                        <a:t>Ilgums</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Ilgākā</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Vidējā</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Ātrākā</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0" lang="en-US" sz="2000" spc="-1" strike="noStrike">
                          <a:latin typeface="Calibri"/>
                        </a:rPr>
                        <a:t>Ilgākā</a:t>
                      </a:r>
                      <a:endParaRPr b="0" lang="lv-LV"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Arial"/>
                <a:ea typeface="DejaVu Sans"/>
              </a:rPr>
              <a:t>Kā aizstāvēt sevi tiesā</a:t>
            </a:r>
            <a:endParaRPr b="0" lang="lv-LV" sz="4400" spc="-1" strike="noStrike">
              <a:latin typeface="Arial"/>
            </a:endParaRPr>
          </a:p>
        </p:txBody>
      </p:sp>
      <p:graphicFrame>
        <p:nvGraphicFramePr>
          <p:cNvPr id="428" name="Table 2"/>
          <p:cNvGraphicFramePr/>
          <p:nvPr/>
        </p:nvGraphicFramePr>
        <p:xfrm>
          <a:off x="629640" y="1293120"/>
          <a:ext cx="11159280" cy="6067440"/>
        </p:xfrm>
        <a:graphic>
          <a:graphicData uri="http://schemas.openxmlformats.org/drawingml/2006/table">
            <a:tbl>
              <a:tblPr/>
              <a:tblGrid>
                <a:gridCol w="5416560"/>
                <a:gridCol w="5743080"/>
              </a:tblGrid>
              <a:tr h="1573920">
                <a:tc>
                  <a:txBody>
                    <a:bodyPr lIns="90000" rIns="90000">
                      <a:noAutofit/>
                    </a:bodyPr>
                    <a:p>
                      <a:pPr algn="ctr">
                        <a:lnSpc>
                          <a:spcPct val="100000"/>
                        </a:lnSpc>
                      </a:pPr>
                      <a:r>
                        <a:rPr b="1" lang="lv-LV" sz="3600" spc="-1" strike="noStrike">
                          <a:solidFill>
                            <a:srgbClr val="158466"/>
                          </a:solidFill>
                          <a:latin typeface="Calibri"/>
                        </a:rPr>
                        <a:t>DARĪT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3600" spc="-1" strike="noStrike">
                          <a:solidFill>
                            <a:srgbClr val="f10d0c"/>
                          </a:solidFill>
                          <a:latin typeface="Calibri"/>
                        </a:rPr>
                        <a:t>NEDARĪT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93880">
                <a:tc>
                  <a:txBody>
                    <a:bodyPr lIns="90000" rIns="90000">
                      <a:noAutofit/>
                    </a:bodyPr>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Rūpīgi izlasiet no tiesas saņemtos dokumentus</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Izprotiet izvirzīto jautājumu</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Nosakiet pret Jums izmantoto procedūru</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Konsultējieties ar advokātu vai NVO</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Apziniet savus riskus un mērķus un rīkojieties atbilstoši tiem</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Pievērsiet uzmanību termiņiem un ievērojiet tos!!!</a:t>
                      </a:r>
                      <a:endParaRPr b="0" lang="lv-LV" sz="2600" spc="-1" strike="noStrike">
                        <a:latin typeface="Arial"/>
                      </a:endParaRPr>
                    </a:p>
                    <a:p>
                      <a:pPr marL="216000" indent="-210960">
                        <a:lnSpc>
                          <a:spcPct val="100000"/>
                        </a:lnSpc>
                        <a:spcBef>
                          <a:spcPts val="850"/>
                        </a:spcBef>
                        <a:buClr>
                          <a:srgbClr val="000000"/>
                        </a:buClr>
                        <a:buSzPct val="45000"/>
                        <a:buFont typeface="Wingdings" charset="2"/>
                        <a:buChar char=""/>
                      </a:pPr>
                      <a:r>
                        <a:rPr b="0" lang="en-US" sz="2600" spc="-1" strike="noStrike">
                          <a:solidFill>
                            <a:srgbClr val="000000"/>
                          </a:solidFill>
                          <a:latin typeface="Calibri"/>
                          <a:ea typeface="DejaVu Sans"/>
                        </a:rPr>
                        <a:t>Uzdodiet jautājumus!</a:t>
                      </a:r>
                      <a:endParaRPr b="0" lang="lv-LV"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vieglprātīgs pret tiesu</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pārāk emocionāls un/vai agresīvs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paštaistīts jurists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Neizvirziet nepamatotas prasības</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Nedemonizējiet tiesu un/vai prasītāju</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Neizšķērdējiet Jūsu naudu</a:t>
                      </a:r>
                      <a:endParaRPr b="0" lang="lv-LV" sz="2800" spc="-1" strike="noStrike">
                        <a:latin typeface="Arial"/>
                      </a:endParaRPr>
                    </a:p>
                    <a:p>
                      <a:pPr marL="216000" indent="-21096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Neaizmirstiet par izlīgumu</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Piemērs</a:t>
            </a:r>
            <a:endParaRPr b="0" lang="lv-LV" sz="4400" spc="-1" strike="noStrike">
              <a:latin typeface="Arial"/>
            </a:endParaRPr>
          </a:p>
        </p:txBody>
      </p:sp>
      <p:sp>
        <p:nvSpPr>
          <p:cNvPr id="430" name="CustomShape 2"/>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685F2F2-FBF3-402A-BB54-ED7B4CBF7501}"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31" name="CustomShape 3"/>
          <p:cNvSpPr/>
          <p:nvPr/>
        </p:nvSpPr>
        <p:spPr>
          <a:xfrm>
            <a:off x="382320" y="1635480"/>
            <a:ext cx="5736600" cy="430344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90000"/>
              </a:lnSpc>
              <a:spcBef>
                <a:spcPts val="1001"/>
              </a:spcBef>
            </a:pPr>
            <a:r>
              <a:rPr b="0" lang="lv-LV" sz="2800" spc="-1" strike="noStrike">
                <a:solidFill>
                  <a:srgbClr val="000000"/>
                </a:solidFill>
                <a:latin typeface="Calibri"/>
                <a:ea typeface="DejaVu Sans"/>
              </a:rPr>
              <a:t>Ja esat saņēmis tiesas pieprasījumu sniegt atbildi uz brīdinājumu par neizpildītu saistību, Jums jāpaziņo tiesai par savu iebildumu 14 dienu laikā. Pretējā gadījumā jūs zaudēsiet lietu!!!</a:t>
            </a:r>
            <a:endParaRPr b="0" lang="lv-LV" sz="2800" spc="-1" strike="noStrike">
              <a:latin typeface="Arial"/>
            </a:endParaRPr>
          </a:p>
        </p:txBody>
      </p:sp>
      <p:pic>
        <p:nvPicPr>
          <p:cNvPr id="432" name="" descr=""/>
          <p:cNvPicPr/>
          <p:nvPr/>
        </p:nvPicPr>
        <p:blipFill>
          <a:blip r:embed="rId1"/>
          <a:stretch/>
        </p:blipFill>
        <p:spPr>
          <a:xfrm>
            <a:off x="6239160" y="1650240"/>
            <a:ext cx="5670360" cy="4252680"/>
          </a:xfrm>
          <a:prstGeom prst="rect">
            <a:avLst/>
          </a:prstGeom>
          <a:ln w="0">
            <a:noFill/>
          </a:ln>
        </p:spPr>
      </p:pic>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 diskusija</a:t>
            </a:r>
            <a:endParaRPr b="0" lang="lv-LV" sz="4400" spc="-1" strike="noStrike">
              <a:latin typeface="Arial"/>
            </a:endParaRPr>
          </a:p>
        </p:txBody>
      </p:sp>
      <p:sp>
        <p:nvSpPr>
          <p:cNvPr id="434" name="CustomShape 2"/>
          <p:cNvSpPr/>
          <p:nvPr/>
        </p:nvSpPr>
        <p:spPr>
          <a:xfrm>
            <a:off x="1018080" y="2844000"/>
            <a:ext cx="4740120" cy="2374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Jūs saņēmāt dokumentus no tiesas. Kā būtu vislabāk rīkoties?</a:t>
            </a:r>
            <a:endParaRPr b="0" lang="lv-LV" sz="3200" spc="-1" strike="noStrike">
              <a:latin typeface="Arial"/>
            </a:endParaRPr>
          </a:p>
        </p:txBody>
      </p:sp>
      <p:sp>
        <p:nvSpPr>
          <p:cNvPr id="43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6179FCD-D46A-40C1-BE2D-6535E0D2CF28}"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436" name="" descr=""/>
          <p:cNvPicPr/>
          <p:nvPr/>
        </p:nvPicPr>
        <p:blipFill>
          <a:blip r:embed="rId1"/>
          <a:stretch/>
        </p:blipFill>
        <p:spPr>
          <a:xfrm>
            <a:off x="6408000" y="2100240"/>
            <a:ext cx="5373720" cy="3584880"/>
          </a:xfrm>
          <a:prstGeom prst="rect">
            <a:avLst/>
          </a:prstGeom>
          <a:ln w="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7" name="" descr=""/>
          <p:cNvPicPr/>
          <p:nvPr/>
        </p:nvPicPr>
        <p:blipFill>
          <a:blip r:embed="rId1"/>
          <a:stretch/>
        </p:blipFill>
        <p:spPr>
          <a:xfrm>
            <a:off x="5856480" y="1872000"/>
            <a:ext cx="6092280" cy="4473000"/>
          </a:xfrm>
          <a:prstGeom prst="rect">
            <a:avLst/>
          </a:prstGeom>
          <a:ln w="0">
            <a:noFill/>
          </a:ln>
        </p:spPr>
      </p:pic>
      <p:sp>
        <p:nvSpPr>
          <p:cNvPr id="43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iesūdzēt tiesā – kontroljautājumi pirms prasības celšanas</a:t>
            </a:r>
            <a:endParaRPr b="0" lang="lv-LV" sz="4400" spc="-1" strike="noStrike">
              <a:latin typeface="Arial"/>
            </a:endParaRPr>
          </a:p>
        </p:txBody>
      </p:sp>
      <p:sp>
        <p:nvSpPr>
          <p:cNvPr id="439" name="CustomShape 2"/>
          <p:cNvSpPr/>
          <p:nvPr/>
        </p:nvSpPr>
        <p:spPr>
          <a:xfrm>
            <a:off x="838080" y="1933560"/>
            <a:ext cx="7800840" cy="3969360"/>
          </a:xfrm>
          <a:prstGeom prst="rect">
            <a:avLst/>
          </a:prstGeom>
          <a:noFill/>
          <a:ln w="0">
            <a:noFill/>
          </a:ln>
        </p:spPr>
        <p:style>
          <a:lnRef idx="0"/>
          <a:fillRef idx="0"/>
          <a:effectRef idx="0"/>
          <a:fontRef idx="minor"/>
        </p:style>
        <p:txBody>
          <a:bodyPr lIns="90000" rIns="90000" tIns="45000" bIns="45000">
            <a:noAutofit/>
          </a:bodyPr>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Cik steidzīgs ir Jūsu jautājums?</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Vai Jūs izmantojāt arī citas strīdu risināšanas metodes?</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Vai Jūs izmantojāt valsts iestāžu un/vai NVO palīdzību? Vai Jūs konsultējāties ar juristu/valsts iestādi/NVO?</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Vai Jūs savācāt pietiekami daudz resursu (nauda, laks), lai tiesātos?</a:t>
            </a:r>
            <a:endParaRPr b="0" lang="lv-LV" sz="3200" spc="-1" strike="noStrike">
              <a:latin typeface="Arial"/>
            </a:endParaRPr>
          </a:p>
          <a:p>
            <a:pPr marL="228600" indent="-223200">
              <a:lnSpc>
                <a:spcPct val="90000"/>
              </a:lnSpc>
              <a:spcBef>
                <a:spcPts val="1001"/>
              </a:spcBef>
              <a:buClr>
                <a:srgbClr val="000000"/>
              </a:buClr>
              <a:buFont typeface="Aria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Vai varēsiet sagādāt pierādījumus?</a:t>
            </a:r>
            <a:endParaRPr b="0" lang="lv-LV" sz="3200" spc="-1" strike="noStrike">
              <a:latin typeface="Arial"/>
            </a:endParaRPr>
          </a:p>
        </p:txBody>
      </p:sp>
      <p:sp>
        <p:nvSpPr>
          <p:cNvPr id="44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648A925-E14A-4DB1-96FE-44963ABE4CCD}"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Kādu procedūru izvēlēties?</a:t>
            </a:r>
            <a:endParaRPr b="0" lang="lv-LV" sz="4400" spc="-1" strike="noStrike">
              <a:latin typeface="Arial"/>
            </a:endParaRPr>
          </a:p>
        </p:txBody>
      </p:sp>
      <p:sp>
        <p:nvSpPr>
          <p:cNvPr id="442" name="CustomShape 2"/>
          <p:cNvSpPr/>
          <p:nvPr/>
        </p:nvSpPr>
        <p:spPr>
          <a:xfrm>
            <a:off x="838080" y="1933560"/>
            <a:ext cx="10510200" cy="4148640"/>
          </a:xfrm>
          <a:prstGeom prst="rect">
            <a:avLst/>
          </a:prstGeom>
          <a:noFill/>
          <a:ln w="0">
            <a:noFill/>
          </a:ln>
        </p:spPr>
        <p:style>
          <a:lnRef idx="0"/>
          <a:fillRef idx="0"/>
          <a:effectRef idx="0"/>
          <a:fontRef idx="minor"/>
        </p:style>
        <p:txBody>
          <a:bodyPr lIns="90000" rIns="90000" tIns="45000" bIns="45000" anchor="ctr">
            <a:noAutofit/>
          </a:bodyPr>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Otra puse piekrīt Jūsu naudas prasījumam, bet neko nedara, lai to izpildītu? Izmantojiet brīdinājuma procedūru.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Jums ir strīds un vēlaties saņemt naudu, kuras summa ir 2500 EUR vai mazāka? Izmantojiet vienkāršoto procedūru</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Jums ir juridiski sarežģīts strīds, un zaudēšanas risks ir augsts? Izmantojiet parasto tiesvedības procedūru.</a:t>
            </a:r>
            <a:endParaRPr b="0" lang="lv-LV" sz="3200" spc="-1" strike="noStrike">
              <a:latin typeface="Arial"/>
            </a:endParaRPr>
          </a:p>
        </p:txBody>
      </p:sp>
      <p:sp>
        <p:nvSpPr>
          <p:cNvPr id="44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375F429-4073-44E6-8390-1134C4D6CB43}"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 diskusija</a:t>
            </a:r>
            <a:endParaRPr b="0" lang="lv-LV" sz="4400" spc="-1" strike="noStrike">
              <a:latin typeface="Arial"/>
            </a:endParaRPr>
          </a:p>
        </p:txBody>
      </p:sp>
      <p:sp>
        <p:nvSpPr>
          <p:cNvPr id="445" name="CustomShape 2"/>
          <p:cNvSpPr/>
          <p:nvPr/>
        </p:nvSpPr>
        <p:spPr>
          <a:xfrm>
            <a:off x="1018080" y="1800000"/>
            <a:ext cx="4740120" cy="43189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Jūs esat pasūtījis tirgotājam divas durvis, bet neko neesat saņēmis. Tirgotājs jau pusgadu sola izpildīt savas saistības, bet nekas nenotiek. Ko jums vajadzētu apsvērt, pirms vēršanās tiesā?</a:t>
            </a:r>
            <a:endParaRPr b="0" lang="lv-LV" sz="3200" spc="-1" strike="noStrike">
              <a:latin typeface="Arial"/>
            </a:endParaRPr>
          </a:p>
          <a:p>
            <a:pPr>
              <a:lnSpc>
                <a:spcPct val="90000"/>
              </a:lnSpc>
              <a:spcBef>
                <a:spcPts val="1001"/>
              </a:spcBef>
            </a:pPr>
            <a:endParaRPr b="0" lang="lv-LV" sz="3200" spc="-1" strike="noStrike">
              <a:latin typeface="Arial"/>
            </a:endParaRPr>
          </a:p>
        </p:txBody>
      </p:sp>
      <p:sp>
        <p:nvSpPr>
          <p:cNvPr id="44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FE0DF98-5E7A-4618-BE5B-7A2C367C7916}" type="slidenum">
              <a:rPr b="0" lang="lv-LV" sz="1200" spc="-1" strike="noStrike">
                <a:solidFill>
                  <a:srgbClr val="8b8b8b"/>
                </a:solidFill>
                <a:latin typeface="Calibri"/>
                <a:ea typeface="DejaVu Sans"/>
              </a:rPr>
              <a:t>&lt;number&gt;</a:t>
            </a:fld>
            <a:endParaRPr b="0" lang="lv-LV" sz="1200" spc="-1" strike="noStrike">
              <a:latin typeface="Arial"/>
            </a:endParaRPr>
          </a:p>
        </p:txBody>
      </p:sp>
      <p:pic>
        <p:nvPicPr>
          <p:cNvPr id="447" name="" descr=""/>
          <p:cNvPicPr/>
          <p:nvPr/>
        </p:nvPicPr>
        <p:blipFill>
          <a:blip r:embed="rId1"/>
          <a:stretch/>
        </p:blipFill>
        <p:spPr>
          <a:xfrm>
            <a:off x="6408000" y="2100240"/>
            <a:ext cx="5373720" cy="3584880"/>
          </a:xfrm>
          <a:prstGeom prst="rect">
            <a:avLst/>
          </a:prstGeom>
          <a:ln w="0">
            <a:noFill/>
          </a:ln>
        </p:spPr>
      </p:pic>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838080" y="365040"/>
            <a:ext cx="10510200" cy="613908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J&amp;A un atkārtošana</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Tiesisks pamats</a:t>
            </a:r>
            <a:endParaRPr b="0" lang="lv-LV" sz="4400" spc="-1" strike="noStrike">
              <a:latin typeface="Arial"/>
            </a:endParaRPr>
          </a:p>
        </p:txBody>
      </p:sp>
      <p:sp>
        <p:nvSpPr>
          <p:cNvPr id="214" name="CustomShape 2"/>
          <p:cNvSpPr/>
          <p:nvPr/>
        </p:nvSpPr>
        <p:spPr>
          <a:xfrm>
            <a:off x="609480" y="1341360"/>
            <a:ext cx="10970280" cy="513684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Visām iestādēm ir jāvēro tiesību aktu prasības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Pastāv daudzas prasības dažādos tiesību aktos, tādēļ iestādes parasti cenšas būt ļoti uzmanīgas savās darbības un atbildēs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ff0000"/>
                </a:solidFill>
                <a:latin typeface="Calibri"/>
                <a:ea typeface="DejaVu Sans"/>
              </a:rPr>
              <a:t>Iestāde varēs piedāvāt Jums tikai tādus risinājumus, kādi ir paredzēti tiesību aktos!</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ff0000"/>
                </a:solidFill>
                <a:latin typeface="Calibri"/>
                <a:ea typeface="DejaVu Sans"/>
              </a:rPr>
              <a:t>Iestādēm ir precīzi jānorāda savu atbilžu tiesiskā argumentācija, tādēļ aicinām uzmanīgi to izlasīt</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ff0000"/>
                </a:solidFill>
                <a:latin typeface="Calibri"/>
                <a:ea typeface="DejaVu Sans"/>
              </a:rPr>
              <a:t>Nepilnīga argumentācija dod Jums iespēju sūdzēties, ja atbilde Jūs neapmierina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 jautājums</a:t>
            </a:r>
            <a:endParaRPr b="0" lang="lv-LV" sz="4400" spc="-1" strike="noStrike">
              <a:latin typeface="Arial"/>
            </a:endParaRPr>
          </a:p>
        </p:txBody>
      </p:sp>
      <p:sp>
        <p:nvSpPr>
          <p:cNvPr id="450"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Kas ierobežo valsts iestāžu rīcību?</a:t>
            </a:r>
            <a:endParaRPr b="0" lang="lv-LV" sz="3200" spc="-1" strike="noStrike">
              <a:latin typeface="Arial"/>
            </a:endParaRPr>
          </a:p>
        </p:txBody>
      </p:sp>
      <p:sp>
        <p:nvSpPr>
          <p:cNvPr id="451"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764E5D0-8773-49CA-8F8A-E0C88400AA5D}"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 jautājums - Atbilde</a:t>
            </a:r>
            <a:endParaRPr b="0" lang="lv-LV" sz="4400" spc="-1" strike="noStrike">
              <a:latin typeface="Arial"/>
            </a:endParaRPr>
          </a:p>
        </p:txBody>
      </p:sp>
      <p:sp>
        <p:nvSpPr>
          <p:cNvPr id="453"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Kas ierobežo valsts iestāžu rīcību?</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Daži no faktoriem: </a:t>
            </a:r>
            <a:endParaRPr b="0" lang="lv-LV" sz="3200" spc="-1" strike="noStrike">
              <a:latin typeface="Arial"/>
            </a:endParaRPr>
          </a:p>
          <a:p>
            <a:pPr marL="216000" indent="-214920">
              <a:lnSpc>
                <a:spcPct val="100000"/>
              </a:lnSpc>
              <a:spcAft>
                <a:spcPts val="567"/>
              </a:spcAft>
              <a:buClr>
                <a:srgbClr val="000000"/>
              </a:buClr>
              <a:buFont typeface="Symbol"/>
              <a:buChar cha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Iestādes kompetence</a:t>
            </a:r>
            <a:endParaRPr b="0" lang="lv-LV" sz="3200" spc="-1" strike="noStrike">
              <a:latin typeface="Arial"/>
            </a:endParaRPr>
          </a:p>
          <a:p>
            <a:pPr marL="216000" indent="-214920">
              <a:lnSpc>
                <a:spcPct val="100000"/>
              </a:lnSpc>
              <a:spcAft>
                <a:spcPts val="567"/>
              </a:spcAft>
              <a:buClr>
                <a:srgbClr val="000000"/>
              </a:buClr>
              <a:buFont typeface="Symbol"/>
              <a:buChar cha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Tiesiskais pamats</a:t>
            </a:r>
            <a:endParaRPr b="0" lang="lv-LV" sz="3200" spc="-1" strike="noStrike">
              <a:latin typeface="Arial"/>
            </a:endParaRPr>
          </a:p>
          <a:p>
            <a:pPr marL="216000" indent="-214920">
              <a:lnSpc>
                <a:spcPct val="100000"/>
              </a:lnSpc>
              <a:spcAft>
                <a:spcPts val="567"/>
              </a:spcAft>
              <a:buClr>
                <a:srgbClr val="000000"/>
              </a:buClr>
              <a:buFont typeface="Symbol"/>
              <a:buChar cha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Procesuālās prasības</a:t>
            </a:r>
            <a:endParaRPr b="0" lang="lv-LV" sz="3200" spc="-1" strike="noStrike">
              <a:latin typeface="Arial"/>
            </a:endParaRPr>
          </a:p>
          <a:p>
            <a:pPr marL="216000" indent="-214920">
              <a:lnSpc>
                <a:spcPct val="100000"/>
              </a:lnSpc>
              <a:spcAft>
                <a:spcPts val="567"/>
              </a:spcAft>
              <a:buClr>
                <a:srgbClr val="000000"/>
              </a:buClr>
              <a:buFont typeface="Symbol"/>
              <a:buChar cha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Resursi, kuru trūkst (un vienmēr trūks)</a:t>
            </a:r>
            <a:endParaRPr b="0" lang="lv-LV" sz="3200" spc="-1" strike="noStrike">
              <a:latin typeface="Arial"/>
            </a:endParaRPr>
          </a:p>
          <a:p>
            <a:pPr marL="216000" indent="-214920">
              <a:lnSpc>
                <a:spcPct val="100000"/>
              </a:lnSpc>
              <a:spcAft>
                <a:spcPts val="567"/>
              </a:spcAft>
              <a:buClr>
                <a:srgbClr val="000000"/>
              </a:buClr>
              <a:buFont typeface="Symbol"/>
              <a:buChar cha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Stratēģijas, plāni un prioritātes </a:t>
            </a:r>
            <a:endParaRPr b="0" lang="lv-LV" sz="3200" spc="-1" strike="noStrike">
              <a:latin typeface="Arial"/>
            </a:endParaRPr>
          </a:p>
        </p:txBody>
      </p:sp>
      <p:sp>
        <p:nvSpPr>
          <p:cNvPr id="454"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A6D6ED6-3ED4-4822-B95A-837D103F30CC}"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2. jautājums</a:t>
            </a:r>
            <a:endParaRPr b="0" lang="lv-LV" sz="4400" spc="-1" strike="noStrike">
              <a:latin typeface="Arial"/>
            </a:endParaRPr>
          </a:p>
        </p:txBody>
      </p:sp>
      <p:sp>
        <p:nvSpPr>
          <p:cNvPr id="456"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Kas ir starpatbilde?</a:t>
            </a:r>
            <a:endParaRPr b="0" lang="lv-LV" sz="3200" spc="-1" strike="noStrike">
              <a:latin typeface="Arial"/>
            </a:endParaRPr>
          </a:p>
        </p:txBody>
      </p:sp>
      <p:sp>
        <p:nvSpPr>
          <p:cNvPr id="457"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DA29B68-6833-4B7D-9777-09E3A5EC1F9A}"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2. jautājums - Atbilde</a:t>
            </a:r>
            <a:endParaRPr b="0" lang="lv-LV" sz="4400" spc="-1" strike="noStrike">
              <a:latin typeface="Arial"/>
            </a:endParaRPr>
          </a:p>
        </p:txBody>
      </p:sp>
      <p:sp>
        <p:nvSpPr>
          <p:cNvPr id="459"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Kas ir starpatbilde?</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Atbilde, ko iestāde sniedz pirms galīgās atbildes, piemēram:</a:t>
            </a:r>
            <a:endParaRPr b="0" lang="lv-LV" sz="3200" spc="-1" strike="noStrike">
              <a:latin typeface="Arial"/>
            </a:endParaRPr>
          </a:p>
          <a:p>
            <a:pPr marL="216000" indent="-215640">
              <a:lnSpc>
                <a:spcPct val="100000"/>
              </a:lnSpc>
              <a:spcAft>
                <a:spcPts val="567"/>
              </a:spcAft>
              <a:buClr>
                <a:srgbClr val="000000"/>
              </a:buClr>
              <a:buFont typeface="Symbol"/>
              <a:buChar char=""/>
            </a:pPr>
            <a:r>
              <a:rPr b="0" lang="lv-LV" sz="3200" spc="-1" strike="noStrike">
                <a:solidFill>
                  <a:srgbClr val="000000"/>
                </a:solidFill>
                <a:latin typeface="arial"/>
                <a:ea typeface="DejaVu Sans"/>
              </a:rPr>
              <a:t>Lai nodrošinātu Jums pagaidu risinājumu</a:t>
            </a:r>
            <a:endParaRPr b="0" lang="lv-LV" sz="3200" spc="-1" strike="noStrike">
              <a:latin typeface="Arial"/>
            </a:endParaRPr>
          </a:p>
          <a:p>
            <a:pPr marL="216000" indent="-215640">
              <a:lnSpc>
                <a:spcPct val="100000"/>
              </a:lnSpc>
              <a:spcAft>
                <a:spcPts val="567"/>
              </a:spcAft>
              <a:buClr>
                <a:srgbClr val="000000"/>
              </a:buClr>
              <a:buFont typeface="Symbol"/>
              <a:buChar char=""/>
            </a:pPr>
            <a:r>
              <a:rPr b="0" lang="lv-LV" sz="3200" spc="-1" strike="noStrike">
                <a:solidFill>
                  <a:srgbClr val="000000"/>
                </a:solidFill>
                <a:latin typeface="arial"/>
                <a:ea typeface="DejaVu Sans"/>
              </a:rPr>
              <a:t>Lai informētu par procesa gaitu</a:t>
            </a:r>
            <a:endParaRPr b="0" lang="lv-LV" sz="3200" spc="-1" strike="noStrike">
              <a:latin typeface="Arial"/>
            </a:endParaRPr>
          </a:p>
          <a:p>
            <a:pPr marL="216000" indent="-215640">
              <a:lnSpc>
                <a:spcPct val="100000"/>
              </a:lnSpc>
              <a:spcAft>
                <a:spcPts val="567"/>
              </a:spcAft>
              <a:buClr>
                <a:srgbClr val="000000"/>
              </a:buClr>
              <a:buFont typeface="Symbol"/>
              <a:buChar char=""/>
            </a:pPr>
            <a:r>
              <a:rPr b="0" lang="lv-LV" sz="3200" spc="-1" strike="noStrike">
                <a:solidFill>
                  <a:srgbClr val="000000"/>
                </a:solidFill>
                <a:latin typeface="arial"/>
                <a:ea typeface="DejaVu Sans"/>
              </a:rPr>
              <a:t>Lai pieprasītu papildu informāciju utt.</a:t>
            </a:r>
            <a:endParaRPr b="0" lang="lv-LV" sz="3200" spc="-1" strike="noStrike">
              <a:latin typeface="Arial"/>
            </a:endParaRPr>
          </a:p>
        </p:txBody>
      </p:sp>
      <p:sp>
        <p:nvSpPr>
          <p:cNvPr id="46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227BBF5-9275-41D7-A2CC-656AE4B47299}"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3. jautājums</a:t>
            </a:r>
            <a:endParaRPr b="0" lang="lv-LV" sz="4400" spc="-1" strike="noStrike">
              <a:latin typeface="Arial"/>
            </a:endParaRPr>
          </a:p>
        </p:txBody>
      </p:sp>
      <p:sp>
        <p:nvSpPr>
          <p:cNvPr id="462"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Cik ilgā laikā iestāde parasti sniedz gala atbildi?</a:t>
            </a:r>
            <a:endParaRPr b="0" lang="lv-LV" sz="3200" spc="-1" strike="noStrike">
              <a:latin typeface="Arial"/>
            </a:endParaRPr>
          </a:p>
        </p:txBody>
      </p:sp>
      <p:sp>
        <p:nvSpPr>
          <p:cNvPr id="46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DFF3A72-EC17-4940-B598-B3E4CF06E21B}"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3. jautājums - Atbilde</a:t>
            </a:r>
            <a:endParaRPr b="0" lang="lv-LV" sz="4400" spc="-1" strike="noStrike">
              <a:latin typeface="Arial"/>
            </a:endParaRPr>
          </a:p>
        </p:txBody>
      </p:sp>
      <p:sp>
        <p:nvSpPr>
          <p:cNvPr id="465"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Cik ilgā laikā iestāde parasti sniedz gala atbildi?</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Parasti tas aizņem aptuveni mēnesi.</a:t>
            </a:r>
            <a:endParaRPr b="0" lang="lv-LV" sz="3200" spc="-1" strike="noStrike">
              <a:latin typeface="Arial"/>
            </a:endParaRPr>
          </a:p>
        </p:txBody>
      </p:sp>
      <p:sp>
        <p:nvSpPr>
          <p:cNvPr id="46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47891E8-95AB-4522-B5FC-D114C41C1E26}"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4. jautājums</a:t>
            </a:r>
            <a:endParaRPr b="0" lang="lv-LV" sz="4400" spc="-1" strike="noStrike">
              <a:latin typeface="Arial"/>
            </a:endParaRPr>
          </a:p>
        </p:txBody>
      </p:sp>
      <p:sp>
        <p:nvSpPr>
          <p:cNvPr id="468"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 uzzināt, vai Jums ir tiesības apstrīdēt iestādes atbildi?</a:t>
            </a:r>
            <a:endParaRPr b="0" lang="lv-LV" sz="3200" spc="-1" strike="noStrike">
              <a:latin typeface="Arial"/>
            </a:endParaRPr>
          </a:p>
        </p:txBody>
      </p:sp>
      <p:sp>
        <p:nvSpPr>
          <p:cNvPr id="469"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50F1308-C443-4734-AD7F-6FB9065B080D}"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4. jautājums - Atbilde</a:t>
            </a:r>
            <a:endParaRPr b="0" lang="lv-LV" sz="4400" spc="-1" strike="noStrike">
              <a:latin typeface="Arial"/>
            </a:endParaRPr>
          </a:p>
        </p:txBody>
      </p:sp>
      <p:sp>
        <p:nvSpPr>
          <p:cNvPr id="471"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 uzzināt, vai Jums ir tiesības apstrīdēt iestādes atbildi?</a:t>
            </a: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a:t>
            </a: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Pārskatiet atbildes saturu</a:t>
            </a: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Konsultējieties ar juristu vai attiecīgo NVO</a:t>
            </a:r>
            <a:endParaRPr b="0" lang="lv-LV" sz="3200" spc="-1" strike="noStrike">
              <a:latin typeface="Arial"/>
            </a:endParaRPr>
          </a:p>
        </p:txBody>
      </p:sp>
      <p:sp>
        <p:nvSpPr>
          <p:cNvPr id="47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A8ABD03-98A1-4618-A714-4DEC6038C7EF}"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5. jautājums</a:t>
            </a:r>
            <a:endParaRPr b="0" lang="lv-LV" sz="4400" spc="-1" strike="noStrike">
              <a:latin typeface="Arial"/>
            </a:endParaRPr>
          </a:p>
        </p:txBody>
      </p:sp>
      <p:sp>
        <p:nvSpPr>
          <p:cNvPr id="474"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Vai varat saņemt gan kriminālsodu, gan administratīvo sodu?</a:t>
            </a:r>
            <a:endParaRPr b="0" lang="lv-LV" sz="3200" spc="-1" strike="noStrike">
              <a:latin typeface="Arial"/>
            </a:endParaRPr>
          </a:p>
          <a:p>
            <a:pPr>
              <a:lnSpc>
                <a:spcPct val="100000"/>
              </a:lnSpc>
              <a:spcAft>
                <a:spcPts val="567"/>
              </a:spcAft>
            </a:pP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Nē, visos gadījumos</a:t>
            </a: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Jā, visos gadījumos</a:t>
            </a: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Jā, ja tiek piemērots naudas sods, jo zaudējumi ir jāatlīdzina</a:t>
            </a:r>
            <a:endParaRPr b="0" lang="lv-LV" sz="3200" spc="-1" strike="noStrike">
              <a:latin typeface="Arial"/>
            </a:endParaRPr>
          </a:p>
        </p:txBody>
      </p:sp>
      <p:sp>
        <p:nvSpPr>
          <p:cNvPr id="47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BF2980F-0A33-4071-B66D-5289BBF34401}"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5. jautājums - Atbilde</a:t>
            </a:r>
            <a:endParaRPr b="0" lang="lv-LV" sz="4400" spc="-1" strike="noStrike">
              <a:latin typeface="Arial"/>
            </a:endParaRPr>
          </a:p>
        </p:txBody>
      </p:sp>
      <p:sp>
        <p:nvSpPr>
          <p:cNvPr id="477"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Vai varat saņemt gan kriminālsodu, gan administratīvo sodu?</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a:t>
            </a: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1" lang="lv-LV" sz="3200" spc="-1" strike="noStrike">
                <a:solidFill>
                  <a:srgbClr val="000000"/>
                </a:solidFill>
                <a:latin typeface="arial"/>
                <a:ea typeface="DejaVu Sans"/>
              </a:rPr>
              <a:t>Nē, visos gadījumos</a:t>
            </a: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Jā, visos gadījumos</a:t>
            </a:r>
            <a:endParaRPr b="0" lang="lv-LV" sz="3200" spc="-1" strike="noStrike">
              <a:latin typeface="Arial"/>
            </a:endParaRPr>
          </a:p>
          <a:p>
            <a:pPr marL="216000" indent="-215640">
              <a:lnSpc>
                <a:spcPct val="100000"/>
              </a:lnSpc>
              <a:spcAft>
                <a:spcPts val="567"/>
              </a:spcAft>
              <a:buClr>
                <a:srgbClr val="000000"/>
              </a:buClr>
              <a:buFont typeface="StarSymbol"/>
              <a:buAutoNum type="alphaL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Jā, ja tiek piemērots naudas sods, jo zaudējumi ir jāatlīdzina</a:t>
            </a:r>
            <a:endParaRPr b="0" lang="lv-LV" sz="3200" spc="-1" strike="noStrike">
              <a:latin typeface="Arial"/>
            </a:endParaRPr>
          </a:p>
        </p:txBody>
      </p:sp>
      <p:sp>
        <p:nvSpPr>
          <p:cNvPr id="478"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40CFD90-F9B4-44C7-ABCC-2DC77D473AC8}"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609480" y="273600"/>
            <a:ext cx="10970280" cy="1142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lv-LV" sz="4400" spc="-1" strike="noStrike">
                <a:solidFill>
                  <a:srgbClr val="000000"/>
                </a:solidFill>
                <a:latin typeface="Calibri"/>
                <a:ea typeface="DejaVu Sans"/>
              </a:rPr>
              <a:t>Formāla procedūra</a:t>
            </a:r>
            <a:endParaRPr b="0" lang="lv-LV" sz="4400" spc="-1" strike="noStrike">
              <a:latin typeface="Arial"/>
            </a:endParaRPr>
          </a:p>
        </p:txBody>
      </p:sp>
      <p:sp>
        <p:nvSpPr>
          <p:cNvPr id="216" name="CustomShape 2"/>
          <p:cNvSpPr/>
          <p:nvPr/>
        </p:nvSpPr>
        <p:spPr>
          <a:xfrm>
            <a:off x="609480" y="1604520"/>
            <a:ext cx="10970280" cy="3975120"/>
          </a:xfrm>
          <a:prstGeom prst="rect">
            <a:avLst/>
          </a:prstGeom>
          <a:noFill/>
          <a:ln w="0">
            <a:noFill/>
          </a:ln>
        </p:spPr>
        <p:style>
          <a:lnRef idx="0"/>
          <a:fillRef idx="0"/>
          <a:effectRef idx="0"/>
          <a:fontRef idx="minor"/>
        </p:style>
        <p:txBody>
          <a:bodyPr lIns="0" rIns="0" tIns="0" bIns="0" anchor="ctr">
            <a:noAutofit/>
          </a:bodyPr>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Nepieciešamība pēc tiesiskā pamatojuma noved pie nepieciešamības pēc formālas procedūras iesniegumu izskatīšanai</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Formālas procedūras pēc definīcijas ir sarežģītākas un aizņem vairāk laika</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Tas ir jāņem vērā, ja laikam ir nozīme Jūsu lietā</a:t>
            </a:r>
            <a:endParaRPr b="0" lang="lv-LV" sz="3200" spc="-1" strike="noStrike">
              <a:latin typeface="Arial"/>
            </a:endParaRPr>
          </a:p>
          <a:p>
            <a:pPr marL="216000" indent="-213840">
              <a:lnSpc>
                <a:spcPct val="100000"/>
              </a:lnSpc>
              <a:spcBef>
                <a:spcPts val="850"/>
              </a:spcBef>
              <a:buClr>
                <a:srgbClr val="000000"/>
              </a:buClr>
              <a:buSzPct val="45000"/>
              <a:buFont typeface="Wingdings" charset="2"/>
              <a:buChar char=""/>
            </a:pPr>
            <a:r>
              <a:rPr b="0" lang="lv-LV" sz="3200" spc="-1" strike="noStrike">
                <a:solidFill>
                  <a:srgbClr val="000000"/>
                </a:solidFill>
                <a:latin typeface="Calibri"/>
                <a:ea typeface="DejaVu Sans"/>
              </a:rPr>
              <a:t>Dažreiz iestādes var sniegt starpatbildi vai veikt pagaidu darbības – Jūs varat to lūgt</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6. jautājums</a:t>
            </a:r>
            <a:endParaRPr b="0" lang="lv-LV" sz="4400" spc="-1" strike="noStrike">
              <a:latin typeface="Arial"/>
            </a:endParaRPr>
          </a:p>
        </p:txBody>
      </p:sp>
      <p:sp>
        <p:nvSpPr>
          <p:cNvPr id="480"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Kādi apstākļi norāda uz to, ka Jums ir darīšana ar krāpnieku?</a:t>
            </a:r>
            <a:endParaRPr b="0" lang="lv-LV" sz="3200" spc="-1" strike="noStrike">
              <a:latin typeface="Arial"/>
            </a:endParaRPr>
          </a:p>
        </p:txBody>
      </p:sp>
      <p:sp>
        <p:nvSpPr>
          <p:cNvPr id="481"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0C201BD-6294-41EB-8655-3147D1794612}"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6. jautājums - Atbilde</a:t>
            </a:r>
            <a:endParaRPr b="0" lang="lv-LV" sz="4400" spc="-1" strike="noStrike">
              <a:latin typeface="Arial"/>
            </a:endParaRPr>
          </a:p>
        </p:txBody>
      </p:sp>
      <p:sp>
        <p:nvSpPr>
          <p:cNvPr id="483" name="CustomShape 2"/>
          <p:cNvSpPr/>
          <p:nvPr/>
        </p:nvSpPr>
        <p:spPr>
          <a:xfrm>
            <a:off x="838080" y="1393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Kādi apstākļi norāda uz to, ka Jums ir darīšana ar krāpnieku?</a:t>
            </a: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a:t>
            </a:r>
            <a:endParaRPr b="0" lang="lv-LV" sz="3200" spc="-1" strike="noStrike">
              <a:latin typeface="Arial"/>
            </a:endParaRPr>
          </a:p>
          <a:p>
            <a:pPr marL="216000" indent="-21492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Viņš spiež Jūs pieņemt lēmumu nekavējoties</a:t>
            </a:r>
            <a:endParaRPr b="0" lang="lv-LV" sz="3200" spc="-1" strike="noStrike">
              <a:latin typeface="Arial"/>
            </a:endParaRPr>
          </a:p>
          <a:p>
            <a:pPr marL="216000" indent="-21492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Viņš lūdz jums sniegt personisku informāciju (vārdu, uzvārdu, adresi, e-pastu, bankas rekvizītus, pakalpojumus, ko izmantojat).</a:t>
            </a:r>
            <a:endParaRPr b="0" lang="lv-LV" sz="3200" spc="-1" strike="noStrike">
              <a:latin typeface="Arial"/>
            </a:endParaRPr>
          </a:p>
          <a:p>
            <a:pPr marL="216000" indent="-21492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Viņš norāda, ka, lai saņemtu dāvanu, vispirms ir jāsamaksā administrēšanas maksa</a:t>
            </a:r>
            <a:endParaRPr b="0" lang="lv-LV" sz="3200" spc="-1" strike="noStrike">
              <a:latin typeface="Arial"/>
            </a:endParaRPr>
          </a:p>
          <a:p>
            <a:pPr marL="216000" indent="-21492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Viņš runā svešvalodā vai viņa latviešu valoda ir slikta</a:t>
            </a:r>
            <a:endParaRPr b="0" lang="lv-LV" sz="3200" spc="-1" strike="noStrike">
              <a:latin typeface="Arial"/>
            </a:endParaRPr>
          </a:p>
        </p:txBody>
      </p:sp>
      <p:sp>
        <p:nvSpPr>
          <p:cNvPr id="484"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9F9FAF2-EFC6-4827-B3C9-12A5D845928E}"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7. jautājums</a:t>
            </a:r>
            <a:endParaRPr b="0" lang="lv-LV" sz="4400" spc="-1" strike="noStrike">
              <a:latin typeface="Arial"/>
            </a:endParaRPr>
          </a:p>
        </p:txBody>
      </p:sp>
      <p:sp>
        <p:nvSpPr>
          <p:cNvPr id="486"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Jūs nokavējāt iestādes lēmuma pārsūdzēšanas termiņu, jo lēmumā tikāt par to informēts. Ko jums vajadzētu darīt?</a:t>
            </a:r>
            <a:endParaRPr b="0" lang="lv-LV" sz="3200" spc="-1" strike="noStrike">
              <a:latin typeface="Arial"/>
            </a:endParaRPr>
          </a:p>
        </p:txBody>
      </p:sp>
      <p:sp>
        <p:nvSpPr>
          <p:cNvPr id="487"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DE8A8E8-66B7-46A3-AC5F-BA720D4A8E15}"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7. jautājums - Atbilde</a:t>
            </a:r>
            <a:endParaRPr b="0" lang="lv-LV" sz="4400" spc="-1" strike="noStrike">
              <a:latin typeface="Arial"/>
            </a:endParaRPr>
          </a:p>
        </p:txBody>
      </p:sp>
      <p:sp>
        <p:nvSpPr>
          <p:cNvPr id="489"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Jūs nokavējāt iestādes lēmuma pārsūdzēšanas termiņu, jo lēmumā tikāt par to informēts. Ko jums vajadzētu darīt?</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Ja neesat apmierināts ar lēmumu, Jums vajadzētu iesniegt sūdzību un lūgt sūdzības termiņā atjaunošanu.</a:t>
            </a:r>
            <a:endParaRPr b="0" lang="lv-LV" sz="3200" spc="-1" strike="noStrike">
              <a:latin typeface="Arial"/>
            </a:endParaRPr>
          </a:p>
        </p:txBody>
      </p:sp>
      <p:sp>
        <p:nvSpPr>
          <p:cNvPr id="490"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3CD483C-A8C0-4EEC-A8C5-A9A33D68EB18}"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8. jautājums</a:t>
            </a:r>
            <a:endParaRPr b="0" lang="lv-LV" sz="4400" spc="-1" strike="noStrike">
              <a:latin typeface="Arial"/>
            </a:endParaRPr>
          </a:p>
        </p:txBody>
      </p:sp>
      <p:sp>
        <p:nvSpPr>
          <p:cNvPr id="492"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 noziegumā cietušais Jūs neesat apmierināts ar policijas veikto izmeklēšanu. Vai Jums būtu jālūdz, lai izmeklēšanu pārņem prokurors?</a:t>
            </a:r>
            <a:endParaRPr b="0" lang="lv-LV" sz="3200" spc="-1" strike="noStrike">
              <a:latin typeface="Arial"/>
            </a:endParaRPr>
          </a:p>
        </p:txBody>
      </p:sp>
      <p:sp>
        <p:nvSpPr>
          <p:cNvPr id="493"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4334E9E-9ED7-4FE6-87E6-E28DCCC7BA71}"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8. jautājums - Atbilde</a:t>
            </a:r>
            <a:endParaRPr b="0" lang="lv-LV" sz="4400" spc="-1" strike="noStrike">
              <a:latin typeface="Arial"/>
            </a:endParaRPr>
          </a:p>
        </p:txBody>
      </p:sp>
      <p:sp>
        <p:nvSpPr>
          <p:cNvPr id="495"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 noziegumā cietušais Jūs neesat apmierināts ar policijas veikto izmeklēšanu. Vai Jums būtu jālūdz, lai izmeklēšanu pārņem prokurors?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Parasti nē. Tomēr, prokurors var izskatīt Jūsu sūdzību un uzlikt izmeklētājam par pienākumu rīkoties noteiktajā veidā</a:t>
            </a:r>
            <a:endParaRPr b="0" lang="lv-LV" sz="3200" spc="-1" strike="noStrike">
              <a:latin typeface="Arial"/>
            </a:endParaRPr>
          </a:p>
        </p:txBody>
      </p:sp>
      <p:sp>
        <p:nvSpPr>
          <p:cNvPr id="496"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84981DF-A342-418D-8717-1BF7484F67B7}"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9. jautājums</a:t>
            </a:r>
            <a:endParaRPr b="0" lang="lv-LV" sz="4400" spc="-1" strike="noStrike">
              <a:latin typeface="Arial"/>
            </a:endParaRPr>
          </a:p>
        </p:txBody>
      </p:sp>
      <p:sp>
        <p:nvSpPr>
          <p:cNvPr id="498"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Kādu tiesvedības veidu procesos jums ir jāmaksā tiesāšanās izdevumi?</a:t>
            </a:r>
            <a:endParaRPr b="0" lang="lv-LV" sz="3200" spc="-1" strike="noStrike">
              <a:latin typeface="Arial"/>
            </a:endParaRPr>
          </a:p>
          <a:p>
            <a:pPr>
              <a:lnSpc>
                <a:spcPct val="100000"/>
              </a:lnSpc>
              <a:spcAft>
                <a:spcPts val="567"/>
              </a:spcAft>
            </a:pP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Civilprocesi un kriminālprocesi, kuros es pieprasu naudas kompensāciju</a:t>
            </a: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Civilprocesi un administratīvie procesi</a:t>
            </a: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Kriminālprocesi un administratīvie procesi</a:t>
            </a:r>
            <a:endParaRPr b="0" lang="lv-LV" sz="3200" spc="-1" strike="noStrike">
              <a:latin typeface="Arial"/>
            </a:endParaRPr>
          </a:p>
          <a:p>
            <a:pPr marL="216000" indent="-214920">
              <a:lnSpc>
                <a:spcPct val="100000"/>
              </a:lnSpc>
              <a:spcAft>
                <a:spcPts val="567"/>
              </a:spcAft>
              <a:buClr>
                <a:srgbClr val="000000"/>
              </a:buClr>
              <a:buFont typeface="StarSymbol"/>
              <a:buAutoNum type="arabicParenR"/>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Civilprocesi un tiesvedības administratīvajās tiesās</a:t>
            </a:r>
            <a:endParaRPr b="0" lang="lv-LV" sz="3200" spc="-1" strike="noStrike">
              <a:latin typeface="Arial"/>
            </a:endParaRPr>
          </a:p>
        </p:txBody>
      </p:sp>
      <p:sp>
        <p:nvSpPr>
          <p:cNvPr id="499"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A720855-9F09-46EF-9205-3AE552091554}"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9. jautājums - Atbilde</a:t>
            </a:r>
            <a:endParaRPr b="0" lang="lv-LV" sz="4400" spc="-1" strike="noStrike">
              <a:latin typeface="Arial"/>
            </a:endParaRPr>
          </a:p>
        </p:txBody>
      </p:sp>
      <p:sp>
        <p:nvSpPr>
          <p:cNvPr id="501" name="CustomShape 2"/>
          <p:cNvSpPr/>
          <p:nvPr/>
        </p:nvSpPr>
        <p:spPr>
          <a:xfrm>
            <a:off x="838080" y="1789560"/>
            <a:ext cx="1086156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Kādu tiesvedības veidu procesos jums ir jāmaksā tiesāšanās izdevumi?</a:t>
            </a: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a:t>
            </a:r>
            <a:endParaRPr b="0" lang="lv-LV" sz="3200" spc="-1" strike="noStrike">
              <a:latin typeface="Arial"/>
            </a:endParaRPr>
          </a:p>
          <a:p>
            <a:pPr marL="216000" indent="-215640">
              <a:lnSpc>
                <a:spcPct val="100000"/>
              </a:lnSpc>
              <a:spcAft>
                <a:spcPts val="567"/>
              </a:spcAft>
              <a:buClr>
                <a:srgbClr val="000000"/>
              </a:buClr>
              <a:buFont typeface="OpenSymbol"/>
              <a:buAutoNum type="arabicPeriod"/>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Civilprocesi un kriminālprocesi, kuros es pieprasu naudas kompensāciju</a:t>
            </a:r>
            <a:endParaRPr b="0" lang="lv-LV" sz="3200" spc="-1" strike="noStrike">
              <a:latin typeface="Arial"/>
            </a:endParaRPr>
          </a:p>
          <a:p>
            <a:pPr marL="216000" indent="-215640">
              <a:lnSpc>
                <a:spcPct val="100000"/>
              </a:lnSpc>
              <a:spcAft>
                <a:spcPts val="567"/>
              </a:spcAft>
              <a:buClr>
                <a:srgbClr val="000000"/>
              </a:buClr>
              <a:buFont typeface="OpenSymbol"/>
              <a:buAutoNum type="arabicPeriod"/>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Civilprocesi un administratīvie procesi</a:t>
            </a:r>
            <a:endParaRPr b="0" lang="lv-LV" sz="3200" spc="-1" strike="noStrike">
              <a:latin typeface="Arial"/>
            </a:endParaRPr>
          </a:p>
          <a:p>
            <a:pPr marL="216000" indent="-215640">
              <a:lnSpc>
                <a:spcPct val="100000"/>
              </a:lnSpc>
              <a:spcAft>
                <a:spcPts val="567"/>
              </a:spcAft>
              <a:buClr>
                <a:srgbClr val="000000"/>
              </a:buClr>
              <a:buFont typeface="OpenSymbol"/>
              <a:buAutoNum type="arabicPeriod"/>
            </a:pPr>
            <a:r>
              <a:rPr b="0" lang="lv-LV" sz="3200" spc="-1" strike="noStrike">
                <a:solidFill>
                  <a:srgbClr val="000000"/>
                </a:solidFill>
                <a:latin typeface="arial"/>
                <a:ea typeface="DejaVu Sans"/>
              </a:rPr>
              <a:t> </a:t>
            </a:r>
            <a:r>
              <a:rPr b="0" lang="lv-LV" sz="3200" spc="-1" strike="noStrike">
                <a:solidFill>
                  <a:srgbClr val="000000"/>
                </a:solidFill>
                <a:latin typeface="arial"/>
                <a:ea typeface="DejaVu Sans"/>
              </a:rPr>
              <a:t>Kriminālprocesi un administratīvie procesi</a:t>
            </a:r>
            <a:endParaRPr b="0" lang="lv-LV" sz="3200" spc="-1" strike="noStrike">
              <a:latin typeface="Arial"/>
            </a:endParaRPr>
          </a:p>
          <a:p>
            <a:pPr marL="216000" indent="-215640">
              <a:lnSpc>
                <a:spcPct val="100000"/>
              </a:lnSpc>
              <a:spcAft>
                <a:spcPts val="567"/>
              </a:spcAft>
              <a:buClr>
                <a:srgbClr val="000000"/>
              </a:buClr>
              <a:buFont typeface="OpenSymbol"/>
              <a:buAutoNum type="arabicPeriod"/>
            </a:pPr>
            <a:r>
              <a:rPr b="1" lang="lv-LV" sz="3200" spc="-1" strike="noStrike">
                <a:solidFill>
                  <a:srgbClr val="000000"/>
                </a:solidFill>
                <a:latin typeface="arial"/>
                <a:ea typeface="DejaVu Sans"/>
              </a:rPr>
              <a:t> </a:t>
            </a:r>
            <a:r>
              <a:rPr b="1" lang="lv-LV" sz="3200" spc="-1" strike="noStrike">
                <a:solidFill>
                  <a:srgbClr val="000000"/>
                </a:solidFill>
                <a:latin typeface="arial"/>
                <a:ea typeface="DejaVu Sans"/>
              </a:rPr>
              <a:t>Civilprocesi un tiesvedības administratīvajās tiesās</a:t>
            </a:r>
            <a:endParaRPr b="0" lang="lv-LV" sz="3200" spc="-1" strike="noStrike">
              <a:latin typeface="Arial"/>
            </a:endParaRPr>
          </a:p>
        </p:txBody>
      </p:sp>
      <p:sp>
        <p:nvSpPr>
          <p:cNvPr id="502"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B9D464F-E8D8-4E56-A8B2-56BD3E612D12}"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10. jautājums</a:t>
            </a:r>
            <a:endParaRPr b="0" lang="lv-LV" sz="4400" spc="-1" strike="noStrike">
              <a:latin typeface="Arial"/>
            </a:endParaRPr>
          </a:p>
        </p:txBody>
      </p:sp>
      <p:sp>
        <p:nvSpPr>
          <p:cNvPr id="504"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Jūs pasūtījāt televizoru par 500 EUR, bet pārdevējs to nepiegādāja. Vai jūs varat izmantot vienkāršoto procedūru, lai piespiestu viņu piegādāt preci?</a:t>
            </a:r>
            <a:endParaRPr b="0" lang="lv-LV" sz="3200" spc="-1" strike="noStrike">
              <a:latin typeface="Arial"/>
            </a:endParaRPr>
          </a:p>
        </p:txBody>
      </p:sp>
      <p:sp>
        <p:nvSpPr>
          <p:cNvPr id="505"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A5BE8E4-59B4-4C06-9253-162C44E733E7}"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838080" y="365040"/>
            <a:ext cx="10510200" cy="132012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10. jautājums</a:t>
            </a:r>
            <a:endParaRPr b="0" lang="lv-LV" sz="4400" spc="-1" strike="noStrike">
              <a:latin typeface="Arial"/>
            </a:endParaRPr>
          </a:p>
        </p:txBody>
      </p:sp>
      <p:sp>
        <p:nvSpPr>
          <p:cNvPr id="507" name="CustomShape 2"/>
          <p:cNvSpPr/>
          <p:nvPr/>
        </p:nvSpPr>
        <p:spPr>
          <a:xfrm>
            <a:off x="838080" y="1789560"/>
            <a:ext cx="10510200" cy="450720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Jūs pasūtījāt televizoru 500 EUR vērtībā, bet pārdevējs to nepiegādāja. Vai jūs varat izmantot vienkāršoto procedūru, lai piespiestu viņu piegādāt preci?</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Nē, jo šī procedūra attiecas tikai uz prasījumiem par naudas samaksu. Līdz ar to, Jūs varat to izmantot, lai pieprasītu naudas atmaksu par nepiegādātu preci.</a:t>
            </a:r>
            <a:endParaRPr b="0" lang="lv-LV" sz="3200" spc="-1" strike="noStrike">
              <a:latin typeface="Arial"/>
            </a:endParaRPr>
          </a:p>
        </p:txBody>
      </p:sp>
      <p:sp>
        <p:nvSpPr>
          <p:cNvPr id="508" name="CustomShape 3"/>
          <p:cNvSpPr/>
          <p:nvPr/>
        </p:nvSpPr>
        <p:spPr>
          <a:xfrm>
            <a:off x="8610480" y="6356520"/>
            <a:ext cx="273780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FA93CDD-EA54-4E68-A4DF-CDDEFAC57BB9}"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13355</TotalTime>
  <Application>LibreOffice/7.0.6.2$Linux_X86_64 LibreOffice_project/00$Build-2</Application>
  <AppVersion>15.0000</AppVersion>
  <Words>308</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2021-02-22T10:49:08Z</dcterms:created>
  <dc:creator>Martins</dc:creator>
  <dc:description/>
  <dc:language>lv-LV</dc:language>
  <cp:lastModifiedBy>Andrejs Vanags</cp:lastModifiedBy>
  <dcterms:modified xsi:type="dcterms:W3CDTF">2021-08-13T11:09:35Z</dcterms:modified>
  <cp:revision>926</cp:revision>
  <dc:subject/>
  <dc:title>Interface of MS PowerPoint and Open Office Impress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Plačiaekranė</vt:lpwstr>
  </property>
  <property fmtid="{D5CDD505-2E9C-101B-9397-08002B2CF9AE}" pid="3" name="Slides">
    <vt:i4>8</vt:i4>
  </property>
</Properties>
</file>