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1.jpeg" ContentType="image/jpeg"/>
  <Override PartName="/ppt/media/image29.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jpeg" ContentType="image/jpeg"/>
  <Override PartName="/ppt/media/image14.jpeg" ContentType="image/jpeg"/>
  <Override PartName="/ppt/media/image7.png" ContentType="image/png"/>
  <Override PartName="/ppt/media/image37.png" ContentType="image/png"/>
  <Override PartName="/ppt/media/image22.jpeg" ContentType="image/jpeg"/>
  <Override PartName="/ppt/media/image9.png" ContentType="image/png"/>
  <Override PartName="/ppt/media/image8.png" ContentType="image/png"/>
  <Override PartName="/ppt/media/image38.png" ContentType="image/png"/>
  <Override PartName="/ppt/media/image24.png" ContentType="image/png"/>
  <Override PartName="/ppt/media/image11.jpeg" ContentType="image/jpeg"/>
  <Override PartName="/ppt/media/image28.png" ContentType="image/png"/>
  <Override PartName="/ppt/media/image10.jpeg" ContentType="image/jpeg"/>
  <Override PartName="/ppt/media/image30.png" ContentType="image/png"/>
  <Override PartName="/ppt/media/image5.png" ContentType="image/png"/>
  <Override PartName="/ppt/media/image35.png" ContentType="image/png"/>
  <Override PartName="/ppt/media/image36.png" ContentType="image/png"/>
  <Override PartName="/ppt/media/image6.png" ContentType="image/png"/>
  <Override PartName="/ppt/media/image13.jpeg" ContentType="image/jpeg"/>
  <Override PartName="/ppt/media/image23.png" ContentType="image/png"/>
  <Override PartName="/ppt/media/image34.png" ContentType="image/png"/>
  <Override PartName="/ppt/media/image12.jpeg" ContentType="image/jpeg"/>
  <Override PartName="/ppt/media/image4.png" ContentType="image/png"/>
  <Override PartName="/ppt/media/image27.png" ContentType="image/png"/>
  <Override PartName="/ppt/media/image33.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_rels/slide41.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5.xml.rels" ContentType="application/vnd.openxmlformats-package.relationships+xml"/>
  <Override PartName="/ppt/slides/_rels/slide32.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8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89.xml.rels" ContentType="application/vnd.openxmlformats-package.relationships+xml"/>
  <Override PartName="/ppt/slides/_rels/slide29.xml.rels" ContentType="application/vnd.openxmlformats-package.relationships+xml"/>
  <Override PartName="/ppt/slides/_rels/slide33.xml.rels" ContentType="application/vnd.openxmlformats-package.relationships+xml"/>
  <Override PartName="/ppt/slides/_rels/slide94.xml.rels" ContentType="application/vnd.openxmlformats-package.relationships+xml"/>
  <Override PartName="/ppt/slides/_rels/slide87.xml.rels" ContentType="application/vnd.openxmlformats-package.relationships+xml"/>
  <Override PartName="/ppt/slides/_rels/slide3.xml.rels" ContentType="application/vnd.openxmlformats-package.relationships+xml"/>
  <Override PartName="/ppt/slides/_rels/slide72.xml.rels" ContentType="application/vnd.openxmlformats-package.relationships+xml"/>
  <Override PartName="/ppt/slides/_rels/slide68.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3.xml.rels" ContentType="application/vnd.openxmlformats-package.relationships+xml"/>
  <Override PartName="/ppt/slides/_rels/slide30.xml.rels" ContentType="application/vnd.openxmlformats-package.relationships+xml"/>
  <Override PartName="/ppt/slides/_rels/slide95.xml.rels" ContentType="application/vnd.openxmlformats-package.relationships+xml"/>
  <Override PartName="/ppt/slides/_rels/slide88.xml.rels" ContentType="application/vnd.openxmlformats-package.relationships+xml"/>
  <Override PartName="/ppt/slides/_rels/slide73.xml.rels" ContentType="application/vnd.openxmlformats-package.relationships+xml"/>
  <Override PartName="/ppt/slides/_rels/slide69.xml.rels" ContentType="application/vnd.openxmlformats-package.relationships+xml"/>
  <Override PartName="/ppt/slides/_rels/slide96.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63.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70.xml.rels" ContentType="application/vnd.openxmlformats-package.relationships+xml"/>
  <Override PartName="/ppt/slides/_rels/slide100.xml.rels" ContentType="application/vnd.openxmlformats-package.relationships+xml"/>
  <Override PartName="/ppt/slides/_rels/slide77.xml.rels" ContentType="application/vnd.openxmlformats-package.relationships+xml"/>
  <Override PartName="/ppt/slides/_rels/slide93.xml.rels" ContentType="application/vnd.openxmlformats-package.relationships+xml"/>
  <Override PartName="/ppt/slides/_rels/slide15.xml.rels" ContentType="application/vnd.openxmlformats-package.relationships+xml"/>
  <Override PartName="/ppt/slides/_rels/slide39.xml.rels" ContentType="application/vnd.openxmlformats-package.relationships+xml"/>
  <Override PartName="/ppt/slides/_rels/slide80.xml.rels" ContentType="application/vnd.openxmlformats-package.relationships+xml"/>
  <Override PartName="/ppt/slides/_rels/slide11.xml.rels" ContentType="application/vnd.openxmlformats-package.relationships+xml"/>
  <Override PartName="/ppt/slides/_rels/slide101.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6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81.xml.rels" ContentType="application/vnd.openxmlformats-package.relationships+xml"/>
  <Override PartName="/ppt/slides/_rels/slide65.xml.rels" ContentType="application/vnd.openxmlformats-package.relationships+xml"/>
  <Override PartName="/ppt/slides/_rels/slide74.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53.xml.rels" ContentType="application/vnd.openxmlformats-package.relationships+xml"/>
  <Override PartName="/ppt/slides/_rels/slide62.xml.rels" ContentType="application/vnd.openxmlformats-package.relationships+xml"/>
  <Override PartName="/ppt/slides/_rels/slide46.xml.rels" ContentType="application/vnd.openxmlformats-package.relationships+xml"/>
  <Override PartName="/ppt/slides/_rels/slide52.xml.rels" ContentType="application/vnd.openxmlformats-package.relationships+xml"/>
  <Override PartName="/ppt/slides/_rels/slide76.xml.rels" ContentType="application/vnd.openxmlformats-package.relationships+xml"/>
  <Override PartName="/ppt/slides/_rels/slide71.xml.rels" ContentType="application/vnd.openxmlformats-package.relationships+xml"/>
  <Override PartName="/ppt/slides/_rels/slide67.xml.rels" ContentType="application/vnd.openxmlformats-package.relationships+xml"/>
  <Override PartName="/ppt/slides/_rels/slide13.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66.xml.rels" ContentType="application/vnd.openxmlformats-package.relationships+xml"/>
  <Override PartName="/ppt/slides/_rels/slide75.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82.xml.rels" ContentType="application/vnd.openxmlformats-package.relationships+xml"/>
  <Override PartName="/ppt/slides/_rels/slide59.xml.rels" ContentType="application/vnd.openxmlformats-package.relationships+xml"/>
  <Override PartName="/ppt/slides/_rels/slide10.xml.rels" ContentType="application/vnd.openxmlformats-package.relationships+xml"/>
  <Override PartName="/ppt/slides/_rels/slide50.xml.rels" ContentType="application/vnd.openxmlformats-package.relationships+xml"/>
  <Override PartName="/ppt/slides/_rels/slide99.xml.rels" ContentType="application/vnd.openxmlformats-package.relationships+xml"/>
  <Override PartName="/ppt/slides/_rels/slide91.xml.rels" ContentType="application/vnd.openxmlformats-package.relationships+xml"/>
  <Override PartName="/ppt/slides/_rels/slide31.xml.rels" ContentType="application/vnd.openxmlformats-package.relationships+xml"/>
  <Override PartName="/ppt/slides/_rels/slide84.xml.rels" ContentType="application/vnd.openxmlformats-package.relationships+xml"/>
  <Override PartName="/ppt/slides/_rels/slide45.xml.rels" ContentType="application/vnd.openxmlformats-package.relationships+xml"/>
  <Override PartName="/ppt/slides/_rels/slide98.xml.rels" ContentType="application/vnd.openxmlformats-package.relationships+xml"/>
  <Override PartName="/ppt/slides/_rels/slide90.xml.rels" ContentType="application/vnd.openxmlformats-package.relationships+xml"/>
  <Override PartName="/ppt/slides/_rels/slide92.xml.rels" ContentType="application/vnd.openxmlformats-package.relationships+xml"/>
  <Override PartName="/ppt/slides/_rels/slide44.xml.rels" ContentType="application/vnd.openxmlformats-package.relationships+xml"/>
  <Override PartName="/ppt/slides/_rels/slide9.xml.rels" ContentType="application/vnd.openxmlformats-package.relationships+xml"/>
  <Override PartName="/ppt/slides/_rels/slide97.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48.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47.xml" ContentType="application/vnd.openxmlformats-officedocument.presentationml.slide+xml"/>
  <Override PartName="/ppt/slides/slide100.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64.xml" ContentType="application/vnd.openxmlformats-officedocument.presentationml.slide+xml"/>
  <Override PartName="/ppt/slides/slide99.xml" ContentType="application/vnd.openxmlformats-officedocument.presentationml.slide+xml"/>
  <Override PartName="/ppt/slides/slide62.xml" ContentType="application/vnd.openxmlformats-officedocument.presentationml.slide+xml"/>
  <Override PartName="/ppt/slides/slide87.xml" ContentType="application/vnd.openxmlformats-officedocument.presentationml.slide+xml"/>
  <Override PartName="/ppt/slides/slide63.xml" ContentType="application/vnd.openxmlformats-officedocument.presentationml.slide+xml"/>
  <Override PartName="/ppt/slides/slide98.xml" ContentType="application/vnd.openxmlformats-officedocument.presentationml.slide+xml"/>
  <Override PartName="/ppt/slides/slide61.xml" ContentType="application/vnd.openxmlformats-officedocument.presentationml.slide+xml"/>
  <Override PartName="/ppt/slides/slide86.xml" ContentType="application/vnd.openxmlformats-officedocument.presentationml.slide+xml"/>
  <Override PartName="/ppt/slides/slide97.xml" ContentType="application/vnd.openxmlformats-officedocument.presentationml.slide+xml"/>
  <Override PartName="/ppt/slides/slide60.xml" ContentType="application/vnd.openxmlformats-officedocument.presentationml.slide+xml"/>
  <Override PartName="/ppt/slides/slide85.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9.xml" ContentType="application/vnd.openxmlformats-officedocument.presentationml.slide+xml"/>
  <Override PartName="/ppt/slides/slide77.xml" ContentType="application/vnd.openxmlformats-officedocument.presentationml.slide+xml"/>
  <Override PartName="/ppt/slides/slide40.xml" ContentType="application/vnd.openxmlformats-officedocument.presentationml.slide+xml"/>
  <Override PartName="/ppt/slides/slide88.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Override PartName="/ppt/slides/slide94.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9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lv-LV"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lv-LV"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lv-LV"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lv-LV"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lv-LV"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lv-LV"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lv-LV"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lv-LV"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lv-LV"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lv-LV"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lv-LV"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lv-LV"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lv-LV"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lv-LV"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a:t>
            </a:r>
            <a:r>
              <a:rPr b="0" lang="lv-LV" sz="4400" spc="-1" strike="noStrike">
                <a:latin typeface="Arial"/>
              </a:rPr>
              <a:t>ic</a:t>
            </a:r>
            <a:r>
              <a:rPr b="0" lang="lv-LV" sz="4400" spc="-1" strike="noStrike">
                <a:latin typeface="Arial"/>
              </a:rPr>
              <a:t>k </a:t>
            </a:r>
            <a:r>
              <a:rPr b="0" lang="lv-LV" sz="4400" spc="-1" strike="noStrike">
                <a:latin typeface="Arial"/>
              </a:rPr>
              <a:t>to </a:t>
            </a:r>
            <a:r>
              <a:rPr b="0" lang="lv-LV" sz="4400" spc="-1" strike="noStrike">
                <a:latin typeface="Arial"/>
              </a:rPr>
              <a:t>e</a:t>
            </a:r>
            <a:r>
              <a:rPr b="0" lang="lv-LV" sz="4400" spc="-1" strike="noStrike">
                <a:latin typeface="Arial"/>
              </a:rPr>
              <a:t>di</a:t>
            </a:r>
            <a:r>
              <a:rPr b="0" lang="lv-LV" sz="4400" spc="-1" strike="noStrike">
                <a:latin typeface="Arial"/>
              </a:rPr>
              <a:t>t </a:t>
            </a:r>
            <a:r>
              <a:rPr b="0" lang="lv-LV" sz="4400" spc="-1" strike="noStrike">
                <a:latin typeface="Arial"/>
              </a:rPr>
              <a:t>th</a:t>
            </a:r>
            <a:r>
              <a:rPr b="0" lang="lv-LV" sz="4400" spc="-1" strike="noStrike">
                <a:latin typeface="Arial"/>
              </a:rPr>
              <a:t>e </a:t>
            </a:r>
            <a:r>
              <a:rPr b="0" lang="lv-LV" sz="4400" spc="-1" strike="noStrike">
                <a:latin typeface="Arial"/>
              </a:rPr>
              <a:t>tit</a:t>
            </a:r>
            <a:r>
              <a:rPr b="0" lang="lv-LV" sz="4400" spc="-1" strike="noStrike">
                <a:latin typeface="Arial"/>
              </a:rPr>
              <a:t>le </a:t>
            </a:r>
            <a:r>
              <a:rPr b="0" lang="lv-LV" sz="4400" spc="-1" strike="noStrike">
                <a:latin typeface="Arial"/>
              </a:rPr>
              <a:t>te</a:t>
            </a:r>
            <a:r>
              <a:rPr b="0" lang="lv-LV" sz="4400" spc="-1" strike="noStrike">
                <a:latin typeface="Arial"/>
              </a:rPr>
              <a:t>xt </a:t>
            </a:r>
            <a:r>
              <a:rPr b="0" lang="lv-LV" sz="4400" spc="-1" strike="noStrike">
                <a:latin typeface="Arial"/>
              </a:rPr>
              <a:t>fo</a:t>
            </a:r>
            <a:r>
              <a:rPr b="0" lang="lv-LV" sz="4400" spc="-1" strike="noStrike">
                <a:latin typeface="Arial"/>
              </a:rPr>
              <a:t>r</a:t>
            </a:r>
            <a:r>
              <a:rPr b="0" lang="lv-LV" sz="4400" spc="-1" strike="noStrike">
                <a:latin typeface="Arial"/>
              </a:rPr>
              <a:t>m</a:t>
            </a:r>
            <a:r>
              <a:rPr b="0" lang="lv-LV" sz="4400" spc="-1" strike="noStrike">
                <a:latin typeface="Arial"/>
              </a:rPr>
              <a:t>at</a:t>
            </a:r>
            <a:endParaRPr b="0" lang="lv-LV"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Click to edit the title text format</a:t>
            </a:r>
            <a:endParaRPr b="0" lang="lv-LV"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lv-LV" sz="4400" spc="-1" strike="noStrike">
                <a:latin typeface="Arial"/>
              </a:rPr>
              <a:t>Click to </a:t>
            </a:r>
            <a:r>
              <a:rPr b="0" lang="lv-LV" sz="4400" spc="-1" strike="noStrike">
                <a:latin typeface="Arial"/>
              </a:rPr>
              <a:t>edit the </a:t>
            </a:r>
            <a:r>
              <a:rPr b="0" lang="lv-LV" sz="4400" spc="-1" strike="noStrike">
                <a:latin typeface="Arial"/>
              </a:rPr>
              <a:t>title text </a:t>
            </a:r>
            <a:r>
              <a:rPr b="0" lang="lv-LV" sz="4400" spc="-1" strike="noStrike">
                <a:latin typeface="Arial"/>
              </a:rPr>
              <a:t>format</a:t>
            </a:r>
            <a:endParaRPr b="0" lang="lv-LV"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lv-LV" sz="3200" spc="-1" strike="noStrike">
                <a:latin typeface="Arial"/>
              </a:rPr>
              <a:t>Click to edit the outline text format</a:t>
            </a:r>
            <a:endParaRPr b="0" lang="lv-LV" sz="3200" spc="-1" strike="noStrike">
              <a:latin typeface="Arial"/>
            </a:endParaRPr>
          </a:p>
          <a:p>
            <a:pPr lvl="1" marL="864000" indent="-324000">
              <a:spcBef>
                <a:spcPts val="1134"/>
              </a:spcBef>
              <a:buClr>
                <a:srgbClr val="000000"/>
              </a:buClr>
              <a:buSzPct val="75000"/>
              <a:buFont typeface="Symbol" charset="2"/>
              <a:buChar char=""/>
            </a:pPr>
            <a:r>
              <a:rPr b="0" lang="lv-LV" sz="2800" spc="-1" strike="noStrike">
                <a:latin typeface="Arial"/>
              </a:rPr>
              <a:t>Second Outline Level</a:t>
            </a:r>
            <a:endParaRPr b="0" lang="lv-LV" sz="2800" spc="-1" strike="noStrike">
              <a:latin typeface="Arial"/>
            </a:endParaRPr>
          </a:p>
          <a:p>
            <a:pPr lvl="2" marL="1296000" indent="-288000">
              <a:spcBef>
                <a:spcPts val="850"/>
              </a:spcBef>
              <a:buClr>
                <a:srgbClr val="000000"/>
              </a:buClr>
              <a:buSzPct val="45000"/>
              <a:buFont typeface="Wingdings" charset="2"/>
              <a:buChar char=""/>
            </a:pPr>
            <a:r>
              <a:rPr b="0" lang="lv-LV" sz="2400" spc="-1" strike="noStrike">
                <a:latin typeface="Arial"/>
              </a:rPr>
              <a:t>Third Outline Level</a:t>
            </a:r>
            <a:endParaRPr b="0" lang="lv-LV" sz="2400" spc="-1" strike="noStrike">
              <a:latin typeface="Arial"/>
            </a:endParaRPr>
          </a:p>
          <a:p>
            <a:pPr lvl="3" marL="1728000" indent="-216000">
              <a:spcBef>
                <a:spcPts val="567"/>
              </a:spcBef>
              <a:buClr>
                <a:srgbClr val="000000"/>
              </a:buClr>
              <a:buSzPct val="75000"/>
              <a:buFont typeface="Symbol" charset="2"/>
              <a:buChar char=""/>
            </a:pPr>
            <a:r>
              <a:rPr b="0" lang="lv-LV" sz="2000" spc="-1" strike="noStrike">
                <a:latin typeface="Arial"/>
              </a:rPr>
              <a:t>Fourth Outline Level</a:t>
            </a:r>
            <a:endParaRPr b="0" lang="lv-LV" sz="2000" spc="-1" strike="noStrike">
              <a:latin typeface="Arial"/>
            </a:endParaRPr>
          </a:p>
          <a:p>
            <a:pPr lvl="4" marL="2160000" indent="-216000">
              <a:spcBef>
                <a:spcPts val="283"/>
              </a:spcBef>
              <a:buClr>
                <a:srgbClr val="000000"/>
              </a:buClr>
              <a:buSzPct val="45000"/>
              <a:buFont typeface="Wingdings" charset="2"/>
              <a:buChar char=""/>
            </a:pPr>
            <a:r>
              <a:rPr b="0" lang="lv-LV" sz="2000" spc="-1" strike="noStrike">
                <a:latin typeface="Arial"/>
              </a:rPr>
              <a:t>Fifth Outline Level</a:t>
            </a:r>
            <a:endParaRPr b="0" lang="lv-LV" sz="2000" spc="-1" strike="noStrike">
              <a:latin typeface="Arial"/>
            </a:endParaRPr>
          </a:p>
          <a:p>
            <a:pPr lvl="5" marL="2592000" indent="-216000">
              <a:spcBef>
                <a:spcPts val="283"/>
              </a:spcBef>
              <a:buClr>
                <a:srgbClr val="000000"/>
              </a:buClr>
              <a:buSzPct val="45000"/>
              <a:buFont typeface="Wingdings" charset="2"/>
              <a:buChar char=""/>
            </a:pPr>
            <a:r>
              <a:rPr b="0" lang="lv-LV" sz="2000" spc="-1" strike="noStrike">
                <a:latin typeface="Arial"/>
              </a:rPr>
              <a:t>Sixth Outline Level</a:t>
            </a:r>
            <a:endParaRPr b="0" lang="lv-LV" sz="2000" spc="-1" strike="noStrike">
              <a:latin typeface="Arial"/>
            </a:endParaRPr>
          </a:p>
          <a:p>
            <a:pPr lvl="6" marL="3024000" indent="-216000">
              <a:spcBef>
                <a:spcPts val="283"/>
              </a:spcBef>
              <a:buClr>
                <a:srgbClr val="000000"/>
              </a:buClr>
              <a:buSzPct val="45000"/>
              <a:buFont typeface="Wingdings" charset="2"/>
              <a:buChar char=""/>
            </a:pPr>
            <a:r>
              <a:rPr b="0" lang="lv-LV" sz="2000" spc="-1" strike="noStrike">
                <a:latin typeface="Arial"/>
              </a:rPr>
              <a:t>Seventh Outline Level</a:t>
            </a:r>
            <a:endParaRPr b="0" lang="lv-LV"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4" name="Group 1"/>
          <p:cNvGrpSpPr/>
          <p:nvPr/>
        </p:nvGrpSpPr>
        <p:grpSpPr>
          <a:xfrm>
            <a:off x="894600" y="5257800"/>
            <a:ext cx="10327320" cy="1425600"/>
            <a:chOff x="894600" y="5257800"/>
            <a:chExt cx="10327320" cy="1425600"/>
          </a:xfrm>
        </p:grpSpPr>
        <p:pic>
          <p:nvPicPr>
            <p:cNvPr id="115" name="Picture 6" descr=""/>
            <p:cNvPicPr/>
            <p:nvPr/>
          </p:nvPicPr>
          <p:blipFill>
            <a:blip r:embed="rId1"/>
            <a:stretch/>
          </p:blipFill>
          <p:spPr>
            <a:xfrm>
              <a:off x="894600" y="5613120"/>
              <a:ext cx="1777320" cy="748440"/>
            </a:xfrm>
            <a:prstGeom prst="rect">
              <a:avLst/>
            </a:prstGeom>
            <a:ln w="0">
              <a:noFill/>
            </a:ln>
          </p:spPr>
        </p:pic>
        <p:pic>
          <p:nvPicPr>
            <p:cNvPr id="116" name="Picture 7" descr=""/>
            <p:cNvPicPr/>
            <p:nvPr/>
          </p:nvPicPr>
          <p:blipFill>
            <a:blip r:embed="rId2"/>
            <a:stretch/>
          </p:blipFill>
          <p:spPr>
            <a:xfrm>
              <a:off x="3128400" y="5613120"/>
              <a:ext cx="1777320" cy="748440"/>
            </a:xfrm>
            <a:prstGeom prst="rect">
              <a:avLst/>
            </a:prstGeom>
            <a:ln w="0">
              <a:noFill/>
            </a:ln>
          </p:spPr>
        </p:pic>
        <p:pic>
          <p:nvPicPr>
            <p:cNvPr id="117" name="Picture 8" descr=""/>
            <p:cNvPicPr/>
            <p:nvPr/>
          </p:nvPicPr>
          <p:blipFill>
            <a:blip r:embed="rId3"/>
            <a:stretch/>
          </p:blipFill>
          <p:spPr>
            <a:xfrm>
              <a:off x="5009400" y="5613120"/>
              <a:ext cx="1777320" cy="748440"/>
            </a:xfrm>
            <a:prstGeom prst="rect">
              <a:avLst/>
            </a:prstGeom>
            <a:ln w="0">
              <a:noFill/>
            </a:ln>
          </p:spPr>
        </p:pic>
        <p:pic>
          <p:nvPicPr>
            <p:cNvPr id="118" name="Picture 9" descr=""/>
            <p:cNvPicPr/>
            <p:nvPr/>
          </p:nvPicPr>
          <p:blipFill>
            <a:blip r:embed="rId4"/>
            <a:stretch/>
          </p:blipFill>
          <p:spPr>
            <a:xfrm>
              <a:off x="6890400" y="5613120"/>
              <a:ext cx="1777320" cy="748440"/>
            </a:xfrm>
            <a:prstGeom prst="rect">
              <a:avLst/>
            </a:prstGeom>
            <a:ln w="0">
              <a:noFill/>
            </a:ln>
          </p:spPr>
        </p:pic>
        <p:pic>
          <p:nvPicPr>
            <p:cNvPr id="119" name="Picture 10" descr=""/>
            <p:cNvPicPr/>
            <p:nvPr/>
          </p:nvPicPr>
          <p:blipFill>
            <a:blip r:embed="rId5"/>
            <a:stretch/>
          </p:blipFill>
          <p:spPr>
            <a:xfrm>
              <a:off x="8948520" y="5257800"/>
              <a:ext cx="2273400" cy="1425600"/>
            </a:xfrm>
            <a:prstGeom prst="rect">
              <a:avLst/>
            </a:prstGeom>
            <a:ln w="0">
              <a:noFill/>
            </a:ln>
          </p:spPr>
        </p:pic>
      </p:grpSp>
      <p:sp>
        <p:nvSpPr>
          <p:cNvPr id="120" name="CustomShape 2"/>
          <p:cNvSpPr/>
          <p:nvPr/>
        </p:nvSpPr>
        <p:spPr>
          <a:xfrm>
            <a:off x="1523880" y="690480"/>
            <a:ext cx="9138600" cy="2382120"/>
          </a:xfrm>
          <a:prstGeom prst="rect">
            <a:avLst/>
          </a:prstGeom>
          <a:noFill/>
          <a:ln w="0">
            <a:noFill/>
          </a:ln>
        </p:spPr>
        <p:style>
          <a:lnRef idx="0"/>
          <a:fillRef idx="0"/>
          <a:effectRef idx="0"/>
          <a:fontRef idx="minor"/>
        </p:style>
        <p:txBody>
          <a:bodyPr lIns="90000" rIns="90000" tIns="45000" bIns="45000" anchor="b">
            <a:normAutofit/>
          </a:bodyPr>
          <a:p>
            <a:pPr algn="ctr">
              <a:lnSpc>
                <a:spcPct val="90000"/>
              </a:lnSpc>
            </a:pPr>
            <a:r>
              <a:rPr b="1" lang="lv-LV" sz="6000" spc="-1" strike="noStrike">
                <a:solidFill>
                  <a:srgbClr val="000000"/>
                </a:solidFill>
                <a:latin typeface="Calibri"/>
                <a:ea typeface="DejaVu Sans"/>
              </a:rPr>
              <a:t>Tiesību pamati</a:t>
            </a:r>
            <a:endParaRPr b="0" lang="lv-LV" sz="6000" spc="-1" strike="noStrike">
              <a:latin typeface="Arial"/>
            </a:endParaRPr>
          </a:p>
          <a:p>
            <a:pPr algn="ctr">
              <a:lnSpc>
                <a:spcPct val="90000"/>
              </a:lnSpc>
            </a:pPr>
            <a:r>
              <a:rPr b="1" lang="lv-LV" sz="4800" spc="-1" strike="noStrike">
                <a:solidFill>
                  <a:srgbClr val="000000"/>
                </a:solidFill>
                <a:latin typeface="Calibri"/>
                <a:ea typeface="DejaVu Sans"/>
              </a:rPr>
              <a:t>senioriem</a:t>
            </a:r>
            <a:endParaRPr b="0" lang="lv-LV" sz="4800" spc="-1" strike="noStrike">
              <a:latin typeface="Arial"/>
            </a:endParaRPr>
          </a:p>
        </p:txBody>
      </p:sp>
      <p:sp>
        <p:nvSpPr>
          <p:cNvPr id="121" name="CustomShape 3"/>
          <p:cNvSpPr/>
          <p:nvPr/>
        </p:nvSpPr>
        <p:spPr>
          <a:xfrm>
            <a:off x="1523880" y="3592080"/>
            <a:ext cx="9138600" cy="16502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lv-LV" sz="3200" spc="-1" strike="noStrike">
                <a:solidFill>
                  <a:srgbClr val="000000"/>
                </a:solidFill>
                <a:latin typeface="Arial"/>
                <a:ea typeface="DejaVu Sans"/>
              </a:rPr>
              <a:t>Gražina Jedemskienė, Laima Skinderienė, Andrejs Vanags</a:t>
            </a:r>
            <a:endParaRPr b="0" lang="lv-LV" sz="3200" spc="-1" strike="noStrike">
              <a:latin typeface="Arial"/>
            </a:endParaRPr>
          </a:p>
          <a:p>
            <a:pPr algn="ctr">
              <a:lnSpc>
                <a:spcPct val="100000"/>
              </a:lnSpc>
            </a:pPr>
            <a:endParaRPr b="0" lang="lv-LV" sz="3200" spc="-1" strike="noStrike">
              <a:latin typeface="Arial"/>
            </a:endParaRPr>
          </a:p>
          <a:p>
            <a:pPr algn="ctr">
              <a:lnSpc>
                <a:spcPct val="100000"/>
              </a:lnSpc>
            </a:pPr>
            <a:r>
              <a:rPr b="0" lang="lv-LV" sz="3200" spc="-1" strike="noStrike">
                <a:solidFill>
                  <a:srgbClr val="000000"/>
                </a:solidFill>
                <a:latin typeface="Arial"/>
                <a:ea typeface="DejaVu Sans"/>
              </a:rPr>
              <a:t>2021</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838080" y="113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Galvenie patērētāja pienākumi</a:t>
            </a:r>
            <a:endParaRPr b="0" lang="lv-LV" sz="4400" spc="-1" strike="noStrike">
              <a:latin typeface="Arial"/>
            </a:endParaRPr>
          </a:p>
        </p:txBody>
      </p:sp>
      <p:sp>
        <p:nvSpPr>
          <p:cNvPr id="155" name="CustomShape 2"/>
          <p:cNvSpPr/>
          <p:nvPr/>
        </p:nvSpPr>
        <p:spPr>
          <a:xfrm>
            <a:off x="838080" y="1357560"/>
            <a:ext cx="9958320" cy="5301720"/>
          </a:xfrm>
          <a:prstGeom prst="rect">
            <a:avLst/>
          </a:prstGeom>
          <a:noFill/>
          <a:ln w="0">
            <a:noFill/>
          </a:ln>
        </p:spPr>
        <p:style>
          <a:lnRef idx="0"/>
          <a:fillRef idx="0"/>
          <a:effectRef idx="0"/>
          <a:fontRef idx="minor"/>
        </p:style>
        <p:txBody>
          <a:bodyPr lIns="90000" rIns="90000" tIns="45000" bIns="45000">
            <a:noAutofit/>
          </a:bodyPr>
          <a:p>
            <a:pPr marL="216000" indent="-21240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1" lang="lv-LV" sz="2600" spc="-1" strike="noStrike">
                <a:solidFill>
                  <a:srgbClr val="000000"/>
                </a:solidFill>
                <a:latin typeface="Calibri"/>
                <a:ea typeface="DejaVu Sans"/>
              </a:rPr>
              <a:t>Solidaritāte</a:t>
            </a:r>
            <a:r>
              <a:rPr b="0" lang="lv-LV" sz="2600" spc="-1" strike="noStrike">
                <a:solidFill>
                  <a:srgbClr val="000000"/>
                </a:solidFill>
                <a:latin typeface="Calibri"/>
                <a:ea typeface="DejaVu Sans"/>
              </a:rPr>
              <a:t> – apvienoties, lai vecinātu un aizstāvētu patērētāju intereses</a:t>
            </a:r>
            <a:endParaRPr b="0" lang="lv-LV" sz="2600" spc="-1" strike="noStrike">
              <a:latin typeface="Arial"/>
            </a:endParaRPr>
          </a:p>
          <a:p>
            <a:pPr marL="216000" indent="-21240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1" lang="lv-LV" sz="2600" spc="-1" strike="noStrike">
                <a:solidFill>
                  <a:srgbClr val="000000"/>
                </a:solidFill>
                <a:latin typeface="Calibri"/>
                <a:ea typeface="DejaVu Sans"/>
              </a:rPr>
              <a:t>Kritiska izpratne</a:t>
            </a:r>
            <a:r>
              <a:rPr b="0" lang="lv-LV" sz="2600" spc="-1" strike="noStrike">
                <a:solidFill>
                  <a:srgbClr val="000000"/>
                </a:solidFill>
                <a:latin typeface="Calibri"/>
                <a:ea typeface="DejaVu Sans"/>
              </a:rPr>
              <a:t> – būt zinošākam un analitiskākam jautājumos par preču un pakalpojumu cenu un kvalitāti</a:t>
            </a:r>
            <a:endParaRPr b="0" lang="lv-LV" sz="2600" spc="-1" strike="noStrike">
              <a:latin typeface="Arial"/>
            </a:endParaRPr>
          </a:p>
          <a:p>
            <a:pPr marL="216000" indent="-212400">
              <a:lnSpc>
                <a:spcPct val="90000"/>
              </a:lnSpc>
              <a:spcBef>
                <a:spcPts val="1001"/>
              </a:spcBef>
              <a:buClr>
                <a:srgbClr val="000000"/>
              </a:buClr>
              <a:buFont typeface="StarSymbol"/>
              <a:buAutoNum type="arabicParenR"/>
            </a:pPr>
            <a:r>
              <a:rPr b="0" lang="lv-LV" sz="2600" spc="-1" strike="noStrike">
                <a:solidFill>
                  <a:srgbClr val="000000"/>
                </a:solidFill>
                <a:latin typeface="Calibri"/>
                <a:ea typeface="DejaVu Sans"/>
              </a:rPr>
              <a:t> </a:t>
            </a:r>
            <a:r>
              <a:rPr b="1" lang="lv-LV" sz="2600" spc="-1" strike="noStrike">
                <a:solidFill>
                  <a:srgbClr val="000000"/>
                </a:solidFill>
                <a:latin typeface="Calibri"/>
                <a:ea typeface="DejaVu Sans"/>
              </a:rPr>
              <a:t>Darbība</a:t>
            </a:r>
            <a:r>
              <a:rPr b="0" lang="lv-LV" sz="2600" spc="-1" strike="noStrike">
                <a:solidFill>
                  <a:srgbClr val="000000"/>
                </a:solidFill>
                <a:latin typeface="Calibri"/>
                <a:ea typeface="DejaVu Sans"/>
              </a:rPr>
              <a:t> – rīkoties, lai nodrošinātu, ka pret patērētājiem attiecas godīgi</a:t>
            </a:r>
            <a:endParaRPr b="0" lang="lv-LV" sz="2600" spc="-1" strike="noStrike">
              <a:latin typeface="Arial"/>
            </a:endParaRPr>
          </a:p>
          <a:p>
            <a:pPr marL="216000" indent="-212400">
              <a:lnSpc>
                <a:spcPct val="90000"/>
              </a:lnSpc>
              <a:spcBef>
                <a:spcPts val="1001"/>
              </a:spcBef>
              <a:buClr>
                <a:srgbClr val="000000"/>
              </a:buClr>
              <a:buFont typeface="StarSymbol"/>
              <a:buAutoNum type="arabicParenR"/>
            </a:pPr>
            <a:r>
              <a:rPr b="1" lang="lv-LV" sz="2600" spc="-1" strike="noStrike">
                <a:solidFill>
                  <a:srgbClr val="000000"/>
                </a:solidFill>
                <a:latin typeface="Calibri"/>
                <a:ea typeface="DejaVu Sans"/>
              </a:rPr>
              <a:t> </a:t>
            </a:r>
            <a:r>
              <a:rPr b="1" lang="lv-LV" sz="2600" spc="-1" strike="noStrike">
                <a:solidFill>
                  <a:srgbClr val="000000"/>
                </a:solidFill>
                <a:latin typeface="Calibri"/>
                <a:ea typeface="DejaVu Sans"/>
              </a:rPr>
              <a:t>Informētība par vidi</a:t>
            </a:r>
            <a:r>
              <a:rPr b="0" lang="lv-LV" sz="2600" spc="-1" strike="noStrike">
                <a:solidFill>
                  <a:srgbClr val="000000"/>
                </a:solidFill>
                <a:latin typeface="Calibri"/>
                <a:ea typeface="DejaVu Sans"/>
              </a:rPr>
              <a:t> – saprast Jūsu patēriņa ietekmi uz vidi t.i. uzņemties atbildību par dabas resursu saglabāšanu un planētas pasargāšanu nākotnes paaudžu labā</a:t>
            </a:r>
            <a:endParaRPr b="0" lang="lv-LV" sz="2600" spc="-1" strike="noStrike">
              <a:latin typeface="Arial"/>
            </a:endParaRPr>
          </a:p>
          <a:p>
            <a:pPr marL="216000" indent="-212400">
              <a:lnSpc>
                <a:spcPct val="90000"/>
              </a:lnSpc>
              <a:spcBef>
                <a:spcPts val="1001"/>
              </a:spcBef>
              <a:buClr>
                <a:srgbClr val="000000"/>
              </a:buClr>
              <a:buFont typeface="StarSymbol"/>
              <a:buAutoNum type="arabicParenR"/>
            </a:pPr>
            <a:r>
              <a:rPr b="1" lang="lv-LV" sz="2600" spc="-1" strike="noStrike">
                <a:solidFill>
                  <a:srgbClr val="000000"/>
                </a:solidFill>
                <a:latin typeface="Calibri"/>
                <a:ea typeface="Nimbus Sans"/>
              </a:rPr>
              <a:t> </a:t>
            </a:r>
            <a:r>
              <a:rPr b="1" lang="lv-LV" sz="2600" spc="-1" strike="noStrike">
                <a:solidFill>
                  <a:srgbClr val="000000"/>
                </a:solidFill>
                <a:latin typeface="Calibri"/>
                <a:ea typeface="Nimbus Sans"/>
              </a:rPr>
              <a:t>Sociālā atbildība</a:t>
            </a:r>
            <a:r>
              <a:rPr b="0" lang="lv-LV" sz="2600" spc="-1" strike="noStrike">
                <a:solidFill>
                  <a:srgbClr val="000000"/>
                </a:solidFill>
                <a:latin typeface="Calibri"/>
                <a:ea typeface="Nimbus Sans"/>
              </a:rPr>
              <a:t> – būt informētam par Jūsu patēriņa ietekmi uz citiem iedzīvotājiem, īpaši nelabvēlīgā situācijā esošām vai vājākā pozīcijā esošām personu grupām vietējā, valsts vai starptautiskajā līmeni</a:t>
            </a:r>
            <a:endParaRPr b="0" lang="lv-LV" sz="2600" spc="-1" strike="noStrike">
              <a:latin typeface="Arial"/>
            </a:endParaRPr>
          </a:p>
        </p:txBody>
      </p:sp>
      <p:sp>
        <p:nvSpPr>
          <p:cNvPr id="15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340BB9D-4E6E-4517-B817-340F1C331A38}"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10. jautājums - Atbilde</a:t>
            </a:r>
            <a:endParaRPr b="0" lang="lv-LV" sz="4400" spc="-1" strike="noStrike">
              <a:latin typeface="Arial"/>
            </a:endParaRPr>
          </a:p>
        </p:txBody>
      </p:sp>
      <p:sp>
        <p:nvSpPr>
          <p:cNvPr id="534"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Tirgotājs atsakās pieņems Jūsu iesniegumu. Ko darīt?</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Jūs varat nosūtīt to pa pastu ar ierakstītu vēstuli vai pa e-pastu.</a:t>
            </a:r>
            <a:endParaRPr b="0" lang="lv-LV" sz="3200" spc="-1" strike="noStrike">
              <a:latin typeface="Arial"/>
            </a:endParaRPr>
          </a:p>
        </p:txBody>
      </p:sp>
      <p:sp>
        <p:nvSpPr>
          <p:cNvPr id="535"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6F98195-0DBB-412A-8C15-A1EB546AAEF2}"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Paldies par uzmanību!</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838080" y="41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Vingrinājums</a:t>
            </a:r>
            <a:endParaRPr b="0" lang="lv-LV" sz="4400" spc="-1" strike="noStrike">
              <a:latin typeface="Arial"/>
            </a:endParaRPr>
          </a:p>
        </p:txBody>
      </p:sp>
      <p:sp>
        <p:nvSpPr>
          <p:cNvPr id="158"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FC4FA08-A993-4FC0-AD0D-8DEC45450553}"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159" name="Table 3"/>
          <p:cNvGraphicFramePr/>
          <p:nvPr/>
        </p:nvGraphicFramePr>
        <p:xfrm>
          <a:off x="540000" y="1080360"/>
          <a:ext cx="11159280" cy="5785200"/>
        </p:xfrm>
        <a:graphic>
          <a:graphicData uri="http://schemas.openxmlformats.org/drawingml/2006/table">
            <a:tbl>
              <a:tblPr/>
              <a:tblGrid>
                <a:gridCol w="5416560"/>
                <a:gridCol w="5743080"/>
              </a:tblGrid>
              <a:tr h="1573920">
                <a:tc>
                  <a:txBody>
                    <a:bodyPr lIns="54000" rIns="54000">
                      <a:noAutofit/>
                    </a:bodyPr>
                    <a:p>
                      <a:pPr algn="ctr">
                        <a:lnSpc>
                          <a:spcPct val="100000"/>
                        </a:lnSpc>
                      </a:pPr>
                      <a:r>
                        <a:rPr b="1" lang="lv-LV" sz="3600" spc="-1" strike="noStrike">
                          <a:solidFill>
                            <a:srgbClr val="158466"/>
                          </a:solidFill>
                          <a:latin typeface="Calibri"/>
                        </a:rPr>
                        <a:t>DARIET</a:t>
                      </a:r>
                      <a:endParaRPr b="0" lang="lv-LV" sz="3600" spc="-1" strike="noStrike">
                        <a:latin typeface="Arial"/>
                      </a:endParaRPr>
                    </a:p>
                  </a:txBody>
                  <a:tcPr marL="54000" marR="54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54000" rIns="54000">
                      <a:noAutofit/>
                    </a:bodyPr>
                    <a:p>
                      <a:pPr algn="ctr">
                        <a:lnSpc>
                          <a:spcPct val="100000"/>
                        </a:lnSpc>
                      </a:pPr>
                      <a:r>
                        <a:rPr b="1" lang="lv-LV" sz="3600" spc="-1" strike="noStrike">
                          <a:solidFill>
                            <a:srgbClr val="f10d0c"/>
                          </a:solidFill>
                          <a:latin typeface="Calibri"/>
                        </a:rPr>
                        <a:t>NEDARIET</a:t>
                      </a:r>
                      <a:endParaRPr b="0" lang="lv-LV" sz="3600" spc="-1" strike="noStrike">
                        <a:latin typeface="Arial"/>
                      </a:endParaRPr>
                    </a:p>
                  </a:txBody>
                  <a:tcPr marL="54000" marR="54000">
                    <a:lnR w="720">
                      <a:solidFill>
                        <a:srgbClr val="ffffff"/>
                      </a:solidFill>
                    </a:lnR>
                    <a:lnT w="720">
                      <a:solidFill>
                        <a:srgbClr val="ffffff"/>
                      </a:solidFill>
                    </a:lnT>
                    <a:lnB w="720">
                      <a:solidFill>
                        <a:srgbClr val="ffffff"/>
                      </a:solidFill>
                    </a:lnB>
                    <a:solidFill>
                      <a:srgbClr val="b3b3b3"/>
                    </a:solidFill>
                  </a:tcPr>
                </a:tc>
              </a:tr>
              <a:tr h="4211640">
                <a:tc>
                  <a:txBody>
                    <a:bodyPr lIns="54000" rIns="54000">
                      <a:noAutofit/>
                    </a:bodyPr>
                    <a:p>
                      <a:pPr marL="216000" indent="-21240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Ziniet savas tiesības</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Nošķiriet vajadzības no vēlmēm</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Esiet konstruktīvs</a:t>
                      </a:r>
                      <a:endParaRPr b="0" lang="lv-LV" sz="2800" spc="-1" strike="noStrike">
                        <a:latin typeface="Arial"/>
                      </a:endParaRPr>
                    </a:p>
                    <a:p>
                      <a:pPr marL="216000" indent="-208800">
                        <a:lnSpc>
                          <a:spcPct val="115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Esiet mērķtiecīgs</a:t>
                      </a:r>
                      <a:endParaRPr b="0" lang="lv-LV" sz="2800" spc="-1" strike="noStrike">
                        <a:latin typeface="Arial"/>
                      </a:endParaRPr>
                    </a:p>
                    <a:p>
                      <a:pPr marL="216000" indent="-208800">
                        <a:lnSpc>
                          <a:spcPct val="115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Esiet reālistisks un godīgs</a:t>
                      </a:r>
                      <a:endParaRPr b="0" lang="lv-LV" sz="2800" spc="-1" strike="noStrike">
                        <a:latin typeface="Arial"/>
                      </a:endParaRPr>
                    </a:p>
                    <a:p>
                      <a:pPr marL="216000" indent="-208800">
                        <a:lnSpc>
                          <a:spcPct val="115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Esiet atbildīgs</a:t>
                      </a:r>
                      <a:endParaRPr b="0" lang="lv-LV" sz="2800" spc="-1" strike="noStrike">
                        <a:latin typeface="Arial"/>
                      </a:endParaRPr>
                    </a:p>
                    <a:p>
                      <a:pPr marL="216000" indent="-208800">
                        <a:lnSpc>
                          <a:spcPct val="115000"/>
                        </a:lnSpc>
                        <a:spcBef>
                          <a:spcPts val="850"/>
                        </a:spcBef>
                        <a:buClr>
                          <a:srgbClr val="000000"/>
                        </a:buClr>
                        <a:buSzPct val="45000"/>
                        <a:buFont typeface="Wingdings" charset="2"/>
                        <a:buChar char=""/>
                      </a:pPr>
                      <a:r>
                        <a:rPr b="0" lang="lv-LV" sz="2800" spc="-1" strike="noStrike">
                          <a:solidFill>
                            <a:srgbClr val="000000"/>
                          </a:solidFill>
                          <a:latin typeface="Calibri"/>
                          <a:ea typeface="DejaVu Sans"/>
                        </a:rPr>
                        <a:t>Sekojiet pierādījumiem</a:t>
                      </a:r>
                      <a:endParaRPr b="0" lang="lv-LV" sz="2800" spc="-1" strike="noStrike">
                        <a:latin typeface="Arial"/>
                      </a:endParaRPr>
                    </a:p>
                  </a:txBody>
                  <a:tcPr marL="54000" marR="54000">
                    <a:lnL w="720">
                      <a:solidFill>
                        <a:srgbClr val="ffffff"/>
                      </a:solidFill>
                    </a:lnL>
                    <a:lnR w="720">
                      <a:solidFill>
                        <a:srgbClr val="ffffff"/>
                      </a:solidFill>
                    </a:lnR>
                    <a:lnB w="720">
                      <a:solidFill>
                        <a:srgbClr val="ffffff"/>
                      </a:solidFill>
                    </a:lnB>
                    <a:solidFill>
                      <a:srgbClr val="cccccc"/>
                    </a:solidFill>
                  </a:tcPr>
                </a:tc>
                <a:tc>
                  <a:txBody>
                    <a:bodyPr lIns="54000" rIns="54000">
                      <a:noAutofit/>
                    </a:bodyPr>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Neattiecieties pret citiem, kā pret ienaidniekiem</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Neesiet rupjšs, uzbrūkošs vai agresīvs</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Nesaāsiniet konfliktu</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Neignorējiet kontrargumentus</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Nesagaidiet ātros risinājumus visu laiku</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Nerakstiet nesaprātīgi garas vēstules</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Nemāciet patērētāja tiesības</a:t>
                      </a:r>
                      <a:endParaRPr b="0" lang="lv-LV" sz="2800" spc="-1" strike="noStrike">
                        <a:latin typeface="Arial"/>
                      </a:endParaRPr>
                    </a:p>
                  </a:txBody>
                  <a:tcPr marL="54000" marR="54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Pirkšana veikalā</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838080" y="41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pirkt pareizi?</a:t>
            </a:r>
            <a:endParaRPr b="0" lang="lv-LV" sz="4400" spc="-1" strike="noStrike">
              <a:latin typeface="Arial"/>
            </a:endParaRPr>
          </a:p>
        </p:txBody>
      </p:sp>
      <p:sp>
        <p:nvSpPr>
          <p:cNvPr id="162"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EC9DD3D-C897-46B4-B871-9771AC4208C8}"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163" name="Table 3"/>
          <p:cNvGraphicFramePr/>
          <p:nvPr/>
        </p:nvGraphicFramePr>
        <p:xfrm>
          <a:off x="540000" y="1080360"/>
          <a:ext cx="11159280" cy="5819040"/>
        </p:xfrm>
        <a:graphic>
          <a:graphicData uri="http://schemas.openxmlformats.org/drawingml/2006/table">
            <a:tbl>
              <a:tblPr/>
              <a:tblGrid>
                <a:gridCol w="5416560"/>
                <a:gridCol w="5743080"/>
              </a:tblGrid>
              <a:tr h="1573920">
                <a:tc>
                  <a:txBody>
                    <a:bodyPr lIns="90000" rIns="90000">
                      <a:noAutofit/>
                    </a:bodyPr>
                    <a:p>
                      <a:pPr algn="ctr">
                        <a:lnSpc>
                          <a:spcPct val="100000"/>
                        </a:lnSpc>
                      </a:pPr>
                      <a:r>
                        <a:rPr b="1" lang="lv-LV" sz="3600" spc="-1" strike="noStrike">
                          <a:solidFill>
                            <a:srgbClr val="158466"/>
                          </a:solidFill>
                          <a:latin typeface="Calibri"/>
                        </a:rPr>
                        <a:t>DARIET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3600" spc="-1" strike="noStrike">
                          <a:solidFill>
                            <a:srgbClr val="f10d0c"/>
                          </a:solidFill>
                          <a:latin typeface="Calibri"/>
                        </a:rPr>
                        <a:t>NEDARIET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245480">
                <a:tc>
                  <a:txBody>
                    <a:bodyPr lIns="90000" rIns="90000">
                      <a:noAutofit/>
                    </a:bodyPr>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Piemeklējiet preces savām vajadzībām!</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Savāciet informāciju</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Izmēģiniet preci, ja iespējams</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Pajautājiet vai varēsiet atdot preci atpakaļ, ja tā nepatiks un cik ilgā laikā</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Ziniet savas tiesības (sk. zemāk)</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Apsveriet lietotu mantu iegādi</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Konsultējieties ar ģimeni, draugiem</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Nepārvērtējiet cenas nozīmi</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Nepaļaujaties uz pārdevēja padomu pārāk daudz</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Neignorējiet pārdevēja piedāvājumu izmēģināt preci, ieslēgt to u.c.</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Nesteidzieties</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Nepērciet, ja neesat pārliecināts!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 descr=""/>
          <p:cNvPicPr/>
          <p:nvPr/>
        </p:nvPicPr>
        <p:blipFill>
          <a:blip r:embed="rId1"/>
          <a:stretch/>
        </p:blipFill>
        <p:spPr>
          <a:xfrm>
            <a:off x="632160" y="1728360"/>
            <a:ext cx="6091920" cy="4053600"/>
          </a:xfrm>
          <a:prstGeom prst="rect">
            <a:avLst/>
          </a:prstGeom>
          <a:ln w="0">
            <a:noFill/>
          </a:ln>
        </p:spPr>
      </p:pic>
      <p:sp>
        <p:nvSpPr>
          <p:cNvPr id="165"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Kādēļ tas ir svarīgi?</a:t>
            </a:r>
            <a:endParaRPr b="0" lang="lv-LV" sz="4400" spc="-1" strike="noStrike">
              <a:latin typeface="Arial"/>
            </a:endParaRPr>
          </a:p>
        </p:txBody>
      </p:sp>
      <p:sp>
        <p:nvSpPr>
          <p:cNvPr id="166" name="CustomShape 2"/>
          <p:cNvSpPr/>
          <p:nvPr/>
        </p:nvSpPr>
        <p:spPr>
          <a:xfrm>
            <a:off x="6840000" y="1825560"/>
            <a:ext cx="4820400" cy="3750840"/>
          </a:xfrm>
          <a:prstGeom prst="rect">
            <a:avLst/>
          </a:prstGeom>
          <a:noFill/>
          <a:ln w="0">
            <a:noFill/>
          </a:ln>
        </p:spPr>
        <p:style>
          <a:lnRef idx="0"/>
          <a:fillRef idx="0"/>
          <a:effectRef idx="0"/>
          <a:fontRef idx="minor"/>
        </p:style>
        <p:txBody>
          <a:bodyPr lIns="90000" rIns="90000" tIns="45000" bIns="45000" anchor="ctr">
            <a:noAutofit/>
          </a:bodyPr>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Patērētājs ir likumiskas tiesības atdot preci atpakaļ </a:t>
            </a:r>
            <a:r>
              <a:rPr b="1" lang="lv-LV" sz="3600" spc="-1" strike="noStrike">
                <a:solidFill>
                  <a:srgbClr val="ff0000"/>
                </a:solidFill>
                <a:latin typeface="Calibri"/>
                <a:ea typeface="DejaVu Sans"/>
              </a:rPr>
              <a:t> tikai, ja tā nav kvalitatīva!</a:t>
            </a:r>
            <a:r>
              <a:rPr b="0" lang="lv-LV" sz="3600" spc="-1" strike="noStrike">
                <a:solidFill>
                  <a:srgbClr val="000000"/>
                </a:solidFill>
                <a:latin typeface="Calibri"/>
                <a:ea typeface="DejaVu Sans"/>
              </a:rPr>
              <a:t> </a:t>
            </a:r>
            <a:endParaRPr b="0" lang="lv-LV" sz="3600" spc="-1" strike="noStrike">
              <a:latin typeface="Arial"/>
            </a:endParaRPr>
          </a:p>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Šis tiesības var nebūt, ja prece patērētājs pārdomāja pirkt!</a:t>
            </a:r>
            <a:endParaRPr b="0" lang="lv-LV" sz="3600" spc="-1" strike="noStrike">
              <a:latin typeface="Arial"/>
            </a:endParaRPr>
          </a:p>
        </p:txBody>
      </p:sp>
      <p:sp>
        <p:nvSpPr>
          <p:cNvPr id="167"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4CAFC00-9576-4FA6-B453-F3D16A4AF238}"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Vai man vajadzētu izmantot kredītu lai nopirktu preces?</a:t>
            </a:r>
            <a:endParaRPr b="0" lang="lv-LV" sz="4400" spc="-1" strike="noStrike">
              <a:latin typeface="Arial"/>
            </a:endParaRPr>
          </a:p>
        </p:txBody>
      </p:sp>
      <p:sp>
        <p:nvSpPr>
          <p:cNvPr id="169" name="CustomShape 2"/>
          <p:cNvSpPr/>
          <p:nvPr/>
        </p:nvSpPr>
        <p:spPr>
          <a:xfrm>
            <a:off x="838080" y="1825560"/>
            <a:ext cx="10511640" cy="434736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Parasti, nē.</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Pajautājiet sev:</a:t>
            </a:r>
            <a:endParaRPr b="0" lang="lv-LV" sz="2800" spc="-1" strike="noStrike">
              <a:latin typeface="Arial"/>
            </a:endParaRPr>
          </a:p>
          <a:p>
            <a:pPr lvl="1" marL="864000" indent="-320400">
              <a:lnSpc>
                <a:spcPct val="90000"/>
              </a:lnSpc>
              <a:spcBef>
                <a:spcPts val="1134"/>
              </a:spcBef>
              <a:buClr>
                <a:srgbClr val="000000"/>
              </a:buClr>
              <a:buSzPct val="75000"/>
              <a:buFont typeface="Symbol"/>
              <a:buChar char=""/>
            </a:pPr>
            <a:r>
              <a:rPr b="0" lang="lv-LV" sz="2800" spc="-1" strike="noStrike">
                <a:solidFill>
                  <a:srgbClr val="000000"/>
                </a:solidFill>
                <a:latin typeface="Calibri"/>
                <a:ea typeface="DejaVu Sans"/>
              </a:rPr>
              <a:t>Cik daudz prece maksās pēc kredīta izdevumu pieskaitīšanas?</a:t>
            </a:r>
            <a:endParaRPr b="0" lang="lv-LV" sz="2800" spc="-1" strike="noStrike">
              <a:latin typeface="Arial"/>
            </a:endParaRPr>
          </a:p>
          <a:p>
            <a:pPr lvl="1" marL="864000" indent="-320400">
              <a:lnSpc>
                <a:spcPct val="100000"/>
              </a:lnSpc>
              <a:spcBef>
                <a:spcPts val="1134"/>
              </a:spcBef>
              <a:buClr>
                <a:srgbClr val="000000"/>
              </a:buClr>
              <a:buSzPct val="75000"/>
              <a:buFont typeface="Symbol"/>
              <a:buChar char=""/>
            </a:pPr>
            <a:r>
              <a:rPr b="0" lang="lv-LV" sz="2800" spc="-1" strike="noStrike">
                <a:solidFill>
                  <a:srgbClr val="000000"/>
                </a:solidFill>
                <a:latin typeface="Calibri"/>
                <a:ea typeface="DejaVu Sans"/>
              </a:rPr>
              <a:t>Kādēļ es nevaru samaksāt par preci nekavējoties? Vai prece ir pārāk dārga? Vai es varu iegādāties lētāku preci, bez pārmērīgiem kompromisiem?</a:t>
            </a:r>
            <a:endParaRPr b="0" lang="lv-LV" sz="2800" spc="-1" strike="noStrike">
              <a:latin typeface="Arial"/>
            </a:endParaRPr>
          </a:p>
          <a:p>
            <a:pPr lvl="1" marL="864000" indent="-320400">
              <a:lnSpc>
                <a:spcPct val="100000"/>
              </a:lnSpc>
              <a:spcBef>
                <a:spcPts val="1134"/>
              </a:spcBef>
              <a:buClr>
                <a:srgbClr val="000000"/>
              </a:buClr>
              <a:buSzPct val="75000"/>
              <a:buFont typeface="Symbol"/>
              <a:buChar char=""/>
            </a:pPr>
            <a:r>
              <a:rPr b="0" lang="lv-LV" sz="2800" spc="-1" strike="noStrike">
                <a:solidFill>
                  <a:srgbClr val="000000"/>
                </a:solidFill>
                <a:latin typeface="Calibri"/>
                <a:ea typeface="DejaVu Sans"/>
              </a:rPr>
              <a:t>Vai es varu ietaupīt pietiekoši dažu mēnešu laikā?</a:t>
            </a:r>
            <a:endParaRPr b="0" lang="lv-LV" sz="2800" spc="-1" strike="noStrike">
              <a:latin typeface="Arial"/>
            </a:endParaRPr>
          </a:p>
        </p:txBody>
      </p:sp>
      <p:sp>
        <p:nvSpPr>
          <p:cNvPr id="17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62A9878-A55A-453F-AA60-48BEC8834F48}"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Preču kvalitāte – divas iespējas</a:t>
            </a:r>
            <a:endParaRPr b="0" lang="lv-LV" sz="4400" spc="-1" strike="noStrike">
              <a:latin typeface="Arial"/>
            </a:endParaRPr>
          </a:p>
        </p:txBody>
      </p:sp>
      <p:sp>
        <p:nvSpPr>
          <p:cNvPr id="172"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FE081B2-A09D-425C-AEAA-5049122A9B4B}"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173" name="CustomShape 3"/>
          <p:cNvSpPr/>
          <p:nvPr/>
        </p:nvSpPr>
        <p:spPr>
          <a:xfrm>
            <a:off x="1548000" y="1872000"/>
            <a:ext cx="8560440" cy="603720"/>
          </a:xfrm>
          <a:prstGeom prst="rect">
            <a:avLst/>
          </a:prstGeom>
          <a:noFill/>
          <a:ln w="72000">
            <a:solidFill>
              <a:srgbClr val="b3b3b3"/>
            </a:solidFill>
            <a:round/>
          </a:ln>
        </p:spPr>
        <p:style>
          <a:lnRef idx="0"/>
          <a:fillRef idx="0"/>
          <a:effectRef idx="0"/>
          <a:fontRef idx="minor"/>
        </p:style>
        <p:txBody>
          <a:bodyPr wrap="none" lIns="126000" rIns="126000" tIns="81000" bIns="81000" anchor="ctr">
            <a:noAutofit/>
          </a:bodyPr>
          <a:p>
            <a:pPr algn="ctr">
              <a:lnSpc>
                <a:spcPct val="100000"/>
              </a:lnSpc>
            </a:pPr>
            <a:r>
              <a:rPr b="1" lang="lv-LV" sz="3200" spc="-1" strike="noStrike">
                <a:solidFill>
                  <a:srgbClr val="000000"/>
                </a:solidFill>
                <a:latin typeface="Calibri"/>
                <a:ea typeface="DejaVu Sans"/>
              </a:rPr>
              <a:t>Ir problēma ar preču kvalitāti?</a:t>
            </a:r>
            <a:endParaRPr b="0" lang="lv-LV" sz="3200" spc="-1" strike="noStrike">
              <a:latin typeface="Arial"/>
            </a:endParaRPr>
          </a:p>
        </p:txBody>
      </p:sp>
      <p:sp>
        <p:nvSpPr>
          <p:cNvPr id="174" name="CustomShape 4"/>
          <p:cNvSpPr/>
          <p:nvPr/>
        </p:nvSpPr>
        <p:spPr>
          <a:xfrm>
            <a:off x="1512000" y="3600000"/>
            <a:ext cx="4023720" cy="2156400"/>
          </a:xfrm>
          <a:prstGeom prst="rect">
            <a:avLst/>
          </a:prstGeom>
          <a:noFill/>
          <a:ln w="72000">
            <a:solidFill>
              <a:srgbClr val="b3b3b3"/>
            </a:solidFill>
            <a:round/>
          </a:ln>
        </p:spPr>
        <p:style>
          <a:lnRef idx="0"/>
          <a:fillRef idx="0"/>
          <a:effectRef idx="0"/>
          <a:fontRef idx="minor"/>
        </p:style>
        <p:txBody>
          <a:bodyPr wrap="none" lIns="126000" rIns="126000" tIns="81000" bIns="81000" anchor="ctr">
            <a:noAutofit/>
          </a:bodyPr>
          <a:p>
            <a:pPr algn="ctr">
              <a:lnSpc>
                <a:spcPct val="100000"/>
              </a:lnSpc>
            </a:pPr>
            <a:r>
              <a:rPr b="1" lang="lv-LV" sz="3200" spc="-1" strike="noStrike">
                <a:solidFill>
                  <a:srgbClr val="000000"/>
                </a:solidFill>
                <a:latin typeface="Calibri"/>
                <a:ea typeface="DejaVu Sans"/>
              </a:rPr>
              <a:t>Garantija</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(brīvprātīga,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vērsies pie </a:t>
            </a:r>
            <a:endParaRPr b="0" lang="lv-LV" sz="3200" spc="-1" strike="noStrike">
              <a:latin typeface="Arial"/>
            </a:endParaRPr>
          </a:p>
          <a:p>
            <a:pPr algn="ctr">
              <a:lnSpc>
                <a:spcPct val="100000"/>
              </a:lnSpc>
            </a:pPr>
            <a:r>
              <a:rPr b="1" lang="lv-LV" sz="3200" spc="-1" strike="noStrike">
                <a:solidFill>
                  <a:srgbClr val="000000"/>
                </a:solidFill>
                <a:latin typeface="Calibri"/>
                <a:ea typeface="DejaVu Sans"/>
              </a:rPr>
              <a:t>izsniedzēja</a:t>
            </a:r>
            <a:r>
              <a:rPr b="0" lang="lv-LV" sz="3200" spc="-1" strike="noStrike">
                <a:solidFill>
                  <a:srgbClr val="000000"/>
                </a:solidFill>
                <a:latin typeface="Calibri"/>
                <a:ea typeface="DejaVu Sans"/>
              </a:rPr>
              <a:t>)</a:t>
            </a:r>
            <a:endParaRPr b="0" lang="lv-LV" sz="3200" spc="-1" strike="noStrike">
              <a:latin typeface="Arial"/>
            </a:endParaRPr>
          </a:p>
        </p:txBody>
      </p:sp>
      <p:sp>
        <p:nvSpPr>
          <p:cNvPr id="175" name="CustomShape 5"/>
          <p:cNvSpPr/>
          <p:nvPr/>
        </p:nvSpPr>
        <p:spPr>
          <a:xfrm>
            <a:off x="6120000" y="3600000"/>
            <a:ext cx="3953880" cy="2156400"/>
          </a:xfrm>
          <a:prstGeom prst="rect">
            <a:avLst/>
          </a:prstGeom>
          <a:noFill/>
          <a:ln w="72000">
            <a:solidFill>
              <a:srgbClr val="b3b3b3"/>
            </a:solidFill>
            <a:round/>
          </a:ln>
        </p:spPr>
        <p:style>
          <a:lnRef idx="0"/>
          <a:fillRef idx="0"/>
          <a:effectRef idx="0"/>
          <a:fontRef idx="minor"/>
        </p:style>
        <p:txBody>
          <a:bodyPr wrap="none" lIns="126000" rIns="126000" tIns="81000" bIns="81000" anchor="ctr">
            <a:noAutofit/>
          </a:bodyPr>
          <a:p>
            <a:pPr algn="ctr">
              <a:lnSpc>
                <a:spcPct val="100000"/>
              </a:lnSpc>
            </a:pPr>
            <a:r>
              <a:rPr b="1" lang="lv-LV" sz="3200" spc="-1" strike="noStrike">
                <a:solidFill>
                  <a:srgbClr val="000000"/>
                </a:solidFill>
                <a:latin typeface="Calibri"/>
                <a:ea typeface="DejaVu Sans"/>
              </a:rPr>
              <a:t>Likumiskas tiesības</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(obligātas, </a:t>
            </a:r>
            <a:endParaRPr b="0" lang="lv-LV" sz="3200" spc="-1" strike="noStrike">
              <a:latin typeface="Arial"/>
            </a:endParaRPr>
          </a:p>
          <a:p>
            <a:pPr algn="ctr">
              <a:lnSpc>
                <a:spcPct val="100000"/>
              </a:lnSpc>
            </a:pPr>
            <a:r>
              <a:rPr b="0" lang="lv-LV" sz="3200" spc="-1" strike="noStrike">
                <a:solidFill>
                  <a:srgbClr val="000000"/>
                </a:solidFill>
                <a:latin typeface="Calibri"/>
                <a:ea typeface="DejaVu Sans"/>
              </a:rPr>
              <a:t>vērsies pie </a:t>
            </a:r>
            <a:endParaRPr b="0" lang="lv-LV" sz="3200" spc="-1" strike="noStrike">
              <a:latin typeface="Arial"/>
            </a:endParaRPr>
          </a:p>
          <a:p>
            <a:pPr algn="ctr">
              <a:lnSpc>
                <a:spcPct val="100000"/>
              </a:lnSpc>
            </a:pPr>
            <a:r>
              <a:rPr b="1" lang="lv-LV" sz="3200" spc="-1" strike="noStrike">
                <a:solidFill>
                  <a:srgbClr val="000000"/>
                </a:solidFill>
                <a:latin typeface="Calibri"/>
                <a:ea typeface="DejaVu Sans"/>
              </a:rPr>
              <a:t>pārdevēja</a:t>
            </a:r>
            <a:r>
              <a:rPr b="0" lang="lv-LV" sz="3200" spc="-1" strike="noStrike">
                <a:solidFill>
                  <a:srgbClr val="000000"/>
                </a:solidFill>
                <a:latin typeface="Calibri"/>
                <a:ea typeface="DejaVu Sans"/>
              </a:rPr>
              <a:t>)</a:t>
            </a:r>
            <a:endParaRPr b="0" lang="lv-LV" sz="3200" spc="-1" strike="noStrike">
              <a:latin typeface="Arial"/>
            </a:endParaRPr>
          </a:p>
        </p:txBody>
      </p:sp>
      <p:sp>
        <p:nvSpPr>
          <p:cNvPr id="176" name="Line 6"/>
          <p:cNvSpPr/>
          <p:nvPr/>
        </p:nvSpPr>
        <p:spPr>
          <a:xfrm flipH="1">
            <a:off x="4320000" y="2653560"/>
            <a:ext cx="999360" cy="874440"/>
          </a:xfrm>
          <a:prstGeom prst="line">
            <a:avLst/>
          </a:prstGeom>
          <a:ln w="57240">
            <a:solidFill>
              <a:srgbClr val="b3b3b3"/>
            </a:solidFill>
            <a:round/>
            <a:tailEnd len="med" type="triangle" w="med"/>
          </a:ln>
        </p:spPr>
        <p:style>
          <a:lnRef idx="0"/>
          <a:fillRef idx="0"/>
          <a:effectRef idx="0"/>
          <a:fontRef idx="minor"/>
        </p:style>
      </p:sp>
      <p:sp>
        <p:nvSpPr>
          <p:cNvPr id="177" name="Line 7"/>
          <p:cNvSpPr/>
          <p:nvPr/>
        </p:nvSpPr>
        <p:spPr>
          <a:xfrm>
            <a:off x="6480000" y="2664000"/>
            <a:ext cx="899640" cy="853200"/>
          </a:xfrm>
          <a:prstGeom prst="line">
            <a:avLst/>
          </a:prstGeom>
          <a:ln w="57240">
            <a:solidFill>
              <a:srgbClr val="b3b3b3"/>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Garantija</a:t>
            </a:r>
            <a:endParaRPr b="0" lang="lv-LV" sz="4400" spc="-1" strike="noStrike">
              <a:latin typeface="Arial"/>
            </a:endParaRPr>
          </a:p>
        </p:txBody>
      </p:sp>
      <p:sp>
        <p:nvSpPr>
          <p:cNvPr id="179" name="CustomShape 2"/>
          <p:cNvSpPr/>
          <p:nvPr/>
        </p:nvSpPr>
        <p:spPr>
          <a:xfrm>
            <a:off x="838080" y="1825560"/>
            <a:ext cx="10511640" cy="4347360"/>
          </a:xfrm>
          <a:prstGeom prst="rect">
            <a:avLst/>
          </a:prstGeom>
          <a:noFill/>
          <a:ln w="0">
            <a:noFill/>
          </a:ln>
        </p:spPr>
        <p:style>
          <a:lnRef idx="0"/>
          <a:fillRef idx="0"/>
          <a:effectRef idx="0"/>
          <a:fontRef idx="minor"/>
        </p:style>
      </p:sp>
      <p:sp>
        <p:nvSpPr>
          <p:cNvPr id="18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4F564D4-5A1E-499C-A9C3-A81773158540}"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181" name="CustomShape 4"/>
          <p:cNvSpPr/>
          <p:nvPr/>
        </p:nvSpPr>
        <p:spPr>
          <a:xfrm>
            <a:off x="838080" y="1825560"/>
            <a:ext cx="10511640" cy="434736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Brīvprātīgā pārdevēja vai ražotāja apņemšanās par labu patērētājam</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Rakstiska (Latvijā)</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Bez maksas</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Nedrīkst ietekmēt patērētāja likumiskas tiesības</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Garantijas esamība nav obligāta</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Atbilstība līgumam</a:t>
            </a:r>
            <a:endParaRPr b="0" lang="lv-LV" sz="4400" spc="-1" strike="noStrike">
              <a:latin typeface="Arial"/>
            </a:endParaRPr>
          </a:p>
        </p:txBody>
      </p:sp>
      <p:sp>
        <p:nvSpPr>
          <p:cNvPr id="183" name="CustomShape 2"/>
          <p:cNvSpPr/>
          <p:nvPr/>
        </p:nvSpPr>
        <p:spPr>
          <a:xfrm>
            <a:off x="838080" y="1825560"/>
            <a:ext cx="10511640" cy="4347360"/>
          </a:xfrm>
          <a:prstGeom prst="rect">
            <a:avLst/>
          </a:prstGeom>
          <a:noFill/>
          <a:ln w="0">
            <a:noFill/>
          </a:ln>
        </p:spPr>
        <p:style>
          <a:lnRef idx="0"/>
          <a:fillRef idx="0"/>
          <a:effectRef idx="0"/>
          <a:fontRef idx="minor"/>
        </p:style>
      </p:sp>
      <p:sp>
        <p:nvSpPr>
          <p:cNvPr id="18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D410C9E-8DCB-40F9-9399-BB87F8B52323}"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185" name="CustomShape 4"/>
          <p:cNvSpPr/>
          <p:nvPr/>
        </p:nvSpPr>
        <p:spPr>
          <a:xfrm>
            <a:off x="838080" y="1825560"/>
            <a:ext cx="10511640" cy="434736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Likumisks pamats</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Nevar tikt grozīta ar vienošanos</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Bez maksas</a:t>
            </a:r>
            <a:endParaRPr b="0" lang="lv-LV" sz="3200" spc="-1" strike="noStrike">
              <a:latin typeface="Arial"/>
            </a:endParaRPr>
          </a:p>
          <a:p>
            <a:pPr marL="228600" indent="-224640">
              <a:lnSpc>
                <a:spcPct val="90000"/>
              </a:lnSpc>
              <a:spcBef>
                <a:spcPts val="1001"/>
              </a:spcBef>
              <a:buClr>
                <a:srgbClr val="000000"/>
              </a:buClr>
              <a:buFont typeface="Arial"/>
              <a:buChar char="•"/>
            </a:pPr>
            <a:r>
              <a:rPr b="0" lang="lv-LV" sz="3200" spc="-1" strike="noStrike">
                <a:solidFill>
                  <a:srgbClr val="000000"/>
                </a:solidFill>
                <a:latin typeface="Calibri"/>
                <a:ea typeface="DejaVu Sans"/>
              </a:rPr>
              <a:t>Obligāta</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noteikt vai precei ir defekts?</a:t>
            </a:r>
            <a:endParaRPr b="0" lang="lv-LV" sz="4400" spc="-1" strike="noStrike">
              <a:latin typeface="Arial"/>
            </a:endParaRPr>
          </a:p>
        </p:txBody>
      </p:sp>
      <p:sp>
        <p:nvSpPr>
          <p:cNvPr id="187" name="CustomShape 2"/>
          <p:cNvSpPr/>
          <p:nvPr/>
        </p:nvSpPr>
        <p:spPr>
          <a:xfrm>
            <a:off x="838080" y="1609560"/>
            <a:ext cx="10511640" cy="434736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000000"/>
                </a:solidFill>
                <a:latin typeface="Calibri"/>
                <a:ea typeface="DejaVu Sans"/>
              </a:rPr>
              <a:t>Likums paredz 4 veida pārbaudes: </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Vai preces </a:t>
            </a:r>
            <a:r>
              <a:rPr b="1" lang="lv-LV" sz="2800" spc="-1" strike="noStrike">
                <a:solidFill>
                  <a:srgbClr val="000000"/>
                </a:solidFill>
                <a:latin typeface="Calibri"/>
                <a:ea typeface="DejaVu Sans"/>
              </a:rPr>
              <a:t>atbilst aprakstam </a:t>
            </a:r>
            <a:r>
              <a:rPr b="0" lang="lv-LV" sz="2800" spc="-1" strike="noStrike">
                <a:solidFill>
                  <a:srgbClr val="000000"/>
                </a:solidFill>
                <a:latin typeface="Calibri"/>
                <a:ea typeface="DejaVu Sans"/>
              </a:rPr>
              <a:t>(ieskaitot paraugu/modeli)?</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Vai preces </a:t>
            </a:r>
            <a:r>
              <a:rPr b="1" lang="lv-LV" sz="2800" spc="-1" strike="noStrike">
                <a:solidFill>
                  <a:srgbClr val="000000"/>
                </a:solidFill>
                <a:latin typeface="Calibri"/>
                <a:ea typeface="DejaVu Sans"/>
              </a:rPr>
              <a:t>der mērķim kuru patērētājs darīja zināmu pārdevējam</a:t>
            </a:r>
            <a:r>
              <a:rPr b="0" lang="lv-LV" sz="2800" spc="-1" strike="noStrike">
                <a:solidFill>
                  <a:srgbClr val="000000"/>
                </a:solidFill>
                <a:latin typeface="Calibri"/>
                <a:ea typeface="DejaVu Sans"/>
              </a:rPr>
              <a:t> līguma noslēgšanas brīdī?</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Vai preces </a:t>
            </a:r>
            <a:r>
              <a:rPr b="1" lang="lv-LV" sz="2800" spc="-1" strike="noStrike">
                <a:solidFill>
                  <a:srgbClr val="000000"/>
                </a:solidFill>
                <a:latin typeface="Calibri"/>
                <a:ea typeface="DejaVu Sans"/>
              </a:rPr>
              <a:t>der mērķiem, kādiem šā tipa preces parasti izmanto?</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Vai preces demonstrē tādu </a:t>
            </a:r>
            <a:r>
              <a:rPr b="1" lang="lv-LV" sz="2800" spc="-1" strike="noStrike">
                <a:solidFill>
                  <a:srgbClr val="000000"/>
                </a:solidFill>
                <a:latin typeface="Calibri"/>
                <a:ea typeface="DejaVu Sans"/>
              </a:rPr>
              <a:t>kvalitāti un darbību, kas parasti piemīt </a:t>
            </a:r>
            <a:r>
              <a:rPr b="0" lang="lv-LV" sz="2800" spc="-1" strike="noStrike">
                <a:solidFill>
                  <a:srgbClr val="000000"/>
                </a:solidFill>
                <a:latin typeface="Calibri"/>
                <a:ea typeface="DejaVu Sans"/>
              </a:rPr>
              <a:t>šāda paša tipa precēm un </a:t>
            </a:r>
            <a:r>
              <a:rPr b="1" lang="lv-LV" sz="2800" spc="-1" strike="noStrike">
                <a:solidFill>
                  <a:srgbClr val="000000"/>
                </a:solidFill>
                <a:latin typeface="Calibri"/>
                <a:ea typeface="DejaVu Sans"/>
              </a:rPr>
              <a:t>kuras patērētājs var pamatoti sagaidīt</a:t>
            </a:r>
            <a:r>
              <a:rPr b="0" lang="lv-LV" sz="2800" spc="-1" strike="noStrike">
                <a:solidFill>
                  <a:srgbClr val="000000"/>
                </a:solidFill>
                <a:latin typeface="Calibri"/>
                <a:ea typeface="DejaVu Sans"/>
              </a:rPr>
              <a:t>.</a:t>
            </a:r>
            <a:endParaRPr b="0" lang="lv-LV" sz="2800" spc="-1" strike="noStrike">
              <a:latin typeface="Arial"/>
            </a:endParaRPr>
          </a:p>
        </p:txBody>
      </p:sp>
      <p:sp>
        <p:nvSpPr>
          <p:cNvPr id="18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797E8EA-4533-4E43-99E5-B45A9BB4465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838080" y="365040"/>
            <a:ext cx="10511640" cy="377496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3. TĒMA</a:t>
            </a:r>
            <a:endParaRPr b="0" lang="lv-LV" sz="4400" spc="-1" strike="noStrike">
              <a:latin typeface="Arial"/>
            </a:endParaRPr>
          </a:p>
          <a:p>
            <a:pPr algn="ctr">
              <a:lnSpc>
                <a:spcPct val="100000"/>
              </a:lnSpc>
            </a:pPr>
            <a:endParaRPr b="0" lang="lv-LV" sz="4400" spc="-1" strike="noStrike">
              <a:latin typeface="Arial"/>
            </a:endParaRPr>
          </a:p>
          <a:p>
            <a:pPr algn="ctr">
              <a:lnSpc>
                <a:spcPct val="100000"/>
              </a:lnSpc>
            </a:pPr>
            <a:r>
              <a:rPr b="1" lang="lv-LV" sz="4400" spc="-1" strike="noStrike">
                <a:solidFill>
                  <a:srgbClr val="000000"/>
                </a:solidFill>
                <a:latin typeface="Calibri"/>
                <a:ea typeface="DejaVu Sans"/>
              </a:rPr>
              <a:t>Patērētāju tiesības</a:t>
            </a:r>
            <a:endParaRPr b="0" lang="lv-LV" sz="4400" spc="-1" strike="noStrike">
              <a:latin typeface="Arial"/>
            </a:endParaRPr>
          </a:p>
        </p:txBody>
      </p:sp>
      <p:sp>
        <p:nvSpPr>
          <p:cNvPr id="123" name="CustomShape 2"/>
          <p:cNvSpPr/>
          <p:nvPr/>
        </p:nvSpPr>
        <p:spPr>
          <a:xfrm>
            <a:off x="1523880" y="4680000"/>
            <a:ext cx="9138960" cy="1439640"/>
          </a:xfrm>
          <a:prstGeom prst="rect">
            <a:avLst/>
          </a:prstGeom>
          <a:noFill/>
          <a:ln w="0">
            <a:noFill/>
          </a:ln>
        </p:spPr>
        <p:style>
          <a:lnRef idx="0"/>
          <a:fillRef idx="0"/>
          <a:effectRef idx="0"/>
          <a:fontRef idx="minor"/>
        </p:style>
      </p:sp>
      <p:sp>
        <p:nvSpPr>
          <p:cNvPr id="124" name="CustomShape 3"/>
          <p:cNvSpPr/>
          <p:nvPr/>
        </p:nvSpPr>
        <p:spPr>
          <a:xfrm>
            <a:off x="695880" y="4732920"/>
            <a:ext cx="10823760" cy="16502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lv-LV" sz="2400" spc="-1" strike="noStrike">
                <a:solidFill>
                  <a:srgbClr val="000000"/>
                </a:solidFill>
                <a:latin typeface="Arial"/>
                <a:ea typeface="DejaVu Sans"/>
              </a:rPr>
              <a:t>Andrejs Vanags (saturs angļu un latviešu valodā)</a:t>
            </a:r>
            <a:endParaRPr b="0" lang="lv-LV" sz="2400" spc="-1" strike="noStrike">
              <a:latin typeface="Arial"/>
            </a:endParaRPr>
          </a:p>
          <a:p>
            <a:pPr algn="ctr">
              <a:lnSpc>
                <a:spcPct val="100000"/>
              </a:lnSpc>
            </a:pPr>
            <a:r>
              <a:rPr b="0" lang="lv-LV" sz="2400" spc="-1" strike="noStrike">
                <a:solidFill>
                  <a:srgbClr val="000000"/>
                </a:solidFill>
                <a:latin typeface="Arial"/>
                <a:ea typeface="DejaVu Sans"/>
              </a:rPr>
              <a:t>Gražina Jedemskienė (tulkojums un adaptācija lietuviešu valodā)</a:t>
            </a:r>
            <a:endParaRPr b="0" lang="lv-LV" sz="2400" spc="-1" strike="noStrike">
              <a:latin typeface="Arial"/>
            </a:endParaRPr>
          </a:p>
          <a:p>
            <a:pPr algn="ctr">
              <a:lnSpc>
                <a:spcPct val="100000"/>
              </a:lnSpc>
            </a:pPr>
            <a:endParaRPr b="0" lang="lv-LV"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 Apraksts</a:t>
            </a:r>
            <a:endParaRPr b="0" lang="lv-LV" sz="4400" spc="-1" strike="noStrike">
              <a:latin typeface="Arial"/>
            </a:endParaRPr>
          </a:p>
        </p:txBody>
      </p:sp>
      <p:sp>
        <p:nvSpPr>
          <p:cNvPr id="190" name="CustomShape 2"/>
          <p:cNvSpPr/>
          <p:nvPr/>
        </p:nvSpPr>
        <p:spPr>
          <a:xfrm>
            <a:off x="838080" y="1609560"/>
            <a:ext cx="4738680" cy="4687200"/>
          </a:xfrm>
          <a:prstGeom prst="rect">
            <a:avLst/>
          </a:prstGeom>
          <a:noFill/>
          <a:ln w="0">
            <a:noFill/>
          </a:ln>
        </p:spPr>
        <p:style>
          <a:lnRef idx="0"/>
          <a:fillRef idx="0"/>
          <a:effectRef idx="0"/>
          <a:fontRef idx="minor"/>
        </p:style>
        <p:txBody>
          <a:bodyPr lIns="90000" rIns="90000" tIns="45000" bIns="45000">
            <a:noAutofit/>
          </a:bodyPr>
          <a:p>
            <a:pPr marL="216000" indent="-21276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Precēm </a:t>
            </a:r>
            <a:r>
              <a:rPr b="1" lang="lv-LV" sz="2800" spc="-1" strike="noStrike">
                <a:solidFill>
                  <a:srgbClr val="000000"/>
                </a:solidFill>
                <a:latin typeface="Calibri"/>
                <a:ea typeface="DejaVu Sans"/>
              </a:rPr>
              <a:t>jāatbilst aprakstam!</a:t>
            </a:r>
            <a:endParaRPr b="0" lang="lv-LV" sz="2800" spc="-1" strike="noStrike">
              <a:latin typeface="Arial"/>
            </a:endParaRPr>
          </a:p>
          <a:p>
            <a:pPr marL="216000" indent="-21276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Aprakstu var sniegt:</a:t>
            </a:r>
            <a:endParaRPr b="0" lang="lv-LV" sz="2800" spc="-1" strike="noStrike">
              <a:latin typeface="Arial"/>
            </a:endParaRPr>
          </a:p>
          <a:p>
            <a:pPr lvl="1" marL="432000" indent="-21276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Ar teksta, foto, parauga modeļa u.c. palīdzību</a:t>
            </a:r>
            <a:endParaRPr b="0" lang="lv-LV" sz="2800" spc="-1" strike="noStrike">
              <a:latin typeface="Arial"/>
            </a:endParaRPr>
          </a:p>
          <a:p>
            <a:pPr lvl="1" marL="432000" indent="-21276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Uz cenu zīmes, bukletā, reklāmā, mājaslapā utt.</a:t>
            </a:r>
            <a:endParaRPr b="0" lang="lv-LV" sz="2800" spc="-1" strike="noStrike">
              <a:latin typeface="Arial"/>
            </a:endParaRPr>
          </a:p>
        </p:txBody>
      </p:sp>
      <p:sp>
        <p:nvSpPr>
          <p:cNvPr id="19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BF29CB0-F101-4982-AB66-1F9E97FE068F}"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192" name="" descr=""/>
          <p:cNvPicPr/>
          <p:nvPr/>
        </p:nvPicPr>
        <p:blipFill>
          <a:blip r:embed="rId1"/>
          <a:stretch/>
        </p:blipFill>
        <p:spPr>
          <a:xfrm>
            <a:off x="5784480" y="1666800"/>
            <a:ext cx="6092280" cy="40539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838080" y="365040"/>
            <a:ext cx="1122120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2. Mērķis, kurš darīts zināms pārdevējam</a:t>
            </a:r>
            <a:endParaRPr b="0" lang="lv-LV" sz="4400" spc="-1" strike="noStrike">
              <a:latin typeface="Arial"/>
            </a:endParaRPr>
          </a:p>
        </p:txBody>
      </p:sp>
      <p:sp>
        <p:nvSpPr>
          <p:cNvPr id="194" name="CustomShape 2"/>
          <p:cNvSpPr/>
          <p:nvPr/>
        </p:nvSpPr>
        <p:spPr>
          <a:xfrm>
            <a:off x="838080" y="1681560"/>
            <a:ext cx="5638680" cy="2997720"/>
          </a:xfrm>
          <a:prstGeom prst="rect">
            <a:avLst/>
          </a:prstGeom>
          <a:noFill/>
          <a:ln w="0">
            <a:noFill/>
          </a:ln>
        </p:spPr>
        <p:style>
          <a:lnRef idx="0"/>
          <a:fillRef idx="0"/>
          <a:effectRef idx="0"/>
          <a:fontRef idx="minor"/>
        </p:style>
        <p:txBody>
          <a:bodyPr lIns="90000" rIns="90000" tIns="45000" bIns="45000">
            <a:noAutofit/>
          </a:bodyPr>
          <a:p>
            <a:pPr marL="216000" indent="-21276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Mērķim </a:t>
            </a:r>
            <a:r>
              <a:rPr b="1" lang="lv-LV" sz="2800" spc="-1" strike="noStrike">
                <a:solidFill>
                  <a:srgbClr val="000000"/>
                </a:solidFill>
                <a:latin typeface="Calibri"/>
                <a:ea typeface="DejaVu Sans"/>
              </a:rPr>
              <a:t>jādara zināms pārdevējam</a:t>
            </a:r>
            <a:r>
              <a:rPr b="0" lang="lv-LV" sz="2800" spc="-1" strike="noStrike">
                <a:solidFill>
                  <a:srgbClr val="000000"/>
                </a:solidFill>
                <a:latin typeface="Calibri"/>
                <a:ea typeface="DejaVu Sans"/>
              </a:rPr>
              <a:t>:</a:t>
            </a:r>
            <a:endParaRPr b="0" lang="lv-LV" sz="2800" spc="-1" strike="noStrike">
              <a:latin typeface="Arial"/>
            </a:endParaRPr>
          </a:p>
          <a:p>
            <a:pPr lvl="1" marL="432000" indent="-21276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Mutiski vai rakstiski</a:t>
            </a:r>
            <a:endParaRPr b="0" lang="lv-LV" sz="2800" spc="-1" strike="noStrike">
              <a:latin typeface="Arial"/>
            </a:endParaRPr>
          </a:p>
          <a:p>
            <a:pPr lvl="1" marL="432000" indent="-212760">
              <a:lnSpc>
                <a:spcPct val="90000"/>
              </a:lnSpc>
              <a:spcBef>
                <a:spcPts val="1001"/>
              </a:spcBef>
              <a:buClr>
                <a:srgbClr val="000000"/>
              </a:buClr>
              <a:buSzPct val="45000"/>
              <a:buFont typeface="Symbol"/>
              <a:buChar char=""/>
            </a:pPr>
            <a:r>
              <a:rPr b="0" lang="lv-LV" sz="2800" spc="-1" strike="noStrike">
                <a:solidFill>
                  <a:srgbClr val="000000"/>
                </a:solidFill>
                <a:latin typeface="Calibri"/>
                <a:ea typeface="DejaVu Sans"/>
              </a:rPr>
              <a:t>Pirms pirkums ir izdarīts</a:t>
            </a:r>
            <a:endParaRPr b="0" lang="lv-LV" sz="2800" spc="-1" strike="noStrike">
              <a:latin typeface="Arial"/>
            </a:endParaRPr>
          </a:p>
          <a:p>
            <a:pPr marL="216000" indent="-21276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Pārdevējam </a:t>
            </a:r>
            <a:r>
              <a:rPr b="1" lang="lv-LV" sz="2800" spc="-1" strike="noStrike">
                <a:solidFill>
                  <a:srgbClr val="000000"/>
                </a:solidFill>
                <a:latin typeface="Calibri"/>
                <a:ea typeface="DejaVu Sans"/>
              </a:rPr>
              <a:t>ir jāakceptē</a:t>
            </a:r>
            <a:r>
              <a:rPr b="0" lang="lv-LV" sz="2800" spc="-1" strike="noStrike">
                <a:solidFill>
                  <a:srgbClr val="000000"/>
                </a:solidFill>
                <a:latin typeface="Calibri"/>
                <a:ea typeface="DejaVu Sans"/>
              </a:rPr>
              <a:t> šis mērķis</a:t>
            </a:r>
            <a:endParaRPr b="0" lang="lv-LV" sz="2800" spc="-1" strike="noStrike">
              <a:latin typeface="Arial"/>
            </a:endParaRPr>
          </a:p>
        </p:txBody>
      </p:sp>
      <p:sp>
        <p:nvSpPr>
          <p:cNvPr id="195"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F1A82136-B70C-4C96-944A-A7AD8DE0D5CD}"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196" name="" descr=""/>
          <p:cNvPicPr/>
          <p:nvPr/>
        </p:nvPicPr>
        <p:blipFill>
          <a:blip r:embed="rId1"/>
          <a:stretch/>
        </p:blipFill>
        <p:spPr>
          <a:xfrm>
            <a:off x="6696000" y="1476000"/>
            <a:ext cx="4992480" cy="3297960"/>
          </a:xfrm>
          <a:prstGeom prst="rect">
            <a:avLst/>
          </a:prstGeom>
          <a:ln w="0">
            <a:noFill/>
          </a:ln>
        </p:spPr>
      </p:pic>
      <p:sp>
        <p:nvSpPr>
          <p:cNvPr id="197" name="CustomShape 4"/>
          <p:cNvSpPr/>
          <p:nvPr/>
        </p:nvSpPr>
        <p:spPr>
          <a:xfrm>
            <a:off x="562320" y="5127480"/>
            <a:ext cx="11098440" cy="1097280"/>
          </a:xfrm>
          <a:prstGeom prst="rect">
            <a:avLst/>
          </a:prstGeom>
          <a:solidFill>
            <a:srgbClr val="dddddd"/>
          </a:solidFill>
          <a:ln w="0">
            <a:noFill/>
          </a:ln>
        </p:spPr>
        <p:style>
          <a:lnRef idx="0"/>
          <a:fillRef idx="0"/>
          <a:effectRef idx="0"/>
          <a:fontRef idx="minor"/>
        </p:style>
        <p:txBody>
          <a:bodyPr lIns="90000" rIns="90000" tIns="45000" bIns="45000" anchor="ctr">
            <a:noAutofit/>
          </a:bodyPr>
          <a:p>
            <a:pPr>
              <a:lnSpc>
                <a:spcPct val="90000"/>
              </a:lnSpc>
              <a:spcBef>
                <a:spcPts val="1001"/>
              </a:spcBef>
            </a:pPr>
            <a:r>
              <a:rPr b="1" lang="lv-LV" sz="2800" spc="-1" strike="noStrike">
                <a:solidFill>
                  <a:srgbClr val="000000"/>
                </a:solidFill>
                <a:latin typeface="Calibri"/>
                <a:ea typeface="DejaVu Sans"/>
              </a:rPr>
              <a:t>Piemērs</a:t>
            </a:r>
            <a:r>
              <a:rPr b="0" lang="lv-LV" sz="2800" spc="-1" strike="noStrike">
                <a:solidFill>
                  <a:srgbClr val="000000"/>
                </a:solidFill>
                <a:latin typeface="Calibri"/>
                <a:ea typeface="DejaVu Sans"/>
              </a:rPr>
              <a:t>: Jūs palūdzāt pārdevējam skriešanas kurpes. Ja kurpes neder šim mērķim, tās tiks uzskatītas par nekvalitatīvām.</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3. Mērķis, kuram šā tipa preces parasti izmanto</a:t>
            </a:r>
            <a:endParaRPr b="0" lang="lv-LV" sz="4400" spc="-1" strike="noStrike">
              <a:latin typeface="Arial"/>
            </a:endParaRPr>
          </a:p>
        </p:txBody>
      </p:sp>
      <p:sp>
        <p:nvSpPr>
          <p:cNvPr id="199" name="CustomShape 2"/>
          <p:cNvSpPr/>
          <p:nvPr/>
        </p:nvSpPr>
        <p:spPr>
          <a:xfrm>
            <a:off x="838080" y="1800000"/>
            <a:ext cx="10678680" cy="179676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800" spc="-1" strike="noStrike">
                <a:solidFill>
                  <a:srgbClr val="000000"/>
                </a:solidFill>
                <a:latin typeface="Calibri"/>
                <a:ea typeface="DejaVu Sans"/>
              </a:rPr>
              <a:t>1. piemērs</a:t>
            </a:r>
            <a:r>
              <a:rPr b="0" lang="lv-LV" sz="2800" spc="-1" strike="noStrike">
                <a:solidFill>
                  <a:srgbClr val="000000"/>
                </a:solidFill>
                <a:latin typeface="Calibri"/>
                <a:ea typeface="DejaVu Sans"/>
              </a:rPr>
              <a:t>: </a:t>
            </a:r>
            <a:endParaRPr b="0" lang="lv-LV" sz="2800" spc="-1" strike="noStrike">
              <a:latin typeface="Arial"/>
            </a:endParaRPr>
          </a:p>
          <a:p>
            <a:pPr>
              <a:lnSpc>
                <a:spcPct val="90000"/>
              </a:lnSpc>
              <a:spcBef>
                <a:spcPts val="1001"/>
              </a:spcBef>
            </a:pPr>
            <a:r>
              <a:rPr b="0" lang="lv-LV" sz="2800" spc="-1" strike="noStrike">
                <a:solidFill>
                  <a:srgbClr val="000000"/>
                </a:solidFill>
                <a:latin typeface="Calibri"/>
                <a:ea typeface="DejaVu Sans"/>
              </a:rPr>
              <a:t>Gumijas zābakus parasti izmanto mitrumā. Jā šādas kurpes neder šim mērķim, tad pārdevējam ir par to jābrīdina, pretējā gadījumā tās tiks uzskatītas par nekvalitatīvām.</a:t>
            </a:r>
            <a:endParaRPr b="0" lang="lv-LV" sz="2800" spc="-1" strike="noStrike">
              <a:latin typeface="Arial"/>
            </a:endParaRPr>
          </a:p>
        </p:txBody>
      </p:sp>
      <p:sp>
        <p:nvSpPr>
          <p:cNvPr id="20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F1F226B-96C5-4FAC-9F78-2F58C0877788}"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01" name="CustomShape 4"/>
          <p:cNvSpPr/>
          <p:nvPr/>
        </p:nvSpPr>
        <p:spPr>
          <a:xfrm>
            <a:off x="838080" y="4104000"/>
            <a:ext cx="10678680" cy="1796760"/>
          </a:xfrm>
          <a:prstGeom prst="rect">
            <a:avLst/>
          </a:prstGeom>
          <a:solidFill>
            <a:srgbClr val="dddddd"/>
          </a:solidFill>
          <a:ln w="0">
            <a:noFill/>
          </a:ln>
        </p:spPr>
        <p:style>
          <a:lnRef idx="0"/>
          <a:fillRef idx="0"/>
          <a:effectRef idx="0"/>
          <a:fontRef idx="minor"/>
        </p:style>
        <p:txBody>
          <a:bodyPr lIns="90000" rIns="90000" tIns="45000" bIns="45000">
            <a:noAutofit/>
          </a:bodyPr>
          <a:p>
            <a:pPr algn="r">
              <a:lnSpc>
                <a:spcPct val="90000"/>
              </a:lnSpc>
              <a:spcBef>
                <a:spcPts val="1001"/>
              </a:spcBef>
            </a:pPr>
            <a:r>
              <a:rPr b="1" lang="lv-LV" sz="2800" spc="-1" strike="noStrike">
                <a:solidFill>
                  <a:srgbClr val="000000"/>
                </a:solidFill>
                <a:latin typeface="Calibri"/>
                <a:ea typeface="DejaVu Sans"/>
              </a:rPr>
              <a:t>2. piemērs</a:t>
            </a:r>
            <a:r>
              <a:rPr b="0" lang="lv-LV" sz="2800" spc="-1" strike="noStrike">
                <a:solidFill>
                  <a:srgbClr val="000000"/>
                </a:solidFill>
                <a:latin typeface="Calibri"/>
                <a:ea typeface="DejaVu Sans"/>
              </a:rPr>
              <a:t>: </a:t>
            </a:r>
            <a:endParaRPr b="0" lang="lv-LV" sz="2800" spc="-1" strike="noStrike">
              <a:latin typeface="Arial"/>
            </a:endParaRPr>
          </a:p>
          <a:p>
            <a:pPr algn="r">
              <a:lnSpc>
                <a:spcPct val="90000"/>
              </a:lnSpc>
              <a:spcBef>
                <a:spcPts val="1001"/>
              </a:spcBef>
            </a:pPr>
            <a:r>
              <a:rPr b="0" lang="lv-LV" sz="2800" spc="-1" strike="noStrike">
                <a:solidFill>
                  <a:srgbClr val="000000"/>
                </a:solidFill>
                <a:latin typeface="Calibri"/>
                <a:ea typeface="DejaVu Sans"/>
              </a:rPr>
              <a:t>Ja putekļu sūcējs nav spējīgs iesūkt parastos putekļus no grīdas, tas visticamāk tiks uzskatīts par nekvalitatīvu.</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4. Kvalitāte/darbība, kas parasti piemīt un kuras var pamatoti sagaidīt</a:t>
            </a:r>
            <a:endParaRPr b="0" lang="lv-LV" sz="4400" spc="-1" strike="noStrike">
              <a:latin typeface="Arial"/>
            </a:endParaRPr>
          </a:p>
        </p:txBody>
      </p:sp>
      <p:sp>
        <p:nvSpPr>
          <p:cNvPr id="203"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F555011C-481C-41C8-9245-31CE4A617080}"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04" name="CustomShape 3"/>
          <p:cNvSpPr/>
          <p:nvPr/>
        </p:nvSpPr>
        <p:spPr>
          <a:xfrm>
            <a:off x="838080" y="1717560"/>
            <a:ext cx="10678680" cy="4003200"/>
          </a:xfrm>
          <a:prstGeom prst="rect">
            <a:avLst/>
          </a:prstGeom>
          <a:noFill/>
          <a:ln w="0">
            <a:noFill/>
          </a:ln>
        </p:spPr>
        <p:style>
          <a:lnRef idx="0"/>
          <a:fillRef idx="0"/>
          <a:effectRef idx="0"/>
          <a:fontRef idx="minor"/>
        </p:style>
        <p:txBody>
          <a:bodyPr lIns="90000" rIns="90000" tIns="45000" bIns="45000">
            <a:noAutofit/>
          </a:bodyPr>
          <a:p>
            <a:pPr marL="216000" indent="-21276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Lai novērtētu kādas īpašības parasti piemīt un var tikt pamatoti sagaidītas ir jāņem vērā sekojošais:</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1" lang="lv-LV" sz="2600" spc="-1" strike="noStrike">
                <a:solidFill>
                  <a:srgbClr val="000000"/>
                </a:solidFill>
                <a:latin typeface="Calibri"/>
                <a:ea typeface="DejaVu Sans"/>
              </a:rPr>
              <a:t>Preču raksturs</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1" lang="lv-LV" sz="2600" spc="-1" strike="noStrike">
                <a:solidFill>
                  <a:srgbClr val="000000"/>
                </a:solidFill>
                <a:latin typeface="Calibri"/>
                <a:ea typeface="DejaVu Sans"/>
              </a:rPr>
              <a:t>Publiskos paziņojumus</a:t>
            </a:r>
            <a:r>
              <a:rPr b="0" lang="lv-LV" sz="2600" spc="-1" strike="noStrike">
                <a:solidFill>
                  <a:srgbClr val="000000"/>
                </a:solidFill>
                <a:latin typeface="Calibri"/>
                <a:ea typeface="DejaVu Sans"/>
              </a:rPr>
              <a:t> par preču specifiskiem raksturlielumiem, kurus izdara pārdevējs, ražotājs vai tā pārstāvis īpaši reklāmā vai marķējumā.</a:t>
            </a:r>
            <a:endParaRPr b="0" lang="lv-LV" sz="2600" spc="-1" strike="noStrike">
              <a:latin typeface="Arial"/>
            </a:endParaRPr>
          </a:p>
          <a:p>
            <a:pPr marL="216000" indent="-21276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Pārdevēju </a:t>
            </a:r>
            <a:r>
              <a:rPr b="1" lang="lv-LV" sz="2600" spc="-1" strike="noStrike">
                <a:solidFill>
                  <a:srgbClr val="000000"/>
                </a:solidFill>
                <a:latin typeface="Calibri"/>
                <a:ea typeface="DejaVu Sans"/>
              </a:rPr>
              <a:t>nesaista publiskie paziņojumi,</a:t>
            </a:r>
            <a:r>
              <a:rPr b="0" lang="lv-LV" sz="2600" spc="-1" strike="noStrike">
                <a:solidFill>
                  <a:srgbClr val="000000"/>
                </a:solidFill>
                <a:latin typeface="Calibri"/>
                <a:ea typeface="DejaVu Sans"/>
              </a:rPr>
              <a:t> ja viņš pierāda, ka:</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nav zinājis un pamatoti nav varējis zināt par minēto paziņojumu</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līdz līguma noslēgšanas brīdim paziņojums ir ticis koriģēts</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šis paziņojums nav varējis ietekmēt lēmumu par preču pirkšanu</a:t>
            </a:r>
            <a:endParaRPr b="0" lang="lv-LV" sz="2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Svarīgas piezīmes</a:t>
            </a:r>
            <a:endParaRPr b="0" lang="lv-LV" sz="4400" spc="-1" strike="noStrike">
              <a:latin typeface="Arial"/>
            </a:endParaRPr>
          </a:p>
        </p:txBody>
      </p:sp>
      <p:sp>
        <p:nvSpPr>
          <p:cNvPr id="206"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0BFFB59-D912-4B4F-8AA5-7948C3F548CA}"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07" name="CustomShape 3"/>
          <p:cNvSpPr/>
          <p:nvPr/>
        </p:nvSpPr>
        <p:spPr>
          <a:xfrm>
            <a:off x="838080" y="1537560"/>
            <a:ext cx="10678680" cy="5119560"/>
          </a:xfrm>
          <a:prstGeom prst="rect">
            <a:avLst/>
          </a:prstGeom>
          <a:noFill/>
          <a:ln w="0">
            <a:noFill/>
          </a:ln>
        </p:spPr>
        <p:style>
          <a:lnRef idx="0"/>
          <a:fillRef idx="0"/>
          <a:effectRef idx="0"/>
          <a:fontRef idx="minor"/>
        </p:style>
        <p:txBody>
          <a:bodyPr lIns="90000" rIns="90000" tIns="45000" bIns="45000">
            <a:noAutofit/>
          </a:bodyPr>
          <a:p>
            <a:pPr marL="216000" indent="-212760">
              <a:lnSpc>
                <a:spcPct val="90000"/>
              </a:lnSpc>
              <a:spcBef>
                <a:spcPts val="1001"/>
              </a:spcBef>
              <a:buClr>
                <a:srgbClr val="000000"/>
              </a:buClr>
              <a:buFont typeface="Symbol"/>
              <a:buChar char=""/>
            </a:pPr>
            <a:r>
              <a:rPr b="1" lang="lv-LV" sz="2600" spc="-1" strike="noStrike">
                <a:solidFill>
                  <a:srgbClr val="000000"/>
                </a:solidFill>
                <a:latin typeface="Calibri"/>
                <a:ea typeface="DejaVu Sans"/>
              </a:rPr>
              <a:t>Tirgotājs </a:t>
            </a:r>
            <a:r>
              <a:rPr b="1" lang="lv-LV" sz="2600" spc="-1" strike="noStrike">
                <a:solidFill>
                  <a:srgbClr val="ff0000"/>
                </a:solidFill>
                <a:latin typeface="Calibri"/>
                <a:ea typeface="DejaVu Sans"/>
              </a:rPr>
              <a:t>nebūs</a:t>
            </a:r>
            <a:r>
              <a:rPr b="1" lang="lv-LV" sz="2600" spc="-1" strike="noStrike">
                <a:solidFill>
                  <a:srgbClr val="000000"/>
                </a:solidFill>
                <a:latin typeface="Calibri"/>
                <a:ea typeface="DejaVu Sans"/>
              </a:rPr>
              <a:t> atbildīgs,</a:t>
            </a:r>
            <a:r>
              <a:rPr b="0" lang="lv-LV" sz="2600" spc="-1" strike="noStrike">
                <a:solidFill>
                  <a:srgbClr val="000000"/>
                </a:solidFill>
                <a:latin typeface="Calibri"/>
                <a:ea typeface="DejaVu Sans"/>
              </a:rPr>
              <a:t> ja:</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Patērētājs apzinājās vai viņam pamatoti bija jāapzinās, ka ir neatbilstība</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Ja neatbilstība izcelsme ir saistīta ar patērētāja piegādātajiem materiāliem</a:t>
            </a:r>
            <a:endParaRPr b="0" lang="lv-LV" sz="2600" spc="-1" strike="noStrike">
              <a:latin typeface="Arial"/>
            </a:endParaRPr>
          </a:p>
          <a:p>
            <a:pPr marL="216000" indent="-212760">
              <a:lnSpc>
                <a:spcPct val="90000"/>
              </a:lnSpc>
              <a:spcBef>
                <a:spcPts val="1001"/>
              </a:spcBef>
              <a:buClr>
                <a:srgbClr val="000000"/>
              </a:buClr>
              <a:buFont typeface="Symbol"/>
              <a:buChar char=""/>
            </a:pPr>
            <a:r>
              <a:rPr b="1" lang="lv-LV" sz="2600" spc="-1" strike="noStrike">
                <a:solidFill>
                  <a:srgbClr val="000000"/>
                </a:solidFill>
                <a:latin typeface="Calibri"/>
                <a:ea typeface="DejaVu Sans"/>
              </a:rPr>
              <a:t>Tirgotājs būs atbildīgs</a:t>
            </a:r>
            <a:r>
              <a:rPr b="0" lang="lv-LV" sz="2600" spc="-1" strike="noStrike">
                <a:solidFill>
                  <a:srgbClr val="000000"/>
                </a:solidFill>
                <a:latin typeface="Calibri"/>
                <a:ea typeface="DejaVu Sans"/>
              </a:rPr>
              <a:t>, ja neatbilstība radās preces nepareiza uzstādīšana un ja:</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uzstādīšana ir ietverta preču pārdošanas līgumā un preces ir uzstādījis pārdevējs, vai tas ir darīts uz viņa atbildību</a:t>
            </a:r>
            <a:endParaRPr b="0" lang="lv-LV" sz="2600" spc="-1" strike="noStrike">
              <a:latin typeface="Arial"/>
            </a:endParaRPr>
          </a:p>
          <a:p>
            <a:pPr lvl="1" marL="432000" indent="-212760">
              <a:lnSpc>
                <a:spcPct val="90000"/>
              </a:lnSpc>
              <a:spcBef>
                <a:spcPts val="1001"/>
              </a:spcBef>
              <a:buClr>
                <a:srgbClr val="000000"/>
              </a:buClr>
              <a:buSzPct val="45000"/>
              <a:buFont typeface="Symbol"/>
              <a:buChar char=""/>
            </a:pPr>
            <a:r>
              <a:rPr b="0" lang="lv-LV" sz="2600" spc="-1" strike="noStrike">
                <a:solidFill>
                  <a:srgbClr val="000000"/>
                </a:solidFill>
                <a:latin typeface="Calibri"/>
                <a:ea typeface="DejaVu Sans"/>
              </a:rPr>
              <a:t>izstrādājumu, kura uzstādīšana jāveic patērētājam, uzstāda patērētājs, un nepareizā uzstādīšana ir kļūmīgas uzstādīšanas instrukcijas dēļ.</a:t>
            </a:r>
            <a:endParaRPr b="0" lang="lv-LV" sz="26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Termiņi</a:t>
            </a:r>
            <a:endParaRPr b="0" lang="lv-LV" sz="4400" spc="-1" strike="noStrike">
              <a:latin typeface="Arial"/>
            </a:endParaRPr>
          </a:p>
        </p:txBody>
      </p:sp>
      <p:sp>
        <p:nvSpPr>
          <p:cNvPr id="209"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89E4868-E28C-47D4-8060-F357C71F41A4}"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10" name="Line 3"/>
          <p:cNvSpPr/>
          <p:nvPr/>
        </p:nvSpPr>
        <p:spPr>
          <a:xfrm>
            <a:off x="1622160" y="3223080"/>
            <a:ext cx="7164000" cy="360"/>
          </a:xfrm>
          <a:prstGeom prst="line">
            <a:avLst/>
          </a:prstGeom>
          <a:ln w="76320">
            <a:solidFill>
              <a:srgbClr val="b3b3b3"/>
            </a:solidFill>
            <a:round/>
          </a:ln>
        </p:spPr>
        <p:style>
          <a:lnRef idx="0"/>
          <a:fillRef idx="0"/>
          <a:effectRef idx="0"/>
          <a:fontRef idx="minor"/>
        </p:style>
      </p:sp>
      <p:sp>
        <p:nvSpPr>
          <p:cNvPr id="211" name="Line 4"/>
          <p:cNvSpPr/>
          <p:nvPr/>
        </p:nvSpPr>
        <p:spPr>
          <a:xfrm flipV="1">
            <a:off x="8822160" y="2251080"/>
            <a:ext cx="360" cy="3060000"/>
          </a:xfrm>
          <a:prstGeom prst="line">
            <a:avLst/>
          </a:prstGeom>
          <a:ln w="76320">
            <a:solidFill>
              <a:srgbClr val="b3b3b3"/>
            </a:solidFill>
            <a:round/>
          </a:ln>
        </p:spPr>
        <p:style>
          <a:lnRef idx="0"/>
          <a:fillRef idx="0"/>
          <a:effectRef idx="0"/>
          <a:fontRef idx="minor"/>
        </p:style>
      </p:sp>
      <p:sp>
        <p:nvSpPr>
          <p:cNvPr id="212" name="Line 5"/>
          <p:cNvSpPr/>
          <p:nvPr/>
        </p:nvSpPr>
        <p:spPr>
          <a:xfrm>
            <a:off x="8822160" y="3223080"/>
            <a:ext cx="1584000" cy="360"/>
          </a:xfrm>
          <a:prstGeom prst="line">
            <a:avLst/>
          </a:prstGeom>
          <a:ln w="76320">
            <a:solidFill>
              <a:srgbClr val="b3b3b3"/>
            </a:solidFill>
            <a:round/>
          </a:ln>
        </p:spPr>
        <p:style>
          <a:lnRef idx="0"/>
          <a:fillRef idx="0"/>
          <a:effectRef idx="0"/>
          <a:fontRef idx="minor"/>
        </p:style>
      </p:sp>
      <p:sp>
        <p:nvSpPr>
          <p:cNvPr id="213" name="CustomShape 6"/>
          <p:cNvSpPr/>
          <p:nvPr/>
        </p:nvSpPr>
        <p:spPr>
          <a:xfrm>
            <a:off x="1514160" y="2535120"/>
            <a:ext cx="6328080" cy="576720"/>
          </a:xfrm>
          <a:prstGeom prst="rect">
            <a:avLst/>
          </a:prstGeom>
          <a:noFill/>
          <a:ln w="0">
            <a:noFill/>
          </a:ln>
        </p:spPr>
        <p:style>
          <a:lnRef idx="0"/>
          <a:fillRef idx="0"/>
          <a:effectRef idx="0"/>
          <a:fontRef idx="minor"/>
        </p:style>
        <p:txBody>
          <a:bodyPr lIns="90000" rIns="90000" tIns="45000" bIns="45000" anchor="ctr">
            <a:spAutoFit/>
          </a:bodyPr>
          <a:p>
            <a:pPr>
              <a:lnSpc>
                <a:spcPct val="100000"/>
              </a:lnSpc>
            </a:pPr>
            <a:r>
              <a:rPr b="0" lang="lv-LV" sz="3200" spc="-1" strike="noStrike">
                <a:solidFill>
                  <a:srgbClr val="ff0000"/>
                </a:solidFill>
                <a:latin typeface="Calibri"/>
                <a:ea typeface="DejaVu Sans"/>
              </a:rPr>
              <a:t>Prasījumā pieteikšana (2 gadi)</a:t>
            </a:r>
            <a:endParaRPr b="0" lang="lv-LV" sz="3200" spc="-1" strike="noStrike">
              <a:latin typeface="Arial"/>
            </a:endParaRPr>
          </a:p>
        </p:txBody>
      </p:sp>
      <p:sp>
        <p:nvSpPr>
          <p:cNvPr id="214" name="CustomShape 7"/>
          <p:cNvSpPr/>
          <p:nvPr/>
        </p:nvSpPr>
        <p:spPr>
          <a:xfrm>
            <a:off x="1514160" y="3491640"/>
            <a:ext cx="6760080" cy="576720"/>
          </a:xfrm>
          <a:prstGeom prst="rect">
            <a:avLst/>
          </a:prstGeom>
          <a:noFill/>
          <a:ln w="0">
            <a:noFill/>
          </a:ln>
        </p:spPr>
        <p:style>
          <a:lnRef idx="0"/>
          <a:fillRef idx="0"/>
          <a:effectRef idx="0"/>
          <a:fontRef idx="minor"/>
        </p:style>
        <p:txBody>
          <a:bodyPr lIns="90000" rIns="90000" tIns="45000" bIns="45000" anchor="ctr">
            <a:spAutoFit/>
          </a:bodyPr>
          <a:p>
            <a:pPr>
              <a:lnSpc>
                <a:spcPct val="100000"/>
              </a:lnSpc>
            </a:pPr>
            <a:r>
              <a:rPr b="0" lang="lv-LV" sz="3200" spc="-1" strike="noStrike">
                <a:solidFill>
                  <a:srgbClr val="ff0000"/>
                </a:solidFill>
                <a:latin typeface="Calibri"/>
                <a:ea typeface="DejaVu Sans"/>
              </a:rPr>
              <a:t>Informēšana par defektu (2 mēneši)</a:t>
            </a:r>
            <a:endParaRPr b="0" lang="lv-LV" sz="3200" spc="-1" strike="noStrike">
              <a:latin typeface="Arial"/>
            </a:endParaRPr>
          </a:p>
        </p:txBody>
      </p:sp>
      <p:sp>
        <p:nvSpPr>
          <p:cNvPr id="215" name="CustomShape 8"/>
          <p:cNvSpPr/>
          <p:nvPr/>
        </p:nvSpPr>
        <p:spPr>
          <a:xfrm>
            <a:off x="1514160" y="4446000"/>
            <a:ext cx="7425000" cy="576720"/>
          </a:xfrm>
          <a:prstGeom prst="rect">
            <a:avLst/>
          </a:prstGeom>
          <a:noFill/>
          <a:ln w="0">
            <a:noFill/>
          </a:ln>
        </p:spPr>
        <p:style>
          <a:lnRef idx="0"/>
          <a:fillRef idx="0"/>
          <a:effectRef idx="0"/>
          <a:fontRef idx="minor"/>
        </p:style>
        <p:txBody>
          <a:bodyPr lIns="90000" rIns="90000" tIns="45000" bIns="45000" anchor="ctr">
            <a:spAutoFit/>
          </a:bodyPr>
          <a:p>
            <a:pPr>
              <a:lnSpc>
                <a:spcPct val="100000"/>
              </a:lnSpc>
            </a:pPr>
            <a:r>
              <a:rPr b="0" lang="lv-LV" sz="3200" spc="-1" strike="noStrike">
                <a:solidFill>
                  <a:srgbClr val="000000"/>
                </a:solidFill>
                <a:latin typeface="Calibri"/>
                <a:ea typeface="DejaVu Sans"/>
              </a:rPr>
              <a:t>Pierādīšanas nasta (6 mēneši)</a:t>
            </a:r>
            <a:endParaRPr b="0" lang="lv-LV" sz="3200" spc="-1" strike="noStrike">
              <a:latin typeface="Arial"/>
            </a:endParaRPr>
          </a:p>
        </p:txBody>
      </p:sp>
      <p:sp>
        <p:nvSpPr>
          <p:cNvPr id="216" name="Line 9"/>
          <p:cNvSpPr/>
          <p:nvPr/>
        </p:nvSpPr>
        <p:spPr>
          <a:xfrm>
            <a:off x="1622160" y="4303080"/>
            <a:ext cx="7164000" cy="360"/>
          </a:xfrm>
          <a:prstGeom prst="line">
            <a:avLst/>
          </a:prstGeom>
          <a:ln w="76320">
            <a:solidFill>
              <a:srgbClr val="b3b3b3"/>
            </a:solidFill>
            <a:round/>
          </a:ln>
        </p:spPr>
        <p:style>
          <a:lnRef idx="0"/>
          <a:fillRef idx="0"/>
          <a:effectRef idx="0"/>
          <a:fontRef idx="minor"/>
        </p:style>
      </p:sp>
      <p:sp>
        <p:nvSpPr>
          <p:cNvPr id="217" name="Line 10"/>
          <p:cNvSpPr/>
          <p:nvPr/>
        </p:nvSpPr>
        <p:spPr>
          <a:xfrm>
            <a:off x="8822160" y="4303080"/>
            <a:ext cx="1584000" cy="360"/>
          </a:xfrm>
          <a:prstGeom prst="line">
            <a:avLst/>
          </a:prstGeom>
          <a:ln w="76320">
            <a:solidFill>
              <a:srgbClr val="b3b3b3"/>
            </a:solidFill>
            <a:round/>
          </a:ln>
        </p:spPr>
        <p:style>
          <a:lnRef idx="0"/>
          <a:fillRef idx="0"/>
          <a:effectRef idx="0"/>
          <a:fontRef idx="minor"/>
        </p:style>
      </p:sp>
      <p:pic>
        <p:nvPicPr>
          <p:cNvPr id="218" name="" descr=""/>
          <p:cNvPicPr/>
          <p:nvPr/>
        </p:nvPicPr>
        <p:blipFill>
          <a:blip r:embed="rId1">
            <a:alphaModFix amt="40000"/>
          </a:blip>
          <a:stretch/>
        </p:blipFill>
        <p:spPr>
          <a:xfrm>
            <a:off x="9146160" y="2287080"/>
            <a:ext cx="784080" cy="784080"/>
          </a:xfrm>
          <a:prstGeom prst="rect">
            <a:avLst/>
          </a:prstGeom>
          <a:ln w="0">
            <a:noFill/>
          </a:ln>
        </p:spPr>
      </p:pic>
      <p:pic>
        <p:nvPicPr>
          <p:cNvPr id="219" name="" descr=""/>
          <p:cNvPicPr/>
          <p:nvPr/>
        </p:nvPicPr>
        <p:blipFill>
          <a:blip r:embed="rId2">
            <a:alphaModFix amt="40000"/>
          </a:blip>
          <a:stretch/>
        </p:blipFill>
        <p:spPr>
          <a:xfrm>
            <a:off x="9146160" y="3367080"/>
            <a:ext cx="784080" cy="784080"/>
          </a:xfrm>
          <a:prstGeom prst="rect">
            <a:avLst/>
          </a:prstGeom>
          <a:ln w="0">
            <a:noFill/>
          </a:ln>
        </p:spPr>
      </p:pic>
      <p:pic>
        <p:nvPicPr>
          <p:cNvPr id="220" name="" descr=""/>
          <p:cNvPicPr/>
          <p:nvPr/>
        </p:nvPicPr>
        <p:blipFill>
          <a:blip r:embed="rId3">
            <a:alphaModFix amt="40000"/>
          </a:blip>
          <a:stretch/>
        </p:blipFill>
        <p:spPr>
          <a:xfrm>
            <a:off x="9146160" y="4447080"/>
            <a:ext cx="784080" cy="7840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Pierādīšanas nastas sadalījums</a:t>
            </a:r>
            <a:endParaRPr b="0" lang="lv-LV" sz="4400" spc="-1" strike="noStrike">
              <a:latin typeface="Arial"/>
            </a:endParaRPr>
          </a:p>
        </p:txBody>
      </p:sp>
      <p:sp>
        <p:nvSpPr>
          <p:cNvPr id="222"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0F9EA24-6F91-4ADB-A153-247C4B89D2EA}"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23" name="CustomShape 3"/>
          <p:cNvSpPr/>
          <p:nvPr/>
        </p:nvSpPr>
        <p:spPr>
          <a:xfrm>
            <a:off x="1872000" y="3996000"/>
            <a:ext cx="2080080" cy="712080"/>
          </a:xfrm>
          <a:prstGeom prst="rect">
            <a:avLst/>
          </a:prstGeom>
          <a:solidFill>
            <a:srgbClr val="b3b3b3">
              <a:alpha val="60000"/>
            </a:srgbClr>
          </a:solidFill>
          <a:ln w="0">
            <a:solidFill>
              <a:srgbClr val="b3b3b3"/>
            </a:solidFill>
          </a:ln>
        </p:spPr>
        <p:style>
          <a:lnRef idx="0"/>
          <a:fillRef idx="0"/>
          <a:effectRef idx="0"/>
          <a:fontRef idx="minor"/>
        </p:style>
        <p:txBody>
          <a:bodyPr wrap="none" lIns="90000" rIns="90000" tIns="45000" bIns="45000" anchor="ctr">
            <a:noAutofit/>
          </a:bodyPr>
          <a:p>
            <a:pPr algn="ctr">
              <a:lnSpc>
                <a:spcPct val="100000"/>
              </a:lnSpc>
            </a:pPr>
            <a:r>
              <a:rPr b="0" lang="lv-LV" sz="2400" spc="-1" strike="noStrike">
                <a:solidFill>
                  <a:srgbClr val="000000"/>
                </a:solidFill>
                <a:latin typeface="Calibri"/>
                <a:ea typeface="DejaVu Sans"/>
              </a:rPr>
              <a:t>Defekts</a:t>
            </a:r>
            <a:endParaRPr b="0" lang="lv-LV" sz="2400" spc="-1" strike="noStrike">
              <a:latin typeface="Arial"/>
            </a:endParaRPr>
          </a:p>
        </p:txBody>
      </p:sp>
      <p:sp>
        <p:nvSpPr>
          <p:cNvPr id="224" name="CustomShape 4"/>
          <p:cNvSpPr/>
          <p:nvPr/>
        </p:nvSpPr>
        <p:spPr>
          <a:xfrm>
            <a:off x="3960000" y="3992400"/>
            <a:ext cx="6616080" cy="715680"/>
          </a:xfrm>
          <a:prstGeom prst="rect">
            <a:avLst/>
          </a:prstGeom>
          <a:solidFill>
            <a:srgbClr val="666666"/>
          </a:solidFill>
          <a:ln w="0">
            <a:solidFill>
              <a:srgbClr val="b3b3b3"/>
            </a:solidFill>
          </a:ln>
        </p:spPr>
        <p:style>
          <a:lnRef idx="0"/>
          <a:fillRef idx="0"/>
          <a:effectRef idx="0"/>
          <a:fontRef idx="minor"/>
        </p:style>
      </p:sp>
      <p:sp>
        <p:nvSpPr>
          <p:cNvPr id="225" name="CustomShape 5"/>
          <p:cNvSpPr/>
          <p:nvPr/>
        </p:nvSpPr>
        <p:spPr>
          <a:xfrm>
            <a:off x="4104000" y="4131360"/>
            <a:ext cx="6328080" cy="45504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400" spc="-1" strike="noStrike">
                <a:solidFill>
                  <a:srgbClr val="ffffff"/>
                </a:solidFill>
                <a:latin typeface="Calibri"/>
                <a:ea typeface="DejaVu Sans"/>
              </a:rPr>
              <a:t>Defekts + tā pastāvēšana iegādes brīdī</a:t>
            </a:r>
            <a:endParaRPr b="0" lang="lv-LV" sz="2400" spc="-1" strike="noStrike">
              <a:latin typeface="Arial"/>
            </a:endParaRPr>
          </a:p>
        </p:txBody>
      </p:sp>
      <p:sp>
        <p:nvSpPr>
          <p:cNvPr id="226" name="CustomShape 6"/>
          <p:cNvSpPr/>
          <p:nvPr/>
        </p:nvSpPr>
        <p:spPr>
          <a:xfrm>
            <a:off x="3024000" y="2412000"/>
            <a:ext cx="204408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3200" spc="-1" strike="noStrike">
                <a:solidFill>
                  <a:srgbClr val="ff0000"/>
                </a:solidFill>
                <a:latin typeface="Asap"/>
                <a:ea typeface="DejaVu Sans"/>
              </a:rPr>
              <a:t>6 mēneši</a:t>
            </a:r>
            <a:endParaRPr b="0" lang="lv-LV" sz="3200" spc="-1" strike="noStrike">
              <a:latin typeface="Arial"/>
            </a:endParaRPr>
          </a:p>
        </p:txBody>
      </p:sp>
      <p:sp>
        <p:nvSpPr>
          <p:cNvPr id="227" name="Line 7"/>
          <p:cNvSpPr/>
          <p:nvPr/>
        </p:nvSpPr>
        <p:spPr>
          <a:xfrm>
            <a:off x="3960000" y="3022200"/>
            <a:ext cx="360" cy="970200"/>
          </a:xfrm>
          <a:prstGeom prst="line">
            <a:avLst/>
          </a:prstGeom>
          <a:ln w="57240">
            <a:solidFill>
              <a:srgbClr val="b3b3b3"/>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Patērētāja prasījumi</a:t>
            </a:r>
            <a:endParaRPr b="0" lang="lv-LV" sz="4400" spc="-1" strike="noStrike">
              <a:latin typeface="Arial"/>
            </a:endParaRPr>
          </a:p>
        </p:txBody>
      </p:sp>
      <p:sp>
        <p:nvSpPr>
          <p:cNvPr id="229"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E12FEB7-12F2-4E1D-8A37-3E54D52FFEE8}"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30" name="CustomShape 3"/>
          <p:cNvSpPr/>
          <p:nvPr/>
        </p:nvSpPr>
        <p:spPr>
          <a:xfrm>
            <a:off x="1749600" y="2471760"/>
            <a:ext cx="4168080" cy="455040"/>
          </a:xfrm>
          <a:prstGeom prst="rect">
            <a:avLst/>
          </a:prstGeom>
          <a:noFill/>
          <a:ln w="0">
            <a:noFill/>
          </a:ln>
        </p:spPr>
        <p:style>
          <a:lnRef idx="0"/>
          <a:fillRef idx="0"/>
          <a:effectRef idx="0"/>
          <a:fontRef idx="minor"/>
        </p:style>
        <p:txBody>
          <a:bodyPr lIns="90000" rIns="90000" tIns="45000" bIns="45000" anchor="ctr" anchorCtr="1">
            <a:spAutoFit/>
          </a:bodyPr>
          <a:p>
            <a:pPr>
              <a:lnSpc>
                <a:spcPct val="100000"/>
              </a:lnSpc>
            </a:pPr>
            <a:r>
              <a:rPr b="0" lang="lv-LV" sz="2400" spc="-1" strike="noStrike">
                <a:solidFill>
                  <a:srgbClr val="000000"/>
                </a:solidFill>
                <a:latin typeface="Calibri"/>
                <a:ea typeface="DejaVu Sans"/>
              </a:rPr>
              <a:t>Neatbilstības novēršana</a:t>
            </a:r>
            <a:endParaRPr b="0" lang="lv-LV" sz="2400" spc="-1" strike="noStrike">
              <a:latin typeface="Arial"/>
            </a:endParaRPr>
          </a:p>
        </p:txBody>
      </p:sp>
      <p:sp>
        <p:nvSpPr>
          <p:cNvPr id="231" name="CustomShape 4"/>
          <p:cNvSpPr/>
          <p:nvPr/>
        </p:nvSpPr>
        <p:spPr>
          <a:xfrm>
            <a:off x="5457600" y="2457000"/>
            <a:ext cx="4024080" cy="45504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400" spc="-1" strike="noStrike">
                <a:solidFill>
                  <a:srgbClr val="000000"/>
                </a:solidFill>
                <a:latin typeface="Calibri"/>
                <a:ea typeface="DejaVu Sans"/>
              </a:rPr>
              <a:t>Preces apmaiņa</a:t>
            </a:r>
            <a:endParaRPr b="0" lang="lv-LV" sz="2400" spc="-1" strike="noStrike">
              <a:latin typeface="Arial"/>
            </a:endParaRPr>
          </a:p>
        </p:txBody>
      </p:sp>
      <p:sp>
        <p:nvSpPr>
          <p:cNvPr id="232" name="CustomShape 5"/>
          <p:cNvSpPr/>
          <p:nvPr/>
        </p:nvSpPr>
        <p:spPr>
          <a:xfrm>
            <a:off x="5565600" y="4923360"/>
            <a:ext cx="3736080" cy="45504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400" spc="-1" strike="noStrike">
                <a:solidFill>
                  <a:srgbClr val="000000"/>
                </a:solidFill>
                <a:latin typeface="Calibri"/>
                <a:ea typeface="DejaVu Sans"/>
              </a:rPr>
              <a:t>Cenas samazināšana</a:t>
            </a:r>
            <a:endParaRPr b="0" lang="lv-LV" sz="2400" spc="-1" strike="noStrike">
              <a:latin typeface="Arial"/>
            </a:endParaRPr>
          </a:p>
        </p:txBody>
      </p:sp>
      <p:sp>
        <p:nvSpPr>
          <p:cNvPr id="233" name="CustomShape 6"/>
          <p:cNvSpPr/>
          <p:nvPr/>
        </p:nvSpPr>
        <p:spPr>
          <a:xfrm>
            <a:off x="1717920" y="4739040"/>
            <a:ext cx="3840480" cy="82080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400" spc="-1" strike="noStrike">
                <a:solidFill>
                  <a:srgbClr val="000000"/>
                </a:solidFill>
                <a:latin typeface="Calibri"/>
                <a:ea typeface="DejaVu Sans"/>
              </a:rPr>
              <a:t>Līguma atcelšana (naudas atmaksa)</a:t>
            </a:r>
            <a:endParaRPr b="0" lang="lv-LV" sz="2400" spc="-1" strike="noStrike">
              <a:latin typeface="Arial"/>
            </a:endParaRPr>
          </a:p>
        </p:txBody>
      </p:sp>
      <p:sp>
        <p:nvSpPr>
          <p:cNvPr id="234" name="Line 7"/>
          <p:cNvSpPr/>
          <p:nvPr/>
        </p:nvSpPr>
        <p:spPr>
          <a:xfrm>
            <a:off x="1713600" y="3888000"/>
            <a:ext cx="8280000" cy="360"/>
          </a:xfrm>
          <a:prstGeom prst="line">
            <a:avLst/>
          </a:prstGeom>
          <a:ln cap="rnd" w="76320">
            <a:solidFill>
              <a:srgbClr val="b3b3b3"/>
            </a:solidFill>
            <a:prstDash val="dash"/>
            <a:round/>
          </a:ln>
        </p:spPr>
        <p:style>
          <a:lnRef idx="0"/>
          <a:fillRef idx="0"/>
          <a:effectRef idx="0"/>
          <a:fontRef idx="minor"/>
        </p:style>
      </p:sp>
      <p:sp>
        <p:nvSpPr>
          <p:cNvPr id="235" name="CustomShape 8"/>
          <p:cNvSpPr/>
          <p:nvPr/>
        </p:nvSpPr>
        <p:spPr>
          <a:xfrm>
            <a:off x="9597600" y="2196000"/>
            <a:ext cx="928080" cy="928080"/>
          </a:xfrm>
          <a:prstGeom prst="ellipse">
            <a:avLst/>
          </a:prstGeom>
          <a:noFill/>
          <a:ln w="57240">
            <a:solidFill>
              <a:srgbClr val="000000"/>
            </a:solidFill>
            <a:round/>
          </a:ln>
        </p:spPr>
        <p:style>
          <a:lnRef idx="0"/>
          <a:fillRef idx="0"/>
          <a:effectRef idx="0"/>
          <a:fontRef idx="minor"/>
        </p:style>
      </p:sp>
      <p:sp>
        <p:nvSpPr>
          <p:cNvPr id="236" name="CustomShape 9"/>
          <p:cNvSpPr/>
          <p:nvPr/>
        </p:nvSpPr>
        <p:spPr>
          <a:xfrm>
            <a:off x="9817920" y="2376000"/>
            <a:ext cx="61128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3200" spc="-1" strike="noStrike">
                <a:solidFill>
                  <a:srgbClr val="000000"/>
                </a:solidFill>
                <a:latin typeface="Asap"/>
                <a:ea typeface="DejaVu Sans"/>
              </a:rPr>
              <a:t>1.</a:t>
            </a:r>
            <a:endParaRPr b="0" lang="lv-LV" sz="3200" spc="-1" strike="noStrike">
              <a:latin typeface="Arial"/>
            </a:endParaRPr>
          </a:p>
        </p:txBody>
      </p:sp>
      <p:sp>
        <p:nvSpPr>
          <p:cNvPr id="237" name="CustomShape 10"/>
          <p:cNvSpPr/>
          <p:nvPr/>
        </p:nvSpPr>
        <p:spPr>
          <a:xfrm>
            <a:off x="9597600" y="4716000"/>
            <a:ext cx="928080" cy="928080"/>
          </a:xfrm>
          <a:prstGeom prst="ellipse">
            <a:avLst/>
          </a:prstGeom>
          <a:noFill/>
          <a:ln w="57240">
            <a:solidFill>
              <a:srgbClr val="000000"/>
            </a:solidFill>
            <a:round/>
          </a:ln>
        </p:spPr>
        <p:style>
          <a:lnRef idx="0"/>
          <a:fillRef idx="0"/>
          <a:effectRef idx="0"/>
          <a:fontRef idx="minor"/>
        </p:style>
      </p:sp>
      <p:sp>
        <p:nvSpPr>
          <p:cNvPr id="238" name="CustomShape 11"/>
          <p:cNvSpPr/>
          <p:nvPr/>
        </p:nvSpPr>
        <p:spPr>
          <a:xfrm>
            <a:off x="9813600" y="4896000"/>
            <a:ext cx="72360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3200" spc="-1" strike="noStrike">
                <a:solidFill>
                  <a:srgbClr val="000000"/>
                </a:solidFill>
                <a:latin typeface="Asap"/>
                <a:ea typeface="DejaVu Sans"/>
              </a:rPr>
              <a:t>2.</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Svarīgi!</a:t>
            </a:r>
            <a:endParaRPr b="0" lang="lv-LV" sz="4400" spc="-1" strike="noStrike">
              <a:latin typeface="Arial"/>
            </a:endParaRPr>
          </a:p>
        </p:txBody>
      </p:sp>
      <p:sp>
        <p:nvSpPr>
          <p:cNvPr id="240"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907682C-F927-49A8-9918-E575A9C729B8}"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41" name="CustomShape 3"/>
          <p:cNvSpPr/>
          <p:nvPr/>
        </p:nvSpPr>
        <p:spPr>
          <a:xfrm>
            <a:off x="1116360" y="3149640"/>
            <a:ext cx="9063720" cy="1097280"/>
          </a:xfrm>
          <a:prstGeom prst="rect">
            <a:avLst/>
          </a:prstGeom>
          <a:solidFill>
            <a:srgbClr val="ffffff"/>
          </a:solidFill>
          <a:ln w="0">
            <a:noFill/>
          </a:ln>
        </p:spPr>
        <p:style>
          <a:lnRef idx="0"/>
          <a:fillRef idx="0"/>
          <a:effectRef idx="0"/>
          <a:fontRef idx="minor"/>
        </p:style>
        <p:txBody>
          <a:bodyPr lIns="0" rIns="0" tIns="0" bIns="0" anchor="ctr">
            <a:spAutoFit/>
          </a:bodyPr>
          <a:p>
            <a:pPr algn="ctr">
              <a:lnSpc>
                <a:spcPct val="100000"/>
              </a:lnSpc>
              <a:spcAft>
                <a:spcPts val="850"/>
              </a:spcAft>
            </a:pPr>
            <a:r>
              <a:rPr b="1" lang="lv-LV" sz="3600" spc="-1" strike="noStrike">
                <a:solidFill>
                  <a:srgbClr val="ff0000"/>
                </a:solidFill>
                <a:latin typeface="Calibri"/>
                <a:ea typeface="DejaVu Sans"/>
              </a:rPr>
              <a:t>Patērētājs vienmēr izvēlas, kuru prasījumu izvirzīt!</a:t>
            </a:r>
            <a:endParaRPr b="0" lang="lv-LV" sz="36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Patērētāja izvēles ierobežojumi</a:t>
            </a:r>
            <a:endParaRPr b="0" lang="lv-LV" sz="4400" spc="-1" strike="noStrike">
              <a:latin typeface="Arial"/>
            </a:endParaRPr>
          </a:p>
        </p:txBody>
      </p:sp>
      <p:sp>
        <p:nvSpPr>
          <p:cNvPr id="243"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EE94883-FF9C-48B7-B70F-0249AC3E5FC4}"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44" name="CustomShape 3"/>
          <p:cNvSpPr/>
          <p:nvPr/>
        </p:nvSpPr>
        <p:spPr>
          <a:xfrm>
            <a:off x="900000" y="1676160"/>
            <a:ext cx="10616760" cy="2387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lv-LV" sz="3200" spc="-1" strike="noStrike">
                <a:solidFill>
                  <a:srgbClr val="000000"/>
                </a:solidFill>
                <a:latin typeface="Calibri"/>
                <a:ea typeface="DejaVu Sans"/>
              </a:rPr>
              <a:t>Patērētājs var izvēlēties brīvi, izņemot, ja tirgotājs var pierādīt, ka:</a:t>
            </a:r>
            <a:endParaRPr b="0" lang="lv-LV" sz="3200" spc="-1" strike="noStrike">
              <a:latin typeface="Arial"/>
            </a:endParaRPr>
          </a:p>
          <a:p>
            <a:pPr marL="216000" indent="-212760">
              <a:lnSpc>
                <a:spcPct val="100000"/>
              </a:lnSpc>
              <a:spcAft>
                <a:spcPts val="850"/>
              </a:spcAft>
              <a:buClr>
                <a:srgbClr val="000000"/>
              </a:buClr>
              <a:buSzPct val="45000"/>
              <a:buFont typeface="Wingdings" charset="2"/>
              <a:buChar char=""/>
            </a:pPr>
            <a:r>
              <a:rPr b="0" lang="lv-LV" sz="3200" spc="-1" strike="noStrike">
                <a:solidFill>
                  <a:srgbClr val="000000"/>
                </a:solidFill>
                <a:latin typeface="Calibri"/>
                <a:ea typeface="DejaVu Sans"/>
              </a:rPr>
              <a:t>Prasījuma izpilde nav iespējama</a:t>
            </a:r>
            <a:endParaRPr b="0" lang="lv-LV" sz="3200" spc="-1" strike="noStrike">
              <a:latin typeface="Arial"/>
            </a:endParaRPr>
          </a:p>
          <a:p>
            <a:pPr marL="216000" indent="-212760">
              <a:lnSpc>
                <a:spcPct val="100000"/>
              </a:lnSpc>
              <a:spcAft>
                <a:spcPts val="850"/>
              </a:spcAft>
              <a:buClr>
                <a:srgbClr val="000000"/>
              </a:buClr>
              <a:buSzPct val="45000"/>
              <a:buFont typeface="Wingdings" charset="2"/>
              <a:buChar char=""/>
            </a:pPr>
            <a:r>
              <a:rPr b="0" lang="lv-LV" sz="3200" spc="-1" strike="noStrike">
                <a:solidFill>
                  <a:srgbClr val="000000"/>
                </a:solidFill>
                <a:latin typeface="Calibri"/>
                <a:ea typeface="DejaVu Sans"/>
              </a:rPr>
              <a:t>Prasījuma izpilde nav samērīga</a:t>
            </a:r>
            <a:endParaRPr b="0" lang="lv-LV" sz="3200" spc="-1" strike="noStrike">
              <a:latin typeface="Arial"/>
            </a:endParaRPr>
          </a:p>
          <a:p>
            <a:pPr algn="ctr">
              <a:lnSpc>
                <a:spcPct val="100000"/>
              </a:lnSpc>
              <a:spcAft>
                <a:spcPts val="850"/>
              </a:spcAft>
            </a:pPr>
            <a:endParaRPr b="0" lang="lv-LV" sz="3200" spc="-1" strike="noStrike">
              <a:latin typeface="Arial"/>
            </a:endParaRPr>
          </a:p>
        </p:txBody>
      </p:sp>
      <p:sp>
        <p:nvSpPr>
          <p:cNvPr id="245" name="CustomShape 4"/>
          <p:cNvSpPr/>
          <p:nvPr/>
        </p:nvSpPr>
        <p:spPr>
          <a:xfrm>
            <a:off x="838080" y="4104000"/>
            <a:ext cx="10678680" cy="1796760"/>
          </a:xfrm>
          <a:prstGeom prst="rect">
            <a:avLst/>
          </a:prstGeom>
          <a:solidFill>
            <a:srgbClr val="dddddd"/>
          </a:solidFill>
          <a:ln w="0">
            <a:noFill/>
          </a:ln>
        </p:spPr>
        <p:style>
          <a:lnRef idx="0"/>
          <a:fillRef idx="0"/>
          <a:effectRef idx="0"/>
          <a:fontRef idx="minor"/>
        </p:style>
        <p:txBody>
          <a:bodyPr lIns="90000" rIns="90000" tIns="45000" bIns="45000">
            <a:noAutofit/>
          </a:bodyPr>
          <a:p>
            <a:pPr algn="r">
              <a:lnSpc>
                <a:spcPct val="90000"/>
              </a:lnSpc>
              <a:spcBef>
                <a:spcPts val="1001"/>
              </a:spcBef>
            </a:pPr>
            <a:r>
              <a:rPr b="1" lang="lv-LV" sz="2800" spc="-1" strike="noStrike">
                <a:solidFill>
                  <a:srgbClr val="000000"/>
                </a:solidFill>
                <a:latin typeface="Calibri"/>
                <a:ea typeface="DejaVu Sans"/>
              </a:rPr>
              <a:t>Piemērs</a:t>
            </a:r>
            <a:r>
              <a:rPr b="0" lang="lv-LV" sz="2800" spc="-1" strike="noStrike">
                <a:solidFill>
                  <a:srgbClr val="000000"/>
                </a:solidFill>
                <a:latin typeface="Calibri"/>
                <a:ea typeface="DejaVu Sans"/>
              </a:rPr>
              <a:t>: </a:t>
            </a:r>
            <a:endParaRPr b="0" lang="lv-LV" sz="2800" spc="-1" strike="noStrike">
              <a:latin typeface="Arial"/>
            </a:endParaRPr>
          </a:p>
          <a:p>
            <a:pPr algn="r">
              <a:lnSpc>
                <a:spcPct val="90000"/>
              </a:lnSpc>
              <a:spcBef>
                <a:spcPts val="1001"/>
              </a:spcBef>
            </a:pPr>
            <a:r>
              <a:rPr b="0" lang="lv-LV" sz="2800" spc="-1" strike="noStrike">
                <a:solidFill>
                  <a:srgbClr val="000000"/>
                </a:solidFill>
                <a:latin typeface="Calibri"/>
                <a:ea typeface="DejaVu Sans"/>
              </a:rPr>
              <a:t>Tirgotājs ir tiesīgs atteikties veikt remontu, ja viņš var pierādīt, ka tas viņam maksās ievērojami vairāk, nekā preces apmaiņa.</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Ko nozīmē būt patērētājam?</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838080" y="365040"/>
            <a:ext cx="1104120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ir jāveic defekta novēršana/apmaiņa?</a:t>
            </a:r>
            <a:endParaRPr b="0" lang="lv-LV" sz="4400" spc="-1" strike="noStrike">
              <a:latin typeface="Arial"/>
            </a:endParaRPr>
          </a:p>
        </p:txBody>
      </p:sp>
      <p:sp>
        <p:nvSpPr>
          <p:cNvPr id="247"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6A99C76-4FF8-4EA8-80E0-11601EF03D94}"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48" name="CustomShape 3"/>
          <p:cNvSpPr/>
          <p:nvPr/>
        </p:nvSpPr>
        <p:spPr>
          <a:xfrm>
            <a:off x="900000" y="1676160"/>
            <a:ext cx="10616760" cy="1920600"/>
          </a:xfrm>
          <a:prstGeom prst="rect">
            <a:avLst/>
          </a:prstGeom>
          <a:noFill/>
          <a:ln w="0">
            <a:noFill/>
          </a:ln>
        </p:spPr>
        <p:style>
          <a:lnRef idx="0"/>
          <a:fillRef idx="0"/>
          <a:effectRef idx="0"/>
          <a:fontRef idx="minor"/>
        </p:style>
        <p:txBody>
          <a:bodyPr lIns="90000" rIns="90000" tIns="45000" bIns="45000">
            <a:noAutofit/>
          </a:bodyPr>
          <a:p>
            <a:pPr marL="216000" indent="-212760">
              <a:lnSpc>
                <a:spcPct val="100000"/>
              </a:lnSpc>
              <a:spcBef>
                <a:spcPts val="850"/>
              </a:spcBef>
              <a:spcAft>
                <a:spcPts val="850"/>
              </a:spcAft>
              <a:buClr>
                <a:srgbClr val="000000"/>
              </a:buClr>
              <a:buSzPct val="45000"/>
              <a:buFont typeface="Wingdings" charset="2"/>
              <a:buChar char=""/>
            </a:pPr>
            <a:r>
              <a:rPr b="0" lang="lv-LV" sz="3200" spc="-1" strike="noStrike">
                <a:solidFill>
                  <a:srgbClr val="000000"/>
                </a:solidFill>
                <a:latin typeface="Calibri"/>
                <a:ea typeface="DejaVu Sans"/>
              </a:rPr>
              <a:t>Bez maksas</a:t>
            </a:r>
            <a:endParaRPr b="0" lang="lv-LV" sz="3200" spc="-1" strike="noStrike">
              <a:latin typeface="Arial"/>
            </a:endParaRPr>
          </a:p>
          <a:p>
            <a:pPr marL="216000" indent="-212760">
              <a:lnSpc>
                <a:spcPct val="100000"/>
              </a:lnSpc>
              <a:spcBef>
                <a:spcPts val="850"/>
              </a:spcBef>
              <a:spcAft>
                <a:spcPts val="850"/>
              </a:spcAft>
              <a:buClr>
                <a:srgbClr val="000000"/>
              </a:buClr>
              <a:buSzPct val="45000"/>
              <a:buFont typeface="Wingdings" charset="2"/>
              <a:buChar char=""/>
            </a:pPr>
            <a:r>
              <a:rPr b="0" lang="lv-LV" sz="3200" spc="-1" strike="noStrike">
                <a:solidFill>
                  <a:srgbClr val="ff0000"/>
                </a:solidFill>
                <a:latin typeface="Calibri"/>
                <a:ea typeface="DejaVu Sans"/>
              </a:rPr>
              <a:t>Saprātīgā termiņā</a:t>
            </a:r>
            <a:endParaRPr b="0" lang="lv-LV" sz="3200" spc="-1" strike="noStrike">
              <a:latin typeface="Arial"/>
            </a:endParaRPr>
          </a:p>
          <a:p>
            <a:pPr marL="216000" indent="-212760">
              <a:lnSpc>
                <a:spcPct val="100000"/>
              </a:lnSpc>
              <a:spcBef>
                <a:spcPts val="850"/>
              </a:spcBef>
              <a:spcAft>
                <a:spcPts val="850"/>
              </a:spcAft>
              <a:buClr>
                <a:srgbClr val="000000"/>
              </a:buClr>
              <a:buSzPct val="45000"/>
              <a:buFont typeface="Wingdings" charset="2"/>
              <a:buChar char=""/>
            </a:pPr>
            <a:r>
              <a:rPr b="0" lang="lv-LV" sz="3200" spc="-1" strike="noStrike">
                <a:solidFill>
                  <a:srgbClr val="ff0000"/>
                </a:solidFill>
                <a:latin typeface="Calibri"/>
                <a:ea typeface="DejaVu Sans"/>
              </a:rPr>
              <a:t>Neradot būtiskas neērtības patērētājiem</a:t>
            </a:r>
            <a:endParaRPr b="0" lang="lv-LV" sz="3200" spc="-1" strike="noStrike">
              <a:latin typeface="Arial"/>
            </a:endParaRPr>
          </a:p>
        </p:txBody>
      </p:sp>
      <p:sp>
        <p:nvSpPr>
          <p:cNvPr id="249" name="CustomShape 4"/>
          <p:cNvSpPr/>
          <p:nvPr/>
        </p:nvSpPr>
        <p:spPr>
          <a:xfrm>
            <a:off x="838080" y="4104000"/>
            <a:ext cx="10678680" cy="2015280"/>
          </a:xfrm>
          <a:prstGeom prst="rect">
            <a:avLst/>
          </a:prstGeom>
          <a:solidFill>
            <a:srgbClr val="dddddd"/>
          </a:solidFill>
          <a:ln w="0">
            <a:noFill/>
          </a:ln>
        </p:spPr>
        <p:style>
          <a:lnRef idx="0"/>
          <a:fillRef idx="0"/>
          <a:effectRef idx="0"/>
          <a:fontRef idx="minor"/>
        </p:style>
        <p:txBody>
          <a:bodyPr lIns="90000" rIns="90000" tIns="45000" bIns="45000">
            <a:noAutofit/>
          </a:bodyPr>
          <a:p>
            <a:pPr algn="r">
              <a:lnSpc>
                <a:spcPct val="90000"/>
              </a:lnSpc>
              <a:spcBef>
                <a:spcPts val="1001"/>
              </a:spcBef>
            </a:pPr>
            <a:r>
              <a:rPr b="1" lang="lv-LV" sz="2800" spc="-1" strike="noStrike">
                <a:solidFill>
                  <a:srgbClr val="000000"/>
                </a:solidFill>
                <a:latin typeface="Calibri"/>
                <a:ea typeface="DejaVu Sans"/>
              </a:rPr>
              <a:t>Piemērs</a:t>
            </a:r>
            <a:r>
              <a:rPr b="0" lang="lv-LV" sz="2800" spc="-1" strike="noStrike">
                <a:solidFill>
                  <a:srgbClr val="000000"/>
                </a:solidFill>
                <a:latin typeface="Calibri"/>
                <a:ea typeface="DejaVu Sans"/>
              </a:rPr>
              <a:t>: </a:t>
            </a:r>
            <a:endParaRPr b="0" lang="lv-LV" sz="2800" spc="-1" strike="noStrike">
              <a:latin typeface="Arial"/>
            </a:endParaRPr>
          </a:p>
          <a:p>
            <a:pPr algn="r">
              <a:lnSpc>
                <a:spcPct val="90000"/>
              </a:lnSpc>
              <a:spcBef>
                <a:spcPts val="1001"/>
              </a:spcBef>
            </a:pPr>
            <a:r>
              <a:rPr b="0" lang="lv-LV" sz="2800" spc="-1" strike="noStrike">
                <a:solidFill>
                  <a:srgbClr val="000000"/>
                </a:solidFill>
                <a:latin typeface="Calibri"/>
                <a:ea typeface="DejaVu Sans"/>
              </a:rPr>
              <a:t>Ja defekts atklājās precei, kura ir lietojama ikdienā, piemēram, viedtālrunis vai plīts, tad remonts, kas ilgst vairākas nedēļas sagādās patērētājam būtiskas neērtības</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Cenas samazināšana/naudas atmaksa</a:t>
            </a:r>
            <a:endParaRPr b="0" lang="lv-LV" sz="4400" spc="-1" strike="noStrike">
              <a:latin typeface="Arial"/>
            </a:endParaRPr>
          </a:p>
        </p:txBody>
      </p:sp>
      <p:sp>
        <p:nvSpPr>
          <p:cNvPr id="251"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A34BCFD-6237-4627-AFC1-1C4AC0E40AD1}"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52" name="CustomShape 3"/>
          <p:cNvSpPr/>
          <p:nvPr/>
        </p:nvSpPr>
        <p:spPr>
          <a:xfrm>
            <a:off x="900000" y="1676160"/>
            <a:ext cx="10616760" cy="19206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lv-LV" sz="3200" spc="-1" strike="noStrike">
                <a:solidFill>
                  <a:srgbClr val="000000"/>
                </a:solidFill>
                <a:latin typeface="Calibri"/>
                <a:ea typeface="DejaVu Sans"/>
              </a:rPr>
              <a:t>Patērētājs izvēlas brīvi, izņemot: </a:t>
            </a:r>
            <a:endParaRPr b="0" lang="lv-LV" sz="3200" spc="-1" strike="noStrike">
              <a:latin typeface="Arial"/>
            </a:endParaRPr>
          </a:p>
          <a:p>
            <a:pPr marL="216000" indent="-212760">
              <a:lnSpc>
                <a:spcPct val="100000"/>
              </a:lnSpc>
              <a:spcBef>
                <a:spcPts val="850"/>
              </a:spcBef>
              <a:spcAft>
                <a:spcPts val="850"/>
              </a:spcAft>
              <a:buClr>
                <a:srgbClr val="000000"/>
              </a:buClr>
              <a:buSzPct val="45000"/>
              <a:buFont typeface="Wingdings" charset="2"/>
              <a:buChar char=""/>
            </a:pPr>
            <a:r>
              <a:rPr b="0" lang="lv-LV" sz="3200" spc="-1" strike="noStrike">
                <a:solidFill>
                  <a:srgbClr val="000000"/>
                </a:solidFill>
                <a:latin typeface="Calibri"/>
                <a:ea typeface="DejaVu Sans"/>
              </a:rPr>
              <a:t>Nav naudas atmaksas, ja defekts ir maznozīmīgs</a:t>
            </a:r>
            <a:endParaRPr b="0" lang="lv-LV" sz="3200" spc="-1" strike="noStrike">
              <a:latin typeface="Arial"/>
            </a:endParaRPr>
          </a:p>
          <a:p>
            <a:pPr marL="216000" indent="-212760">
              <a:lnSpc>
                <a:spcPct val="100000"/>
              </a:lnSpc>
              <a:spcBef>
                <a:spcPts val="850"/>
              </a:spcBef>
              <a:spcAft>
                <a:spcPts val="850"/>
              </a:spcAft>
              <a:buClr>
                <a:srgbClr val="000000"/>
              </a:buClr>
              <a:buSzPct val="45000"/>
              <a:buFont typeface="Wingdings" charset="2"/>
              <a:buChar char=""/>
            </a:pPr>
            <a:r>
              <a:rPr b="1" lang="lv-LV" sz="3200" spc="-1" strike="noStrike">
                <a:solidFill>
                  <a:srgbClr val="000000"/>
                </a:solidFill>
                <a:latin typeface="Calibri"/>
                <a:ea typeface="DejaVu Sans"/>
              </a:rPr>
              <a:t>Var</a:t>
            </a:r>
            <a:r>
              <a:rPr b="0" lang="lv-LV" sz="3200" spc="-1" strike="noStrike">
                <a:solidFill>
                  <a:srgbClr val="000000"/>
                </a:solidFill>
                <a:latin typeface="Calibri"/>
                <a:ea typeface="DejaVu Sans"/>
              </a:rPr>
              <a:t> tikt ņemts vērā preces nolietojums vai lietošanas laikā gūts labums un </a:t>
            </a:r>
            <a:r>
              <a:rPr b="1" lang="lv-LV" sz="3200" spc="-1" strike="noStrike">
                <a:solidFill>
                  <a:srgbClr val="000000"/>
                </a:solidFill>
                <a:latin typeface="Calibri"/>
                <a:ea typeface="DejaVu Sans"/>
              </a:rPr>
              <a:t>par ko līgumslēdzējas puses ir vienojušās</a:t>
            </a:r>
            <a:endParaRPr b="0" lang="lv-LV" sz="3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838080" y="365040"/>
            <a:ext cx="1085868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Kļūdas, kuras parasti izdara tirgotāji</a:t>
            </a:r>
            <a:endParaRPr b="0" lang="lv-LV" sz="4400" spc="-1" strike="noStrike">
              <a:latin typeface="Arial"/>
            </a:endParaRPr>
          </a:p>
        </p:txBody>
      </p:sp>
      <p:sp>
        <p:nvSpPr>
          <p:cNvPr id="254"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53E0201-D726-47BE-8F7F-33A242CEED1B}"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55" name="CustomShape 3"/>
          <p:cNvSpPr/>
          <p:nvPr/>
        </p:nvSpPr>
        <p:spPr>
          <a:xfrm>
            <a:off x="1080000" y="4759200"/>
            <a:ext cx="7919280" cy="455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2400" spc="-1" strike="noStrike">
                <a:solidFill>
                  <a:srgbClr val="000000"/>
                </a:solidFill>
                <a:latin typeface="Calibri"/>
                <a:ea typeface="DejaVu Sans"/>
              </a:rPr>
              <a:t>“</a:t>
            </a:r>
            <a:r>
              <a:rPr b="0" lang="lv-LV" sz="2400" spc="-1" strike="noStrike">
                <a:solidFill>
                  <a:srgbClr val="000000"/>
                </a:solidFill>
                <a:latin typeface="Calibri"/>
                <a:ea typeface="DejaVu Sans"/>
              </a:rPr>
              <a:t>Mēs neremontējam/neapmainām/neatmaksājam naudu”</a:t>
            </a:r>
            <a:endParaRPr b="0" lang="lv-LV" sz="2400" spc="-1" strike="noStrike">
              <a:latin typeface="Arial"/>
            </a:endParaRPr>
          </a:p>
        </p:txBody>
      </p:sp>
      <p:sp>
        <p:nvSpPr>
          <p:cNvPr id="256" name="CustomShape 4"/>
          <p:cNvSpPr/>
          <p:nvPr/>
        </p:nvSpPr>
        <p:spPr>
          <a:xfrm>
            <a:off x="6300000" y="2375640"/>
            <a:ext cx="4925520" cy="455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2400" spc="-1" strike="noStrike">
                <a:solidFill>
                  <a:srgbClr val="000000"/>
                </a:solidFill>
                <a:latin typeface="Calibri"/>
                <a:ea typeface="DejaVu Sans"/>
              </a:rPr>
              <a:t>“</a:t>
            </a:r>
            <a:r>
              <a:rPr b="0" lang="lv-LV" sz="2400" spc="-1" strike="noStrike">
                <a:solidFill>
                  <a:srgbClr val="000000"/>
                </a:solidFill>
                <a:latin typeface="Calibri"/>
                <a:ea typeface="DejaVu Sans"/>
              </a:rPr>
              <a:t>Nav ražošanas defekta”</a:t>
            </a:r>
            <a:endParaRPr b="0" lang="lv-LV" sz="2400" spc="-1" strike="noStrike">
              <a:latin typeface="Arial"/>
            </a:endParaRPr>
          </a:p>
        </p:txBody>
      </p:sp>
      <p:sp>
        <p:nvSpPr>
          <p:cNvPr id="257" name="CustomShape 5"/>
          <p:cNvSpPr/>
          <p:nvPr/>
        </p:nvSpPr>
        <p:spPr>
          <a:xfrm>
            <a:off x="5760360" y="3923640"/>
            <a:ext cx="5559840" cy="455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2400" spc="-1" strike="noStrike">
                <a:solidFill>
                  <a:srgbClr val="000000"/>
                </a:solidFill>
                <a:latin typeface="Calibri"/>
                <a:ea typeface="DejaVu Sans"/>
              </a:rPr>
              <a:t>Nepierāda defektu 6 mēnešu termiņā</a:t>
            </a:r>
            <a:endParaRPr b="0" lang="lv-LV" sz="2400" spc="-1" strike="noStrike">
              <a:latin typeface="Arial"/>
            </a:endParaRPr>
          </a:p>
        </p:txBody>
      </p:sp>
      <p:sp>
        <p:nvSpPr>
          <p:cNvPr id="258" name="CustomShape 6"/>
          <p:cNvSpPr/>
          <p:nvPr/>
        </p:nvSpPr>
        <p:spPr>
          <a:xfrm>
            <a:off x="2160000" y="2964600"/>
            <a:ext cx="3772800" cy="455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lv-LV" sz="2400" spc="-1" strike="noStrike">
                <a:solidFill>
                  <a:srgbClr val="000000"/>
                </a:solidFill>
                <a:latin typeface="Calibri"/>
                <a:ea typeface="DejaVu Sans"/>
              </a:rPr>
              <a:t>Nav sniegta informācija</a:t>
            </a:r>
            <a:endParaRPr b="0" lang="lv-LV" sz="24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Vingrinājumi</a:t>
            </a:r>
            <a:endParaRPr b="0" lang="lv-LV" sz="4400" spc="-1" strike="noStrike">
              <a:latin typeface="Arial"/>
            </a:endParaRPr>
          </a:p>
        </p:txBody>
      </p:sp>
      <p:sp>
        <p:nvSpPr>
          <p:cNvPr id="260" name="CustomShape 2"/>
          <p:cNvSpPr/>
          <p:nvPr/>
        </p:nvSpPr>
        <p:spPr>
          <a:xfrm>
            <a:off x="838080" y="1789560"/>
            <a:ext cx="10511640" cy="3427560"/>
          </a:xfrm>
          <a:prstGeom prst="rect">
            <a:avLst/>
          </a:prstGeom>
          <a:noFill/>
          <a:ln w="0">
            <a:noFill/>
          </a:ln>
        </p:spPr>
        <p:style>
          <a:lnRef idx="0"/>
          <a:fillRef idx="0"/>
          <a:effectRef idx="0"/>
          <a:fontRef idx="minor"/>
        </p:style>
        <p:txBody>
          <a:bodyPr lIns="90000" rIns="90000" tIns="45000" bIns="45000" anchor="ctr">
            <a:noAutofit/>
          </a:bodyPr>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Diskusija: Kā sagatavoties veikala apmeklēšanai?</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Lomu spēle: Viedtālruņa pirkšana veikalā.</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Diskusija: Ko darīt, ja telefons izrādījās nekvalitatīvs?</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Lomu spēle: Saruna ar pārdevēju par nekvalitatīvu telefonu.</a:t>
            </a:r>
            <a:endParaRPr b="0" lang="lv-LV" sz="3200" spc="-1" strike="noStrike">
              <a:latin typeface="Arial"/>
            </a:endParaRPr>
          </a:p>
        </p:txBody>
      </p:sp>
      <p:sp>
        <p:nvSpPr>
          <p:cNvPr id="26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DADC0DE-585B-45CA-8171-1B9B20750A8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Pirkšana pa telefonu vai internetā</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838080" y="41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Atgādinājums </a:t>
            </a:r>
            <a:endParaRPr b="0" lang="lv-LV" sz="4400" spc="-1" strike="noStrike">
              <a:latin typeface="Arial"/>
            </a:endParaRPr>
          </a:p>
        </p:txBody>
      </p:sp>
      <p:sp>
        <p:nvSpPr>
          <p:cNvPr id="264"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2689FF3-913E-4FBB-A085-A8422FD00CDD}"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265" name="Table 3"/>
          <p:cNvGraphicFramePr/>
          <p:nvPr/>
        </p:nvGraphicFramePr>
        <p:xfrm>
          <a:off x="540000" y="1080360"/>
          <a:ext cx="11159280" cy="6221880"/>
        </p:xfrm>
        <a:graphic>
          <a:graphicData uri="http://schemas.openxmlformats.org/drawingml/2006/table">
            <a:tbl>
              <a:tblPr/>
              <a:tblGrid>
                <a:gridCol w="5416560"/>
                <a:gridCol w="5743080"/>
              </a:tblGrid>
              <a:tr h="1573920">
                <a:tc>
                  <a:txBody>
                    <a:bodyPr lIns="90000" rIns="90000">
                      <a:noAutofit/>
                    </a:bodyPr>
                    <a:p>
                      <a:pPr algn="ctr">
                        <a:lnSpc>
                          <a:spcPct val="100000"/>
                        </a:lnSpc>
                      </a:pPr>
                      <a:r>
                        <a:rPr b="1" lang="lv-LV" sz="3600" spc="-1" strike="noStrike">
                          <a:solidFill>
                            <a:srgbClr val="158466"/>
                          </a:solidFill>
                          <a:latin typeface="Calibri"/>
                        </a:rPr>
                        <a:t>DARIET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3600" spc="-1" strike="noStrike">
                          <a:solidFill>
                            <a:srgbClr val="f10d0c"/>
                          </a:solidFill>
                          <a:latin typeface="Calibri"/>
                        </a:rPr>
                        <a:t>NEDARIET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648320">
                <a:tc>
                  <a:txBody>
                    <a:bodyPr lIns="90000" rIns="90000">
                      <a:noAutofit/>
                    </a:bodyPr>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Piemeklējiet preces savām vajadzībām!</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Savāciet informāciju</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Izmēģiniet preci, ja iespējams</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Pajautājiet vai varēsiet atdot preci atpakaļ, ja tā nepatiks un cik ilgā laikā</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Ziniet savas tiesības (sk. zemāk)</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Apsveriet lietotu mantu iegādi</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Konsultējieties ar ģimeni, draugiem</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Nepārvērtējiet cenas nozīmi</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Nepaļaujieties uz pārdevēja padomu pārāk daudz</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Neignorējiet pārdevēja piedāvājumu izmēģināt preci, ieslēgt to u.c.</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Nesteidzieties</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Nepērciet, ja neesat pārliecināts!</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838080" y="41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Turklāt, ja kāds piezvanīja pa telefonu</a:t>
            </a:r>
            <a:endParaRPr b="0" lang="lv-LV" sz="4400" spc="-1" strike="noStrike">
              <a:latin typeface="Arial"/>
            </a:endParaRPr>
          </a:p>
        </p:txBody>
      </p:sp>
      <p:sp>
        <p:nvSpPr>
          <p:cNvPr id="267"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F19FE4D-2F6F-4772-AD8D-457391B632FB}" type="slidenum">
              <a:rPr b="0" lang="lv-LV" sz="1200" spc="-1" strike="noStrike">
                <a:solidFill>
                  <a:srgbClr val="8b8b8b"/>
                </a:solidFill>
                <a:latin typeface="Calibri"/>
                <a:ea typeface="DejaVu Sans"/>
              </a:rPr>
              <a:t>1</a:t>
            </a:fld>
            <a:endParaRPr b="0" lang="lv-LV" sz="1200" spc="-1" strike="noStrike">
              <a:latin typeface="Arial"/>
            </a:endParaRPr>
          </a:p>
        </p:txBody>
      </p:sp>
      <p:graphicFrame>
        <p:nvGraphicFramePr>
          <p:cNvPr id="268" name="Table 3"/>
          <p:cNvGraphicFramePr/>
          <p:nvPr/>
        </p:nvGraphicFramePr>
        <p:xfrm>
          <a:off x="540000" y="1188360"/>
          <a:ext cx="11159280" cy="5168880"/>
        </p:xfrm>
        <a:graphic>
          <a:graphicData uri="http://schemas.openxmlformats.org/drawingml/2006/table">
            <a:tbl>
              <a:tblPr/>
              <a:tblGrid>
                <a:gridCol w="5416560"/>
                <a:gridCol w="5743080"/>
              </a:tblGrid>
              <a:tr h="923760">
                <a:tc>
                  <a:txBody>
                    <a:bodyPr lIns="90000" rIns="90000">
                      <a:noAutofit/>
                    </a:bodyPr>
                    <a:p>
                      <a:pPr algn="ctr">
                        <a:lnSpc>
                          <a:spcPct val="100000"/>
                        </a:lnSpc>
                      </a:pPr>
                      <a:r>
                        <a:rPr b="1" lang="lv-LV" sz="3600" spc="-1" strike="noStrike">
                          <a:solidFill>
                            <a:srgbClr val="158466"/>
                          </a:solidFill>
                          <a:latin typeface="Calibri"/>
                        </a:rPr>
                        <a:t>DARIET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n-US" sz="3600" spc="-1" strike="noStrike">
                          <a:solidFill>
                            <a:srgbClr val="f10d0c"/>
                          </a:solidFill>
                          <a:latin typeface="Calibri"/>
                        </a:rPr>
                        <a:t>NEDARIET</a:t>
                      </a:r>
                      <a:endParaRPr b="0" lang="lv-LV" sz="3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245480">
                <a:tc>
                  <a:txBody>
                    <a:bodyPr lIns="90000" rIns="90000">
                      <a:noAutofit/>
                    </a:bodyPr>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Pierakstiet kompānijas nosaukumu, zvanītāja vārdu, galvenos piedāvājuma elementus</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Nekautrējieties un uzdodiet jautājumus</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Atpazīstiet manipulēšanas mēģinājumus</a:t>
                      </a:r>
                      <a:endParaRPr b="0" lang="lv-LV" sz="2800" spc="-1" strike="noStrike">
                        <a:latin typeface="Arial"/>
                      </a:endParaRPr>
                    </a:p>
                    <a:p>
                      <a:pPr marL="216000" indent="-212400">
                        <a:lnSpc>
                          <a:spcPct val="100000"/>
                        </a:lnSpc>
                        <a:spcBef>
                          <a:spcPts val="850"/>
                        </a:spcBef>
                        <a:buClr>
                          <a:srgbClr val="000000"/>
                        </a:buClr>
                        <a:buSzPct val="45000"/>
                        <a:buFont typeface="Wingdings" charset="2"/>
                        <a:buChar char=""/>
                      </a:pPr>
                      <a:r>
                        <a:rPr b="0" lang="en-US" sz="2800" spc="-1" strike="noStrike">
                          <a:solidFill>
                            <a:srgbClr val="000000"/>
                          </a:solidFill>
                          <a:latin typeface="Calibri"/>
                          <a:ea typeface="DejaVu Sans"/>
                        </a:rPr>
                        <a:t>Atcerieties par atteikuma tiesībām (sk. zemāk) un jautājiet vai varēsiet tās izmantot</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Neesiet pašpārliecināts</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Nenoslēdziet sarežģītus līgumus  (telekomunikācijas, enerģija, ieguldījumi, kredīti u.c.) pa telefonu</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Nekomunicējiet, ja nevarat veltīt visu uzmanību zvanam</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Neticiet piedāvājumiem, kuri izskatās pārāk labi</a:t>
                      </a:r>
                      <a:endParaRPr b="0" lang="lv-LV" sz="2800" spc="-1" strike="noStrike">
                        <a:latin typeface="Arial"/>
                      </a:endParaRPr>
                    </a:p>
                    <a:p>
                      <a:pPr marL="216000" indent="-212400">
                        <a:lnSpc>
                          <a:spcPct val="100000"/>
                        </a:lnSpc>
                        <a:spcBef>
                          <a:spcPts val="1134"/>
                        </a:spcBef>
                        <a:buClr>
                          <a:srgbClr val="000000"/>
                        </a:buClr>
                        <a:buSzPct val="45000"/>
                        <a:buFont typeface="Wingdings" charset="2"/>
                        <a:buChar char=""/>
                      </a:pPr>
                      <a:r>
                        <a:rPr b="0" lang="en-US" sz="2800" spc="-1" strike="noStrike">
                          <a:solidFill>
                            <a:srgbClr val="000000"/>
                          </a:solidFill>
                          <a:latin typeface="Calibri"/>
                          <a:ea typeface="DejaVu Sans"/>
                        </a:rPr>
                        <a:t>Nebaidieties pārtraukt sarunu</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Nesteidzieties!</a:t>
            </a:r>
            <a:endParaRPr b="0" lang="lv-LV" sz="4400" spc="-1" strike="noStrike">
              <a:latin typeface="Arial"/>
            </a:endParaRPr>
          </a:p>
        </p:txBody>
      </p:sp>
      <p:sp>
        <p:nvSpPr>
          <p:cNvPr id="270" name="CustomShape 2"/>
          <p:cNvSpPr/>
          <p:nvPr/>
        </p:nvSpPr>
        <p:spPr>
          <a:xfrm>
            <a:off x="838080" y="2473560"/>
            <a:ext cx="10511640" cy="26715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1001"/>
              </a:spcBef>
            </a:pPr>
            <a:r>
              <a:rPr b="0" lang="lv-LV" sz="3200" spc="-1" strike="noStrike">
                <a:solidFill>
                  <a:srgbClr val="000000"/>
                </a:solidFill>
                <a:latin typeface="Calibri"/>
                <a:ea typeface="DejaVu Sans"/>
              </a:rPr>
              <a:t>Ir ļoti mazticams, ka veltot vairāk laika apdomāšanai Jūs palaidīsiet garām sava mūža iespēju!</a:t>
            </a:r>
            <a:endParaRPr b="0" lang="lv-LV" sz="3200" spc="-1" strike="noStrike">
              <a:latin typeface="Arial"/>
            </a:endParaRPr>
          </a:p>
          <a:p>
            <a:pPr algn="ctr">
              <a:lnSpc>
                <a:spcPct val="90000"/>
              </a:lnSpc>
              <a:spcBef>
                <a:spcPts val="1001"/>
              </a:spcBef>
            </a:pPr>
            <a:endParaRPr b="0" lang="lv-LV" sz="3200" spc="-1" strike="noStrike">
              <a:latin typeface="Arial"/>
            </a:endParaRPr>
          </a:p>
          <a:p>
            <a:pPr algn="ctr">
              <a:lnSpc>
                <a:spcPct val="90000"/>
              </a:lnSpc>
              <a:spcBef>
                <a:spcPts val="1001"/>
              </a:spcBef>
            </a:pPr>
            <a:r>
              <a:rPr b="0" lang="lv-LV" sz="3200" spc="-1" strike="noStrike">
                <a:solidFill>
                  <a:srgbClr val="ff0000"/>
                </a:solidFill>
                <a:latin typeface="Calibri"/>
                <a:ea typeface="DejaVu Sans"/>
              </a:rPr>
              <a:t>Daudz ticamāks ir tas, ka, vieglprātīgi steidzoties pieņemt priekšlikumu, Jūs pieļausiet kļūdu, kuru nožēlosiet vēlāk!</a:t>
            </a:r>
            <a:endParaRPr b="0" lang="lv-LV" sz="3200" spc="-1" strike="noStrike">
              <a:latin typeface="Arial"/>
            </a:endParaRPr>
          </a:p>
        </p:txBody>
      </p:sp>
      <p:sp>
        <p:nvSpPr>
          <p:cNvPr id="27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C8007B3-DD91-41DD-95B2-6D6F4DBB5031}"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Lomu spēle</a:t>
            </a:r>
            <a:endParaRPr b="0" lang="lv-LV" sz="4400" spc="-1" strike="noStrike">
              <a:latin typeface="Arial"/>
            </a:endParaRPr>
          </a:p>
        </p:txBody>
      </p:sp>
      <p:sp>
        <p:nvSpPr>
          <p:cNvPr id="273" name="CustomShape 2"/>
          <p:cNvSpPr/>
          <p:nvPr/>
        </p:nvSpPr>
        <p:spPr>
          <a:xfrm>
            <a:off x="838080" y="1717560"/>
            <a:ext cx="10511640" cy="457956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Tirgotājs zvana Jums pa telefonu un piedāvā nopirkt vitamīnus. Kā Jūs reaģēsiet, ja Jūsu ārsts patiešām teica, ka Jums ir nepieciešams D vitamīns?</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Jūsu telekomunikāciju operators zvana Jums, lai piedāvātu papildu pakalpojumus.</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Elektroenerģijas piegādes kompānija zvana Jums, lai pārliecinātu mainīt pakalpojuma sniedzēju.</a:t>
            </a:r>
            <a:endParaRPr b="0" lang="lv-LV" sz="3200" spc="-1" strike="noStrike">
              <a:latin typeface="Arial"/>
            </a:endParaRPr>
          </a:p>
        </p:txBody>
      </p:sp>
      <p:sp>
        <p:nvSpPr>
          <p:cNvPr id="27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F047B31-A0FA-4875-90CF-7BF86EE8C5E5}"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 descr=""/>
          <p:cNvPicPr/>
          <p:nvPr/>
        </p:nvPicPr>
        <p:blipFill>
          <a:blip r:embed="rId1"/>
          <a:stretch/>
        </p:blipFill>
        <p:spPr>
          <a:xfrm>
            <a:off x="5712480" y="1872000"/>
            <a:ext cx="6093720" cy="4474440"/>
          </a:xfrm>
          <a:prstGeom prst="rect">
            <a:avLst/>
          </a:prstGeom>
          <a:ln w="0">
            <a:noFill/>
          </a:ln>
        </p:spPr>
      </p:pic>
      <p:sp>
        <p:nvSpPr>
          <p:cNvPr id="27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pareizi pirkt internetā?</a:t>
            </a:r>
            <a:endParaRPr b="0" lang="lv-LV" sz="4400" spc="-1" strike="noStrike">
              <a:latin typeface="Arial"/>
            </a:endParaRPr>
          </a:p>
        </p:txBody>
      </p:sp>
      <p:sp>
        <p:nvSpPr>
          <p:cNvPr id="277" name="CustomShape 2"/>
          <p:cNvSpPr/>
          <p:nvPr/>
        </p:nvSpPr>
        <p:spPr>
          <a:xfrm>
            <a:off x="838080" y="2149560"/>
            <a:ext cx="10511640" cy="267156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Izvēlies drošu interneta veikalu</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Maksā ar debet-/kredītkarti</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Seko savam pasūtījumam</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Pievērs uzmanību piegādes termiņiem</a:t>
            </a:r>
            <a:endParaRPr b="0" lang="lv-LV" sz="3200" spc="-1" strike="noStrike">
              <a:latin typeface="Arial"/>
            </a:endParaRPr>
          </a:p>
        </p:txBody>
      </p:sp>
      <p:sp>
        <p:nvSpPr>
          <p:cNvPr id="27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3670D35-63F9-4F24-8F60-19749B514518}"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Es esmu patērētājs, ja ...</a:t>
            </a:r>
            <a:endParaRPr b="0" lang="lv-LV" sz="4400" spc="-1" strike="noStrike">
              <a:latin typeface="Arial"/>
            </a:endParaRPr>
          </a:p>
        </p:txBody>
      </p:sp>
      <p:sp>
        <p:nvSpPr>
          <p:cNvPr id="127" name="CustomShape 2"/>
          <p:cNvSpPr/>
          <p:nvPr/>
        </p:nvSpPr>
        <p:spPr>
          <a:xfrm>
            <a:off x="5950080" y="1573560"/>
            <a:ext cx="5638320" cy="4470840"/>
          </a:xfrm>
          <a:prstGeom prst="rect">
            <a:avLst/>
          </a:prstGeom>
          <a:noFill/>
          <a:ln w="0">
            <a:noFill/>
          </a:ln>
        </p:spPr>
        <p:style>
          <a:lnRef idx="0"/>
          <a:fillRef idx="0"/>
          <a:effectRef idx="0"/>
          <a:fontRef idx="minor"/>
        </p:style>
        <p:txBody>
          <a:bodyPr lIns="90000" rIns="90000" tIns="45000" bIns="45000" anchor="ctr">
            <a:noAutofit/>
          </a:bodyPr>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Es esmu fiziskā persona</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Es darbojos ārpus mana amata, saimnieciskās darbības vai profesijas</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Man ir darīšanas ar fizisku vai juridisku personu, kura pārdod preces vai piedāvā pakalpojumus nolūkos, kuri ir saistīti ar tās amatu, saimniecisko darbību vai profesiju</a:t>
            </a:r>
            <a:endParaRPr b="0" lang="lv-LV" sz="2800" spc="-1" strike="noStrike">
              <a:latin typeface="Arial"/>
            </a:endParaRPr>
          </a:p>
        </p:txBody>
      </p:sp>
      <p:sp>
        <p:nvSpPr>
          <p:cNvPr id="12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85599AD-5E7B-4E7F-8E55-464DB4FCF840}"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129" name="" descr=""/>
          <p:cNvPicPr/>
          <p:nvPr/>
        </p:nvPicPr>
        <p:blipFill>
          <a:blip r:embed="rId1"/>
          <a:stretch/>
        </p:blipFill>
        <p:spPr>
          <a:xfrm>
            <a:off x="1748520" y="3525120"/>
            <a:ext cx="1341360" cy="2381400"/>
          </a:xfrm>
          <a:prstGeom prst="rect">
            <a:avLst/>
          </a:prstGeom>
          <a:ln w="0">
            <a:noFill/>
          </a:ln>
        </p:spPr>
      </p:pic>
      <p:sp>
        <p:nvSpPr>
          <p:cNvPr id="130" name="CustomShape 4"/>
          <p:cNvSpPr/>
          <p:nvPr/>
        </p:nvSpPr>
        <p:spPr>
          <a:xfrm>
            <a:off x="1727280" y="1585440"/>
            <a:ext cx="3162240" cy="1002240"/>
          </a:xfrm>
          <a:prstGeom prst="cloudCallout">
            <a:avLst>
              <a:gd name="adj1" fmla="val -18634"/>
              <a:gd name="adj2" fmla="val 133712"/>
            </a:avLst>
          </a:prstGeom>
          <a:solidFill>
            <a:srgbClr val="ffffff"/>
          </a:solidFill>
          <a:ln w="0">
            <a:solidFill>
              <a:srgbClr val="008000"/>
            </a:solidFill>
          </a:ln>
        </p:spPr>
        <p:style>
          <a:lnRef idx="0"/>
          <a:fillRef idx="0"/>
          <a:effectRef idx="0"/>
          <a:fontRef idx="minor"/>
        </p:style>
      </p:sp>
      <p:pic>
        <p:nvPicPr>
          <p:cNvPr id="131" name="" descr=""/>
          <p:cNvPicPr/>
          <p:nvPr/>
        </p:nvPicPr>
        <p:blipFill>
          <a:blip r:embed="rId2"/>
          <a:stretch/>
        </p:blipFill>
        <p:spPr>
          <a:xfrm>
            <a:off x="2771280" y="1709280"/>
            <a:ext cx="714240" cy="691920"/>
          </a:xfrm>
          <a:prstGeom prst="rect">
            <a:avLst/>
          </a:prstGeom>
          <a:ln w="0">
            <a:noFill/>
          </a:ln>
        </p:spPr>
      </p:pic>
      <p:pic>
        <p:nvPicPr>
          <p:cNvPr id="132" name="" descr=""/>
          <p:cNvPicPr/>
          <p:nvPr/>
        </p:nvPicPr>
        <p:blipFill>
          <a:blip r:embed="rId3"/>
          <a:stretch/>
        </p:blipFill>
        <p:spPr>
          <a:xfrm>
            <a:off x="3486960" y="1688040"/>
            <a:ext cx="770040" cy="738360"/>
          </a:xfrm>
          <a:prstGeom prst="rect">
            <a:avLst/>
          </a:prstGeom>
          <a:ln w="0">
            <a:noFill/>
          </a:ln>
        </p:spPr>
      </p:pic>
      <p:sp>
        <p:nvSpPr>
          <p:cNvPr id="133" name="Line 5"/>
          <p:cNvSpPr/>
          <p:nvPr/>
        </p:nvSpPr>
        <p:spPr>
          <a:xfrm>
            <a:off x="3671280" y="1765440"/>
            <a:ext cx="504000" cy="576000"/>
          </a:xfrm>
          <a:prstGeom prst="line">
            <a:avLst/>
          </a:prstGeom>
          <a:ln w="36000">
            <a:solidFill>
              <a:srgbClr val="ff0000"/>
            </a:solidFill>
            <a:round/>
          </a:ln>
        </p:spPr>
        <p:style>
          <a:lnRef idx="0"/>
          <a:fillRef idx="0"/>
          <a:effectRef idx="0"/>
          <a:fontRef idx="minor"/>
        </p:style>
      </p:sp>
      <p:sp>
        <p:nvSpPr>
          <p:cNvPr id="134" name="Line 6"/>
          <p:cNvSpPr/>
          <p:nvPr/>
        </p:nvSpPr>
        <p:spPr>
          <a:xfrm flipH="1">
            <a:off x="3635280" y="1776960"/>
            <a:ext cx="504000" cy="528480"/>
          </a:xfrm>
          <a:prstGeom prst="line">
            <a:avLst/>
          </a:prstGeom>
          <a:ln w="36000">
            <a:solidFill>
              <a:srgbClr val="ff0000"/>
            </a:solidFill>
            <a:round/>
          </a:ln>
        </p:spPr>
        <p:style>
          <a:lnRef idx="0"/>
          <a:fillRef idx="0"/>
          <a:effectRef idx="0"/>
          <a:fontRef idx="minor"/>
        </p:style>
      </p:sp>
      <p:pic>
        <p:nvPicPr>
          <p:cNvPr id="135" name="" descr=""/>
          <p:cNvPicPr/>
          <p:nvPr/>
        </p:nvPicPr>
        <p:blipFill>
          <a:blip r:embed="rId4"/>
          <a:stretch/>
        </p:blipFill>
        <p:spPr>
          <a:xfrm>
            <a:off x="2135520" y="1765800"/>
            <a:ext cx="634320" cy="63540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Distances līgums</a:t>
            </a:r>
            <a:endParaRPr b="0" lang="lv-LV" sz="4400" spc="-1" strike="noStrike">
              <a:latin typeface="Arial"/>
            </a:endParaRPr>
          </a:p>
        </p:txBody>
      </p:sp>
      <p:sp>
        <p:nvSpPr>
          <p:cNvPr id="280" name="CustomShape 2"/>
          <p:cNvSpPr/>
          <p:nvPr/>
        </p:nvSpPr>
        <p:spPr>
          <a:xfrm>
            <a:off x="838080" y="1800000"/>
            <a:ext cx="10511640" cy="4137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Līgumi, kuri tiek slēgti pa telefonu vai internetā tiks uzskatīti par distances līgumiem, </a:t>
            </a:r>
            <a:r>
              <a:rPr b="1" lang="lv-LV" sz="3200" spc="-1" strike="noStrike">
                <a:solidFill>
                  <a:srgbClr val="000000"/>
                </a:solidFill>
                <a:latin typeface="Calibri"/>
                <a:ea typeface="DejaVu Sans"/>
              </a:rPr>
              <a:t>ja tas notiek organizētas tirdzniecības shēmas ietvaros</a:t>
            </a:r>
            <a:r>
              <a:rPr b="0" lang="lv-LV" sz="3200" spc="-1" strike="noStrike">
                <a:solidFill>
                  <a:srgbClr val="000000"/>
                </a:solidFill>
                <a:latin typeface="Calibri"/>
                <a:ea typeface="DejaVu Sans"/>
              </a:rPr>
              <a:t>, piemēram:</a:t>
            </a:r>
            <a:endParaRPr b="0" lang="lv-LV" sz="3200" spc="-1" strike="noStrike">
              <a:latin typeface="Arial"/>
            </a:endParaRPr>
          </a:p>
          <a:p>
            <a:pPr>
              <a:lnSpc>
                <a:spcPct val="90000"/>
              </a:lnSpc>
              <a:spcBef>
                <a:spcPts val="1001"/>
              </a:spcBef>
            </a:pPr>
            <a:r>
              <a:rPr b="0" lang="lv-LV" sz="3200" spc="-1" strike="noStrike">
                <a:solidFill>
                  <a:srgbClr val="000000"/>
                </a:solidFill>
                <a:latin typeface="Calibri"/>
                <a:ea typeface="DejaVu Sans"/>
              </a:rPr>
              <a:t>- interneta veikals</a:t>
            </a:r>
            <a:endParaRPr b="0" lang="lv-LV" sz="3200" spc="-1" strike="noStrike">
              <a:latin typeface="Arial"/>
            </a:endParaRPr>
          </a:p>
          <a:p>
            <a:pPr>
              <a:lnSpc>
                <a:spcPct val="90000"/>
              </a:lnSpc>
              <a:spcBef>
                <a:spcPts val="1001"/>
              </a:spcBef>
            </a:pPr>
            <a:r>
              <a:rPr b="0" lang="lv-LV" sz="3200" spc="-1" strike="noStrike">
                <a:solidFill>
                  <a:srgbClr val="000000"/>
                </a:solidFill>
                <a:latin typeface="Calibri"/>
                <a:ea typeface="DejaVu Sans"/>
              </a:rPr>
              <a:t>- telekomunikāciju operatoru piedāvājumi u.tml.</a:t>
            </a:r>
            <a:endParaRPr b="0" lang="lv-LV" sz="3200" spc="-1" strike="noStrike">
              <a:latin typeface="Arial"/>
            </a:endParaRPr>
          </a:p>
        </p:txBody>
      </p:sp>
      <p:sp>
        <p:nvSpPr>
          <p:cNvPr id="28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CE06953-67E3-4C0F-BFC9-79A18B658332}"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82" name="CustomShape 4"/>
          <p:cNvSpPr/>
          <p:nvPr/>
        </p:nvSpPr>
        <p:spPr>
          <a:xfrm>
            <a:off x="838080" y="4428000"/>
            <a:ext cx="10678680" cy="179676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800" spc="-1" strike="noStrike">
                <a:solidFill>
                  <a:srgbClr val="000000"/>
                </a:solidFill>
                <a:latin typeface="Calibri"/>
                <a:ea typeface="DejaVu Sans"/>
              </a:rPr>
              <a:t>Piemēram</a:t>
            </a:r>
            <a:r>
              <a:rPr b="0" lang="lv-LV" sz="2800" spc="-1" strike="noStrike">
                <a:solidFill>
                  <a:srgbClr val="000000"/>
                </a:solidFill>
                <a:latin typeface="Calibri"/>
                <a:ea typeface="DejaVu Sans"/>
              </a:rPr>
              <a:t>: </a:t>
            </a:r>
            <a:endParaRPr b="0" lang="lv-LV" sz="2800" spc="-1" strike="noStrike">
              <a:latin typeface="Arial"/>
            </a:endParaRPr>
          </a:p>
          <a:p>
            <a:pPr>
              <a:lnSpc>
                <a:spcPct val="90000"/>
              </a:lnSpc>
              <a:spcBef>
                <a:spcPts val="1001"/>
              </a:spcBef>
            </a:pPr>
            <a:r>
              <a:rPr b="0" lang="lv-LV" sz="2800" spc="-1" strike="noStrike">
                <a:solidFill>
                  <a:srgbClr val="000000"/>
                </a:solidFill>
                <a:latin typeface="Calibri"/>
                <a:ea typeface="DejaVu Sans"/>
              </a:rPr>
              <a:t>Ja Jūsu vietējais datoru veikals netirgo internetā un tikai izņēmuma kārtā pieņem pasūtījumus pa telefonu, tad diezin vai šādi pasūtījumi tiks atzīti par distances līgumiem.</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Neesat apmierināts ar precēm, kas ir nopirkti pa telefonu vai tiešsaistē?</a:t>
            </a:r>
            <a:endParaRPr b="0" lang="lv-LV" sz="4400" spc="-1" strike="noStrike">
              <a:latin typeface="Arial"/>
            </a:endParaRPr>
          </a:p>
        </p:txBody>
      </p:sp>
      <p:sp>
        <p:nvSpPr>
          <p:cNvPr id="284" name="CustomShape 2"/>
          <p:cNvSpPr/>
          <p:nvPr/>
        </p:nvSpPr>
        <p:spPr>
          <a:xfrm>
            <a:off x="838080" y="2196000"/>
            <a:ext cx="10511640" cy="3561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600" spc="-1" strike="noStrike">
                <a:solidFill>
                  <a:srgbClr val="ff0000"/>
                </a:solidFill>
                <a:latin typeface="Calibri"/>
                <a:ea typeface="DejaVu Sans"/>
              </a:rPr>
              <a:t>Ko vēlaties sasniegt?</a:t>
            </a:r>
            <a:endParaRPr b="0" lang="lv-LV" sz="3600" spc="-1" strike="noStrike">
              <a:latin typeface="Arial"/>
            </a:endParaRPr>
          </a:p>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Atdot preces atpakaļ un saņemt atpakaļ naudu?Izmantojiet atteikuma tiesības!</a:t>
            </a:r>
            <a:endParaRPr b="0" lang="lv-LV" sz="3600" spc="-1" strike="noStrike">
              <a:latin typeface="Arial"/>
            </a:endParaRPr>
          </a:p>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Apmainīt preces vai veikto to remontu? Izmantojiet savas tiesības neatbilstības līguma noteikumiem gadījumā (sk. augstāk)!</a:t>
            </a:r>
            <a:endParaRPr b="0" lang="lv-LV" sz="3600" spc="-1" strike="noStrike">
              <a:latin typeface="Arial"/>
            </a:endParaRPr>
          </a:p>
        </p:txBody>
      </p:sp>
      <p:sp>
        <p:nvSpPr>
          <p:cNvPr id="285"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FC79585-D5A3-4E19-95A2-FD3EAF39099B}"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Kas ir atteikuma tiesības?</a:t>
            </a:r>
            <a:endParaRPr b="0" lang="lv-LV" sz="4400" spc="-1" strike="noStrike">
              <a:latin typeface="Arial"/>
            </a:endParaRPr>
          </a:p>
        </p:txBody>
      </p:sp>
      <p:sp>
        <p:nvSpPr>
          <p:cNvPr id="287" name="CustomShape 2"/>
          <p:cNvSpPr/>
          <p:nvPr/>
        </p:nvSpPr>
        <p:spPr>
          <a:xfrm>
            <a:off x="838080" y="2196000"/>
            <a:ext cx="10511640" cy="3561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600" spc="-1" strike="noStrike">
                <a:solidFill>
                  <a:srgbClr val="000000"/>
                </a:solidFill>
                <a:latin typeface="Calibri"/>
                <a:ea typeface="DejaVu Sans"/>
              </a:rPr>
              <a:t>Atteikuma tiesības ir patērētāja tiesības atcelt distances vai ārpus uzņēmuma telpām noslēgto līgumu (sk. zemāk):</a:t>
            </a:r>
            <a:endParaRPr b="0" lang="lv-LV" sz="3600" spc="-1" strike="noStrike">
              <a:latin typeface="Arial"/>
            </a:endParaRPr>
          </a:p>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 </a:t>
            </a:r>
            <a:r>
              <a:rPr b="0" lang="lv-LV" sz="3600" spc="-1" strike="noStrike">
                <a:solidFill>
                  <a:srgbClr val="000000"/>
                </a:solidFill>
                <a:latin typeface="Calibri"/>
                <a:ea typeface="DejaVu Sans"/>
              </a:rPr>
              <a:t>Vienpusēji</a:t>
            </a:r>
            <a:endParaRPr b="0" lang="lv-LV" sz="3600" spc="-1" strike="noStrike">
              <a:latin typeface="Arial"/>
            </a:endParaRPr>
          </a:p>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 </a:t>
            </a:r>
            <a:r>
              <a:rPr b="0" lang="lv-LV" sz="3600" spc="-1" strike="noStrike">
                <a:solidFill>
                  <a:srgbClr val="000000"/>
                </a:solidFill>
                <a:latin typeface="Calibri"/>
                <a:ea typeface="DejaVu Sans"/>
              </a:rPr>
              <a:t>Noteiktajā termiņā</a:t>
            </a:r>
            <a:endParaRPr b="0" lang="lv-LV" sz="3600" spc="-1" strike="noStrike">
              <a:latin typeface="Arial"/>
            </a:endParaRPr>
          </a:p>
          <a:p>
            <a:pPr marL="228600" indent="-224640">
              <a:lnSpc>
                <a:spcPct val="90000"/>
              </a:lnSpc>
              <a:spcBef>
                <a:spcPts val="1001"/>
              </a:spcBef>
              <a:buClr>
                <a:srgbClr val="000000"/>
              </a:buClr>
              <a:buFont typeface="Arial"/>
              <a:buChar char="•"/>
            </a:pPr>
            <a:r>
              <a:rPr b="0" lang="lv-LV" sz="3600" spc="-1" strike="noStrike">
                <a:solidFill>
                  <a:srgbClr val="000000"/>
                </a:solidFill>
                <a:latin typeface="Calibri"/>
                <a:ea typeface="DejaVu Sans"/>
              </a:rPr>
              <a:t> </a:t>
            </a:r>
            <a:r>
              <a:rPr b="0" lang="lv-LV" sz="3600" spc="-1" strike="noStrike">
                <a:solidFill>
                  <a:srgbClr val="000000"/>
                </a:solidFill>
                <a:latin typeface="Calibri"/>
                <a:ea typeface="DejaVu Sans"/>
              </a:rPr>
              <a:t>Nesniedzot pamatojumu</a:t>
            </a:r>
            <a:endParaRPr b="0" lang="lv-LV" sz="3600" spc="-1" strike="noStrike">
              <a:latin typeface="Arial"/>
            </a:endParaRPr>
          </a:p>
        </p:txBody>
      </p:sp>
      <p:sp>
        <p:nvSpPr>
          <p:cNvPr id="28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DC74876-153C-4A77-A752-51F6CB0671E5}"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Vai atteikuma tiesības darbojas visos distances līgumos?</a:t>
            </a:r>
            <a:endParaRPr b="0" lang="lv-LV" sz="4400" spc="-1" strike="noStrike">
              <a:latin typeface="Arial"/>
            </a:endParaRPr>
          </a:p>
        </p:txBody>
      </p:sp>
      <p:sp>
        <p:nvSpPr>
          <p:cNvPr id="290" name="CustomShape 2"/>
          <p:cNvSpPr/>
          <p:nvPr/>
        </p:nvSpPr>
        <p:spPr>
          <a:xfrm>
            <a:off x="838080" y="2196000"/>
            <a:ext cx="10511640" cy="3561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600" spc="-1" strike="noStrike">
                <a:solidFill>
                  <a:srgbClr val="ff0000"/>
                </a:solidFill>
                <a:latin typeface="Calibri"/>
                <a:ea typeface="DejaVu Sans"/>
              </a:rPr>
              <a:t>Nē</a:t>
            </a:r>
            <a:r>
              <a:rPr b="0" lang="lv-LV" sz="3600" spc="-1" strike="noStrike">
                <a:solidFill>
                  <a:srgbClr val="000000"/>
                </a:solidFill>
                <a:latin typeface="Calibri"/>
                <a:ea typeface="DejaVu Sans"/>
              </a:rPr>
              <a:t>. Ir daži izņēmumi:</a:t>
            </a:r>
            <a:endParaRPr b="0" lang="lv-LV" sz="3600" spc="-1" strike="noStrike">
              <a:latin typeface="Arial"/>
            </a:endParaRPr>
          </a:p>
          <a:p>
            <a:pPr marL="228600" indent="-224640">
              <a:lnSpc>
                <a:spcPct val="90000"/>
              </a:lnSpc>
              <a:spcBef>
                <a:spcPts val="1001"/>
              </a:spcBef>
              <a:buClr>
                <a:srgbClr val="000000"/>
              </a:buClr>
              <a:buFont typeface="StarSymbol"/>
              <a:buAutoNum type="arabicParenR"/>
            </a:pPr>
            <a:r>
              <a:rPr b="0" lang="lv-LV" sz="3600" spc="-1" strike="noStrike">
                <a:solidFill>
                  <a:srgbClr val="000000"/>
                </a:solidFill>
                <a:latin typeface="Calibri"/>
                <a:ea typeface="DejaVu Sans"/>
              </a:rPr>
              <a:t> </a:t>
            </a:r>
            <a:r>
              <a:rPr b="0" lang="lv-LV" sz="3600" spc="-1" strike="noStrike">
                <a:solidFill>
                  <a:srgbClr val="000000"/>
                </a:solidFill>
                <a:latin typeface="Calibri"/>
                <a:ea typeface="DejaVu Sans"/>
              </a:rPr>
              <a:t>Situācijas, kad atteikuma tiesības </a:t>
            </a:r>
            <a:r>
              <a:rPr b="1" lang="lv-LV" sz="3600" spc="-1" strike="noStrike">
                <a:solidFill>
                  <a:srgbClr val="000000"/>
                </a:solidFill>
                <a:latin typeface="Calibri"/>
                <a:ea typeface="DejaVu Sans"/>
              </a:rPr>
              <a:t>pastāv, bet var tikt zaudētas</a:t>
            </a:r>
            <a:r>
              <a:rPr b="0" lang="lv-LV" sz="3600" spc="-1" strike="noStrike">
                <a:solidFill>
                  <a:srgbClr val="000000"/>
                </a:solidFill>
                <a:latin typeface="Calibri"/>
                <a:ea typeface="DejaVu Sans"/>
              </a:rPr>
              <a:t> noteiktajos apstākļos</a:t>
            </a:r>
            <a:endParaRPr b="0" lang="lv-LV" sz="3600" spc="-1" strike="noStrike">
              <a:latin typeface="Arial"/>
            </a:endParaRPr>
          </a:p>
          <a:p>
            <a:pPr marL="228600" indent="-224640">
              <a:lnSpc>
                <a:spcPct val="90000"/>
              </a:lnSpc>
              <a:spcBef>
                <a:spcPts val="1001"/>
              </a:spcBef>
              <a:buClr>
                <a:srgbClr val="000000"/>
              </a:buClr>
              <a:buFont typeface="StarSymbol"/>
              <a:buAutoNum type="arabicParenR"/>
            </a:pPr>
            <a:r>
              <a:rPr b="0" lang="lv-LV" sz="3600" spc="-1" strike="noStrike">
                <a:solidFill>
                  <a:srgbClr val="000000"/>
                </a:solidFill>
                <a:latin typeface="Calibri"/>
                <a:ea typeface="DejaVu Sans"/>
              </a:rPr>
              <a:t> </a:t>
            </a:r>
            <a:r>
              <a:rPr b="0" lang="lv-LV" sz="3600" spc="-1" strike="noStrike">
                <a:solidFill>
                  <a:srgbClr val="000000"/>
                </a:solidFill>
                <a:latin typeface="Calibri"/>
                <a:ea typeface="DejaVu Sans"/>
              </a:rPr>
              <a:t>Situācijas, kad atteikuma tiesības </a:t>
            </a:r>
            <a:r>
              <a:rPr b="1" lang="lv-LV" sz="3600" spc="-1" strike="noStrike">
                <a:solidFill>
                  <a:srgbClr val="000000"/>
                </a:solidFill>
                <a:latin typeface="Calibri"/>
                <a:ea typeface="DejaVu Sans"/>
              </a:rPr>
              <a:t>nepastāv vispār</a:t>
            </a:r>
            <a:endParaRPr b="0" lang="lv-LV" sz="3600" spc="-1" strike="noStrike">
              <a:latin typeface="Arial"/>
            </a:endParaRPr>
          </a:p>
        </p:txBody>
      </p:sp>
      <p:sp>
        <p:nvSpPr>
          <p:cNvPr id="29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3C4281B-D7A4-4B9F-8CFA-0E29E8B810FE}"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CustomShape 1"/>
          <p:cNvSpPr/>
          <p:nvPr/>
        </p:nvSpPr>
        <p:spPr>
          <a:xfrm>
            <a:off x="838080" y="257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Atteikuma tiesības pastāv, bet var tikt zaudētas noteiktajos apstākļos</a:t>
            </a:r>
            <a:endParaRPr b="0" lang="lv-LV" sz="4400" spc="-1" strike="noStrike">
              <a:latin typeface="Arial"/>
            </a:endParaRPr>
          </a:p>
        </p:txBody>
      </p:sp>
      <p:sp>
        <p:nvSpPr>
          <p:cNvPr id="293" name="CustomShape 2"/>
          <p:cNvSpPr/>
          <p:nvPr/>
        </p:nvSpPr>
        <p:spPr>
          <a:xfrm>
            <a:off x="838080" y="3744000"/>
            <a:ext cx="10511640" cy="753120"/>
          </a:xfrm>
          <a:prstGeom prst="rect">
            <a:avLst/>
          </a:prstGeom>
          <a:noFill/>
          <a:ln w="0">
            <a:noFill/>
          </a:ln>
        </p:spPr>
        <p:style>
          <a:lnRef idx="0"/>
          <a:fillRef idx="0"/>
          <a:effectRef idx="0"/>
          <a:fontRef idx="minor"/>
        </p:style>
      </p:sp>
      <p:sp>
        <p:nvSpPr>
          <p:cNvPr id="29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312A5D6-19E2-445D-AF64-7A8EE1930968}"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295" name="CustomShape 4"/>
          <p:cNvSpPr/>
          <p:nvPr/>
        </p:nvSpPr>
        <p:spPr>
          <a:xfrm>
            <a:off x="838080" y="1764000"/>
            <a:ext cx="10861200" cy="172512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600" spc="-1" strike="noStrike">
                <a:solidFill>
                  <a:srgbClr val="000000"/>
                </a:solidFill>
                <a:latin typeface="Calibri"/>
                <a:ea typeface="DejaVu Sans"/>
              </a:rPr>
              <a:t>1. piemērs</a:t>
            </a:r>
            <a:r>
              <a:rPr b="0" lang="lv-LV" sz="2600" spc="-1" strike="noStrike">
                <a:solidFill>
                  <a:srgbClr val="000000"/>
                </a:solidFill>
                <a:latin typeface="Calibri"/>
                <a:ea typeface="DejaVu Sans"/>
              </a:rPr>
              <a:t>: </a:t>
            </a:r>
            <a:endParaRPr b="0" lang="lv-LV" sz="2600" spc="-1" strike="noStrike">
              <a:latin typeface="Arial"/>
            </a:endParaRPr>
          </a:p>
          <a:p>
            <a:pPr>
              <a:lnSpc>
                <a:spcPct val="90000"/>
              </a:lnSpc>
              <a:spcBef>
                <a:spcPts val="1001"/>
              </a:spcBef>
            </a:pPr>
            <a:r>
              <a:rPr b="0" lang="lv-LV" sz="2600" spc="-1" strike="noStrike">
                <a:solidFill>
                  <a:srgbClr val="000000"/>
                </a:solidFill>
                <a:latin typeface="Calibri"/>
                <a:ea typeface="DejaVu Sans"/>
              </a:rPr>
              <a:t>Tādu aizzīmogotu preču piegāde, kuras nav piemērotas atdošanai atpakaļ veselības aizsardzības vai higiēnas apsvērumu dēļ un kuras pēc piegādes ir atvērtas, piemēram, vienreizlietojamās šļirces, lūpukrāsa</a:t>
            </a:r>
            <a:endParaRPr b="0" lang="lv-LV" sz="2600" spc="-1" strike="noStrike">
              <a:latin typeface="Arial"/>
            </a:endParaRPr>
          </a:p>
        </p:txBody>
      </p:sp>
      <p:sp>
        <p:nvSpPr>
          <p:cNvPr id="296" name="CustomShape 5"/>
          <p:cNvSpPr/>
          <p:nvPr/>
        </p:nvSpPr>
        <p:spPr>
          <a:xfrm>
            <a:off x="838080" y="3600000"/>
            <a:ext cx="10861200" cy="1437120"/>
          </a:xfrm>
          <a:prstGeom prst="rect">
            <a:avLst/>
          </a:prstGeom>
          <a:solidFill>
            <a:srgbClr val="dddddd"/>
          </a:solidFill>
          <a:ln w="0">
            <a:noFill/>
          </a:ln>
        </p:spPr>
        <p:style>
          <a:lnRef idx="0"/>
          <a:fillRef idx="0"/>
          <a:effectRef idx="0"/>
          <a:fontRef idx="minor"/>
        </p:style>
        <p:txBody>
          <a:bodyPr lIns="90000" rIns="90000" tIns="45000" bIns="45000">
            <a:noAutofit/>
          </a:bodyPr>
          <a:p>
            <a:pPr algn="r">
              <a:lnSpc>
                <a:spcPct val="90000"/>
              </a:lnSpc>
              <a:spcBef>
                <a:spcPts val="1001"/>
              </a:spcBef>
            </a:pPr>
            <a:r>
              <a:rPr b="1" lang="lv-LV" sz="2600" spc="-1" strike="noStrike">
                <a:solidFill>
                  <a:srgbClr val="000000"/>
                </a:solidFill>
                <a:latin typeface="Calibri"/>
                <a:ea typeface="DejaVu Sans"/>
              </a:rPr>
              <a:t>2. piemērs</a:t>
            </a:r>
            <a:r>
              <a:rPr b="0" lang="lv-LV" sz="2600" spc="-1" strike="noStrike">
                <a:solidFill>
                  <a:srgbClr val="000000"/>
                </a:solidFill>
                <a:latin typeface="Calibri"/>
                <a:ea typeface="DejaVu Sans"/>
              </a:rPr>
              <a:t>: </a:t>
            </a:r>
            <a:endParaRPr b="0" lang="lv-LV" sz="2600" spc="-1" strike="noStrike">
              <a:latin typeface="Arial"/>
            </a:endParaRPr>
          </a:p>
          <a:p>
            <a:pPr algn="r">
              <a:lnSpc>
                <a:spcPct val="90000"/>
              </a:lnSpc>
              <a:spcBef>
                <a:spcPts val="1001"/>
              </a:spcBef>
            </a:pPr>
            <a:r>
              <a:rPr b="0" lang="lv-LV" sz="2600" spc="-1" strike="noStrike">
                <a:solidFill>
                  <a:srgbClr val="000000"/>
                </a:solidFill>
                <a:latin typeface="Calibri"/>
                <a:ea typeface="DejaVu Sans"/>
              </a:rPr>
              <a:t>Prece tās īpašību dēļ pēc piegādes ir neatgriezeniski sajaukusies ar citām lietām, piemēram, betona maisījums.</a:t>
            </a:r>
            <a:endParaRPr b="0" lang="lv-LV" sz="2600" spc="-1" strike="noStrike">
              <a:latin typeface="Arial"/>
            </a:endParaRPr>
          </a:p>
        </p:txBody>
      </p:sp>
      <p:sp>
        <p:nvSpPr>
          <p:cNvPr id="297" name="CustomShape 6"/>
          <p:cNvSpPr/>
          <p:nvPr/>
        </p:nvSpPr>
        <p:spPr>
          <a:xfrm>
            <a:off x="838080" y="5148000"/>
            <a:ext cx="10861200" cy="129312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600" spc="-1" strike="noStrike">
                <a:solidFill>
                  <a:srgbClr val="000000"/>
                </a:solidFill>
                <a:latin typeface="Calibri"/>
                <a:ea typeface="DejaVu Sans"/>
              </a:rPr>
              <a:t>3. piemērs</a:t>
            </a:r>
            <a:r>
              <a:rPr b="0" lang="lv-LV" sz="2600" spc="-1" strike="noStrike">
                <a:solidFill>
                  <a:srgbClr val="000000"/>
                </a:solidFill>
                <a:latin typeface="Calibri"/>
                <a:ea typeface="DejaVu Sans"/>
              </a:rPr>
              <a:t>: </a:t>
            </a:r>
            <a:endParaRPr b="0" lang="lv-LV" sz="2600" spc="-1" strike="noStrike">
              <a:latin typeface="Arial"/>
            </a:endParaRPr>
          </a:p>
          <a:p>
            <a:pPr>
              <a:lnSpc>
                <a:spcPct val="90000"/>
              </a:lnSpc>
              <a:spcBef>
                <a:spcPts val="1001"/>
              </a:spcBef>
            </a:pPr>
            <a:r>
              <a:rPr b="0" lang="lv-LV" sz="2600" spc="-1" strike="noStrike">
                <a:solidFill>
                  <a:srgbClr val="000000"/>
                </a:solidFill>
                <a:latin typeface="Calibri"/>
                <a:ea typeface="DejaVu Sans"/>
              </a:rPr>
              <a:t>Tādu aizzīmogotu audio- vai videoierakstu vai tādas aizzīmogotas datorprogrammatūras piegāde, kas pēc piegādes ir atvērta.</a:t>
            </a:r>
            <a:endParaRPr b="0" lang="lv-LV" sz="26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838080" y="257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Atteikuma tiesības nepastāv vispār</a:t>
            </a:r>
            <a:endParaRPr b="0" lang="lv-LV" sz="4400" spc="-1" strike="noStrike">
              <a:latin typeface="Arial"/>
            </a:endParaRPr>
          </a:p>
        </p:txBody>
      </p:sp>
      <p:sp>
        <p:nvSpPr>
          <p:cNvPr id="299" name="CustomShape 2"/>
          <p:cNvSpPr/>
          <p:nvPr/>
        </p:nvSpPr>
        <p:spPr>
          <a:xfrm>
            <a:off x="838080" y="3960000"/>
            <a:ext cx="10511640" cy="753120"/>
          </a:xfrm>
          <a:prstGeom prst="rect">
            <a:avLst/>
          </a:prstGeom>
          <a:noFill/>
          <a:ln w="0">
            <a:noFill/>
          </a:ln>
        </p:spPr>
        <p:style>
          <a:lnRef idx="0"/>
          <a:fillRef idx="0"/>
          <a:effectRef idx="0"/>
          <a:fontRef idx="minor"/>
        </p:style>
      </p:sp>
      <p:sp>
        <p:nvSpPr>
          <p:cNvPr id="30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1C6932AC-DDE0-41B7-81EE-4D9019123481}"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01" name="CustomShape 4"/>
          <p:cNvSpPr/>
          <p:nvPr/>
        </p:nvSpPr>
        <p:spPr>
          <a:xfrm>
            <a:off x="838080" y="1980000"/>
            <a:ext cx="10678680" cy="129312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600" spc="-1" strike="noStrike">
                <a:solidFill>
                  <a:srgbClr val="000000"/>
                </a:solidFill>
                <a:latin typeface="Calibri"/>
                <a:ea typeface="DejaVu Sans"/>
              </a:rPr>
              <a:t>1. piemērs</a:t>
            </a:r>
            <a:r>
              <a:rPr b="0" lang="lv-LV" sz="2600" spc="-1" strike="noStrike">
                <a:solidFill>
                  <a:srgbClr val="000000"/>
                </a:solidFill>
                <a:latin typeface="Calibri"/>
                <a:ea typeface="DejaVu Sans"/>
              </a:rPr>
              <a:t>: </a:t>
            </a:r>
            <a:endParaRPr b="0" lang="lv-LV" sz="2600" spc="-1" strike="noStrike">
              <a:latin typeface="Arial"/>
            </a:endParaRPr>
          </a:p>
          <a:p>
            <a:pPr>
              <a:lnSpc>
                <a:spcPct val="90000"/>
              </a:lnSpc>
              <a:spcBef>
                <a:spcPts val="1001"/>
              </a:spcBef>
            </a:pPr>
            <a:r>
              <a:rPr b="0" lang="lv-LV" sz="2600" spc="-1" strike="noStrike">
                <a:solidFill>
                  <a:srgbClr val="000000"/>
                </a:solidFill>
                <a:latin typeface="Calibri"/>
                <a:ea typeface="DejaVu Sans"/>
              </a:rPr>
              <a:t>Tādu preču piegāde, kas izgatavotas pēc patērētāja specifikācijām vai ir nepārprotami personalizētas, piemēram, šuvējam pasūtīts uzvalks</a:t>
            </a:r>
            <a:endParaRPr b="0" lang="lv-LV" sz="2600" spc="-1" strike="noStrike">
              <a:latin typeface="Arial"/>
            </a:endParaRPr>
          </a:p>
        </p:txBody>
      </p:sp>
      <p:sp>
        <p:nvSpPr>
          <p:cNvPr id="302" name="CustomShape 5"/>
          <p:cNvSpPr/>
          <p:nvPr/>
        </p:nvSpPr>
        <p:spPr>
          <a:xfrm>
            <a:off x="838080" y="3384000"/>
            <a:ext cx="10678680" cy="1437120"/>
          </a:xfrm>
          <a:prstGeom prst="rect">
            <a:avLst/>
          </a:prstGeom>
          <a:solidFill>
            <a:srgbClr val="dddddd"/>
          </a:solidFill>
          <a:ln w="0">
            <a:noFill/>
          </a:ln>
        </p:spPr>
        <p:style>
          <a:lnRef idx="0"/>
          <a:fillRef idx="0"/>
          <a:effectRef idx="0"/>
          <a:fontRef idx="minor"/>
        </p:style>
        <p:txBody>
          <a:bodyPr lIns="90000" rIns="90000" tIns="45000" bIns="45000">
            <a:noAutofit/>
          </a:bodyPr>
          <a:p>
            <a:pPr algn="r">
              <a:lnSpc>
                <a:spcPct val="90000"/>
              </a:lnSpc>
              <a:spcBef>
                <a:spcPts val="1001"/>
              </a:spcBef>
            </a:pPr>
            <a:r>
              <a:rPr b="1" lang="lv-LV" sz="2600" spc="-1" strike="noStrike">
                <a:solidFill>
                  <a:srgbClr val="000000"/>
                </a:solidFill>
                <a:latin typeface="Calibri"/>
                <a:ea typeface="DejaVu Sans"/>
              </a:rPr>
              <a:t>2. piemērs</a:t>
            </a:r>
            <a:r>
              <a:rPr b="0" lang="lv-LV" sz="2600" spc="-1" strike="noStrike">
                <a:solidFill>
                  <a:srgbClr val="000000"/>
                </a:solidFill>
                <a:latin typeface="Calibri"/>
                <a:ea typeface="DejaVu Sans"/>
              </a:rPr>
              <a:t>: </a:t>
            </a:r>
            <a:endParaRPr b="0" lang="lv-LV" sz="2600" spc="-1" strike="noStrike">
              <a:latin typeface="Arial"/>
            </a:endParaRPr>
          </a:p>
          <a:p>
            <a:pPr algn="r">
              <a:lnSpc>
                <a:spcPct val="90000"/>
              </a:lnSpc>
              <a:spcBef>
                <a:spcPts val="1001"/>
              </a:spcBef>
            </a:pPr>
            <a:r>
              <a:rPr b="0" lang="lv-LV" sz="2600" spc="-1" strike="noStrike">
                <a:solidFill>
                  <a:srgbClr val="000000"/>
                </a:solidFill>
                <a:latin typeface="Calibri"/>
                <a:ea typeface="DejaVu Sans"/>
              </a:rPr>
              <a:t>Tādu preču piegādei, kuras var ātri sabojāties vai kurām drīz beidzas derīguma termiņš, piemēram, augļi, dārzeņi, piens u.c.</a:t>
            </a:r>
            <a:endParaRPr b="0" lang="lv-LV" sz="2600" spc="-1" strike="noStrike">
              <a:latin typeface="Arial"/>
            </a:endParaRPr>
          </a:p>
        </p:txBody>
      </p:sp>
      <p:sp>
        <p:nvSpPr>
          <p:cNvPr id="303" name="CustomShape 6"/>
          <p:cNvSpPr/>
          <p:nvPr/>
        </p:nvSpPr>
        <p:spPr>
          <a:xfrm>
            <a:off x="838080" y="4932000"/>
            <a:ext cx="10678680" cy="1293120"/>
          </a:xfrm>
          <a:prstGeom prst="rect">
            <a:avLst/>
          </a:prstGeom>
          <a:solidFill>
            <a:srgbClr val="dddddd"/>
          </a:solidFill>
          <a:ln w="0">
            <a:noFill/>
          </a:ln>
        </p:spPr>
        <p:style>
          <a:lnRef idx="0"/>
          <a:fillRef idx="0"/>
          <a:effectRef idx="0"/>
          <a:fontRef idx="minor"/>
        </p:style>
        <p:txBody>
          <a:bodyPr lIns="90000" rIns="90000" tIns="45000" bIns="45000">
            <a:noAutofit/>
          </a:bodyPr>
          <a:p>
            <a:pPr>
              <a:lnSpc>
                <a:spcPct val="90000"/>
              </a:lnSpc>
              <a:spcBef>
                <a:spcPts val="1001"/>
              </a:spcBef>
            </a:pPr>
            <a:r>
              <a:rPr b="1" lang="lv-LV" sz="2600" spc="-1" strike="noStrike">
                <a:solidFill>
                  <a:srgbClr val="000000"/>
                </a:solidFill>
                <a:latin typeface="Calibri"/>
                <a:ea typeface="DejaVu Sans"/>
              </a:rPr>
              <a:t>3. piemērs</a:t>
            </a:r>
            <a:r>
              <a:rPr b="0" lang="lv-LV" sz="2600" spc="-1" strike="noStrike">
                <a:solidFill>
                  <a:srgbClr val="000000"/>
                </a:solidFill>
                <a:latin typeface="Calibri"/>
                <a:ea typeface="DejaVu Sans"/>
              </a:rPr>
              <a:t>: </a:t>
            </a:r>
            <a:endParaRPr b="0" lang="lv-LV" sz="2600" spc="-1" strike="noStrike">
              <a:latin typeface="Arial"/>
            </a:endParaRPr>
          </a:p>
          <a:p>
            <a:pPr>
              <a:lnSpc>
                <a:spcPct val="90000"/>
              </a:lnSpc>
              <a:spcBef>
                <a:spcPts val="1001"/>
              </a:spcBef>
            </a:pPr>
            <a:r>
              <a:rPr b="0" lang="lv-LV" sz="2600" spc="-1" strike="noStrike">
                <a:solidFill>
                  <a:srgbClr val="000000"/>
                </a:solidFill>
                <a:latin typeface="Calibri"/>
                <a:ea typeface="DejaVu Sans"/>
              </a:rPr>
              <a:t>Laikrakstu, periodisko izdevumu un žurnālu piegādei, izņemot abonēšanas līgumus, piemēram, dienas avīzes</a:t>
            </a:r>
            <a:endParaRPr b="0" lang="lv-LV" sz="26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Svarīgi!</a:t>
            </a:r>
            <a:endParaRPr b="0" lang="lv-LV" sz="4400" spc="-1" strike="noStrike">
              <a:latin typeface="Arial"/>
            </a:endParaRPr>
          </a:p>
        </p:txBody>
      </p:sp>
      <p:sp>
        <p:nvSpPr>
          <p:cNvPr id="305" name="CustomShape 2"/>
          <p:cNvSpPr/>
          <p:nvPr/>
        </p:nvSpPr>
        <p:spPr>
          <a:xfrm>
            <a:off x="838080" y="3204000"/>
            <a:ext cx="10511640" cy="1401120"/>
          </a:xfrm>
          <a:prstGeom prst="rect">
            <a:avLst/>
          </a:prstGeom>
          <a:noFill/>
          <a:ln w="0">
            <a:noFill/>
          </a:ln>
        </p:spPr>
        <p:style>
          <a:lnRef idx="0"/>
          <a:fillRef idx="0"/>
          <a:effectRef idx="0"/>
          <a:fontRef idx="minor"/>
        </p:style>
        <p:txBody>
          <a:bodyPr lIns="90000" rIns="90000" tIns="45000" bIns="45000">
            <a:noAutofit/>
          </a:bodyPr>
          <a:p>
            <a:pPr algn="ctr">
              <a:lnSpc>
                <a:spcPct val="90000"/>
              </a:lnSpc>
              <a:spcBef>
                <a:spcPts val="1001"/>
              </a:spcBef>
            </a:pPr>
            <a:r>
              <a:rPr b="1" lang="lv-LV" sz="3600" spc="-1" strike="noStrike">
                <a:solidFill>
                  <a:srgbClr val="ff0000"/>
                </a:solidFill>
                <a:latin typeface="Calibri"/>
                <a:ea typeface="DejaVu Sans"/>
              </a:rPr>
              <a:t>Atteikuma tiesību izņēmumi tiek iztulkoti šauri!</a:t>
            </a:r>
            <a:endParaRPr b="0" lang="lv-LV" sz="3600" spc="-1" strike="noStrike">
              <a:latin typeface="Arial"/>
            </a:endParaRPr>
          </a:p>
        </p:txBody>
      </p:sp>
      <p:sp>
        <p:nvSpPr>
          <p:cNvPr id="30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59E14BC-817F-4183-A5B3-9F9C7F4DED81}"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838080" y="113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izmantot atteikuma tiesības?</a:t>
            </a:r>
            <a:endParaRPr b="0" lang="lv-LV" sz="4400" spc="-1" strike="noStrike">
              <a:latin typeface="Arial"/>
            </a:endParaRPr>
          </a:p>
        </p:txBody>
      </p:sp>
      <p:sp>
        <p:nvSpPr>
          <p:cNvPr id="308" name="CustomShape 2"/>
          <p:cNvSpPr/>
          <p:nvPr/>
        </p:nvSpPr>
        <p:spPr>
          <a:xfrm>
            <a:off x="838080" y="1332000"/>
            <a:ext cx="5639040" cy="514512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Uzrakstiet paziņojumu tirgotājam (aizpildiet atteikuma formu vai sagatavojiet vēstuli par līguma izbeigšanu citā formā)</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1" lang="lv-LV" sz="3200" spc="-1" strike="noStrike">
                <a:solidFill>
                  <a:srgbClr val="ff0000"/>
                </a:solidFill>
                <a:latin typeface="Calibri"/>
                <a:ea typeface="DejaVu Sans"/>
              </a:rPr>
              <a:t>Nosūtiet paziņojumu tirgotājam</a:t>
            </a:r>
            <a:r>
              <a:rPr b="0" lang="lv-LV" sz="3200" spc="-1" strike="noStrike">
                <a:solidFill>
                  <a:srgbClr val="ff0000"/>
                </a:solidFill>
                <a:latin typeface="Calibri"/>
                <a:ea typeface="DejaVu Sans"/>
              </a:rPr>
              <a:t> </a:t>
            </a:r>
            <a:r>
              <a:rPr b="0" lang="lv-LV" sz="3200" spc="-1" strike="noStrike">
                <a:solidFill>
                  <a:srgbClr val="000000"/>
                </a:solidFill>
                <a:latin typeface="Calibri"/>
                <a:ea typeface="DejaVu Sans"/>
              </a:rPr>
              <a:t>noteiktajā termiņā</a:t>
            </a:r>
            <a:endParaRPr b="0" lang="lv-LV" sz="3200" spc="-1" strike="noStrike">
              <a:latin typeface="Arial"/>
            </a:endParaRPr>
          </a:p>
          <a:p>
            <a:pPr marL="228600" indent="-224640">
              <a:lnSpc>
                <a:spcPct val="90000"/>
              </a:lnSpc>
              <a:spcBef>
                <a:spcPts val="1001"/>
              </a:spcBef>
              <a:buClr>
                <a:srgbClr val="000000"/>
              </a:buClr>
              <a:buFont typeface="StarSymbol"/>
              <a:buAutoNum type="arabicParen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Nosūtiet preces tirgotājam 14 dienu laikā</a:t>
            </a:r>
            <a:endParaRPr b="0" lang="lv-LV" sz="3200" spc="-1" strike="noStrike">
              <a:latin typeface="Arial"/>
            </a:endParaRPr>
          </a:p>
        </p:txBody>
      </p:sp>
      <p:sp>
        <p:nvSpPr>
          <p:cNvPr id="309"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D26F4CF-1FEE-4650-83A1-2EB0C4164DE3}"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310" name="" descr=""/>
          <p:cNvPicPr/>
          <p:nvPr/>
        </p:nvPicPr>
        <p:blipFill>
          <a:blip r:embed="rId1"/>
          <a:stretch/>
        </p:blipFill>
        <p:spPr>
          <a:xfrm>
            <a:off x="6660000" y="1627200"/>
            <a:ext cx="4895640" cy="448992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Kādēļ tas ir svarīgi?</a:t>
            </a:r>
            <a:endParaRPr b="0" lang="lv-LV" sz="4400" spc="-1" strike="noStrike">
              <a:latin typeface="Arial"/>
            </a:endParaRPr>
          </a:p>
        </p:txBody>
      </p:sp>
      <p:sp>
        <p:nvSpPr>
          <p:cNvPr id="312" name="CustomShape 2"/>
          <p:cNvSpPr/>
          <p:nvPr/>
        </p:nvSpPr>
        <p:spPr>
          <a:xfrm>
            <a:off x="838080" y="2196000"/>
            <a:ext cx="10511640" cy="3561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600" spc="-1" strike="noStrike">
                <a:solidFill>
                  <a:srgbClr val="000000"/>
                </a:solidFill>
                <a:latin typeface="Calibri"/>
                <a:ea typeface="DejaVu Sans"/>
              </a:rPr>
              <a:t>1. </a:t>
            </a:r>
            <a:r>
              <a:rPr b="0" lang="lv-LV" sz="3600" spc="-1" strike="noStrike">
                <a:solidFill>
                  <a:srgbClr val="ff0000"/>
                </a:solidFill>
                <a:latin typeface="Calibri"/>
                <a:ea typeface="DejaVu Sans"/>
              </a:rPr>
              <a:t>Lai izmantotu atteikuma tiesības ir nepieciešams nosūtīt rakstisku brīdinājumu tirgotājam</a:t>
            </a:r>
            <a:r>
              <a:rPr b="0" lang="lv-LV" sz="3600" spc="-1" strike="noStrike">
                <a:solidFill>
                  <a:srgbClr val="000000"/>
                </a:solidFill>
                <a:latin typeface="Calibri"/>
                <a:ea typeface="DejaVu Sans"/>
              </a:rPr>
              <a:t>. Preču nosūtīšana vai atteikšanās tās saņemt nebūs pietiekama!</a:t>
            </a:r>
            <a:endParaRPr b="0" lang="lv-LV" sz="3600" spc="-1" strike="noStrike">
              <a:latin typeface="Arial"/>
            </a:endParaRPr>
          </a:p>
          <a:p>
            <a:pPr>
              <a:lnSpc>
                <a:spcPct val="90000"/>
              </a:lnSpc>
              <a:spcBef>
                <a:spcPts val="1001"/>
              </a:spcBef>
            </a:pPr>
            <a:endParaRPr b="0" lang="lv-LV" sz="3600" spc="-1" strike="noStrike">
              <a:latin typeface="Arial"/>
            </a:endParaRPr>
          </a:p>
          <a:p>
            <a:pPr>
              <a:lnSpc>
                <a:spcPct val="90000"/>
              </a:lnSpc>
              <a:spcBef>
                <a:spcPts val="1001"/>
              </a:spcBef>
            </a:pPr>
            <a:r>
              <a:rPr b="0" lang="lv-LV" sz="3600" spc="-1" strike="noStrike">
                <a:solidFill>
                  <a:srgbClr val="000000"/>
                </a:solidFill>
                <a:latin typeface="Calibri"/>
                <a:ea typeface="DejaVu Sans"/>
              </a:rPr>
              <a:t>2. </a:t>
            </a:r>
            <a:r>
              <a:rPr b="0" lang="lv-LV" sz="3600" spc="-1" strike="noStrike">
                <a:solidFill>
                  <a:srgbClr val="ff0000"/>
                </a:solidFill>
                <a:latin typeface="Calibri"/>
                <a:ea typeface="DejaVu Sans"/>
              </a:rPr>
              <a:t>Patērētājam ir pienākums pierādīt</a:t>
            </a:r>
            <a:r>
              <a:rPr b="0" lang="lv-LV" sz="3600" spc="-1" strike="noStrike">
                <a:solidFill>
                  <a:srgbClr val="000000"/>
                </a:solidFill>
                <a:latin typeface="Calibri"/>
                <a:ea typeface="DejaVu Sans"/>
              </a:rPr>
              <a:t>, ka paziņojums tika nosūtīts tirgotājam!</a:t>
            </a:r>
            <a:endParaRPr b="0" lang="lv-LV" sz="3600" spc="-1" strike="noStrike">
              <a:latin typeface="Arial"/>
            </a:endParaRPr>
          </a:p>
        </p:txBody>
      </p:sp>
      <p:sp>
        <p:nvSpPr>
          <p:cNvPr id="313"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778AA53-D30C-4F85-A9D2-994EF9D8FBDC}"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Atteikuma tiesību termiņš</a:t>
            </a:r>
            <a:endParaRPr b="0" lang="lv-LV" sz="4400" spc="-1" strike="noStrike">
              <a:latin typeface="Arial"/>
            </a:endParaRPr>
          </a:p>
        </p:txBody>
      </p:sp>
      <p:sp>
        <p:nvSpPr>
          <p:cNvPr id="315"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FB934D1-8F28-4F18-97D7-C69405E63B01}"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16" name="CustomShape 3"/>
          <p:cNvSpPr/>
          <p:nvPr/>
        </p:nvSpPr>
        <p:spPr>
          <a:xfrm>
            <a:off x="1548360" y="5436000"/>
            <a:ext cx="2080440" cy="712440"/>
          </a:xfrm>
          <a:prstGeom prst="rect">
            <a:avLst/>
          </a:prstGeom>
          <a:solidFill>
            <a:srgbClr val="b2b2b2">
              <a:alpha val="60000"/>
            </a:srgbClr>
          </a:solidFill>
          <a:ln w="0">
            <a:solidFill>
              <a:srgbClr val="b2b2b2"/>
            </a:solidFill>
          </a:ln>
        </p:spPr>
        <p:style>
          <a:lnRef idx="0"/>
          <a:fillRef idx="0"/>
          <a:effectRef idx="0"/>
          <a:fontRef idx="minor"/>
        </p:style>
      </p:sp>
      <p:sp>
        <p:nvSpPr>
          <p:cNvPr id="317" name="CustomShape 4"/>
          <p:cNvSpPr/>
          <p:nvPr/>
        </p:nvSpPr>
        <p:spPr>
          <a:xfrm>
            <a:off x="3636360" y="5432400"/>
            <a:ext cx="6616440" cy="716040"/>
          </a:xfrm>
          <a:prstGeom prst="rect">
            <a:avLst/>
          </a:prstGeom>
          <a:solidFill>
            <a:srgbClr val="b2b2b2"/>
          </a:solidFill>
          <a:ln w="0">
            <a:solidFill>
              <a:srgbClr val="b2b2b2"/>
            </a:solidFill>
          </a:ln>
        </p:spPr>
        <p:style>
          <a:lnRef idx="0"/>
          <a:fillRef idx="0"/>
          <a:effectRef idx="0"/>
          <a:fontRef idx="minor"/>
        </p:style>
      </p:sp>
      <p:sp>
        <p:nvSpPr>
          <p:cNvPr id="318" name="CustomShape 5"/>
          <p:cNvSpPr/>
          <p:nvPr/>
        </p:nvSpPr>
        <p:spPr>
          <a:xfrm>
            <a:off x="4284360" y="5571360"/>
            <a:ext cx="5824440" cy="45504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400" spc="-1" strike="noStrike">
                <a:solidFill>
                  <a:srgbClr val="000000"/>
                </a:solidFill>
                <a:latin typeface="Asap"/>
                <a:ea typeface="DejaVu Sans"/>
              </a:rPr>
              <a:t> </a:t>
            </a:r>
            <a:r>
              <a:rPr b="0" lang="lv-LV" sz="2400" spc="-1" strike="noStrike">
                <a:solidFill>
                  <a:srgbClr val="000000"/>
                </a:solidFill>
                <a:latin typeface="Asap"/>
                <a:ea typeface="DejaVu Sans"/>
              </a:rPr>
              <a:t>14 dienas + gads</a:t>
            </a:r>
            <a:endParaRPr b="0" lang="lv-LV" sz="2400" spc="-1" strike="noStrike">
              <a:latin typeface="Arial"/>
            </a:endParaRPr>
          </a:p>
        </p:txBody>
      </p:sp>
      <p:sp>
        <p:nvSpPr>
          <p:cNvPr id="319" name="CustomShape 6"/>
          <p:cNvSpPr/>
          <p:nvPr/>
        </p:nvSpPr>
        <p:spPr>
          <a:xfrm>
            <a:off x="1260360" y="5601600"/>
            <a:ext cx="2656440" cy="455040"/>
          </a:xfrm>
          <a:prstGeom prst="rect">
            <a:avLst/>
          </a:prstGeom>
          <a:noFill/>
          <a:ln w="0">
            <a:noFill/>
          </a:ln>
        </p:spPr>
        <p:style>
          <a:lnRef idx="0"/>
          <a:fillRef idx="0"/>
          <a:effectRef idx="0"/>
          <a:fontRef idx="minor"/>
        </p:style>
        <p:txBody>
          <a:bodyPr lIns="90000" rIns="90000" tIns="45000" bIns="45000" anchor="ctr" anchorCtr="1">
            <a:spAutoFit/>
          </a:bodyPr>
          <a:p>
            <a:pPr algn="ctr">
              <a:lnSpc>
                <a:spcPct val="100000"/>
              </a:lnSpc>
            </a:pPr>
            <a:r>
              <a:rPr b="0" lang="lv-LV" sz="2400" spc="-1" strike="noStrike">
                <a:solidFill>
                  <a:srgbClr val="000000"/>
                </a:solidFill>
                <a:latin typeface="Asap"/>
                <a:ea typeface="DejaVu Sans"/>
              </a:rPr>
              <a:t>14 dienas</a:t>
            </a:r>
            <a:endParaRPr b="0" lang="lv-LV" sz="2400" spc="-1" strike="noStrike">
              <a:latin typeface="Arial"/>
            </a:endParaRPr>
          </a:p>
        </p:txBody>
      </p:sp>
      <p:sp>
        <p:nvSpPr>
          <p:cNvPr id="320" name="CustomShape 7"/>
          <p:cNvSpPr/>
          <p:nvPr/>
        </p:nvSpPr>
        <p:spPr>
          <a:xfrm>
            <a:off x="2232360" y="1584000"/>
            <a:ext cx="7012440" cy="1551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lv-LV" sz="3200" spc="-1" strike="noStrike">
                <a:solidFill>
                  <a:srgbClr val="000000"/>
                </a:solidFill>
                <a:latin typeface="Calibri"/>
                <a:ea typeface="DejaVu Sans"/>
              </a:rPr>
              <a:t>Vai tika sniegta visa nepieciešama informācija (termiņš, kārtība, nosacījumi, veidlapa)?</a:t>
            </a:r>
            <a:endParaRPr b="0" lang="lv-LV" sz="3200" spc="-1" strike="noStrike">
              <a:latin typeface="Arial"/>
            </a:endParaRPr>
          </a:p>
        </p:txBody>
      </p:sp>
      <p:sp>
        <p:nvSpPr>
          <p:cNvPr id="321" name="Line 8"/>
          <p:cNvSpPr/>
          <p:nvPr/>
        </p:nvSpPr>
        <p:spPr>
          <a:xfrm flipH="1">
            <a:off x="3240360" y="4534200"/>
            <a:ext cx="576000" cy="793800"/>
          </a:xfrm>
          <a:prstGeom prst="line">
            <a:avLst/>
          </a:prstGeom>
          <a:ln w="57240">
            <a:solidFill>
              <a:srgbClr val="b2b2b2"/>
            </a:solidFill>
            <a:round/>
            <a:tailEnd len="med" type="triangle" w="med"/>
          </a:ln>
        </p:spPr>
        <p:style>
          <a:lnRef idx="0"/>
          <a:fillRef idx="0"/>
          <a:effectRef idx="0"/>
          <a:fontRef idx="minor"/>
        </p:style>
      </p:sp>
      <p:sp>
        <p:nvSpPr>
          <p:cNvPr id="322" name="CustomShape 9"/>
          <p:cNvSpPr/>
          <p:nvPr/>
        </p:nvSpPr>
        <p:spPr>
          <a:xfrm>
            <a:off x="3564360" y="3960000"/>
            <a:ext cx="1072440" cy="455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lv-LV" sz="2400" spc="-1" strike="noStrike">
                <a:solidFill>
                  <a:srgbClr val="000000"/>
                </a:solidFill>
                <a:latin typeface="Calibri"/>
                <a:ea typeface="DejaVu Sans"/>
              </a:rPr>
              <a:t>Jā</a:t>
            </a:r>
            <a:endParaRPr b="0" lang="lv-LV" sz="2400" spc="-1" strike="noStrike">
              <a:latin typeface="Arial"/>
            </a:endParaRPr>
          </a:p>
        </p:txBody>
      </p:sp>
      <p:sp>
        <p:nvSpPr>
          <p:cNvPr id="323" name="CustomShape 10"/>
          <p:cNvSpPr/>
          <p:nvPr/>
        </p:nvSpPr>
        <p:spPr>
          <a:xfrm>
            <a:off x="6264360" y="3960360"/>
            <a:ext cx="1072440" cy="4554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lv-LV" sz="2400" spc="-1" strike="noStrike">
                <a:solidFill>
                  <a:srgbClr val="000000"/>
                </a:solidFill>
                <a:latin typeface="Callibri"/>
                <a:ea typeface="DejaVu Sans"/>
              </a:rPr>
              <a:t>Nē</a:t>
            </a:r>
            <a:endParaRPr b="0" lang="lv-LV" sz="2400" spc="-1" strike="noStrike">
              <a:latin typeface="Arial"/>
            </a:endParaRPr>
          </a:p>
        </p:txBody>
      </p:sp>
      <p:sp>
        <p:nvSpPr>
          <p:cNvPr id="324" name="Line 11"/>
          <p:cNvSpPr/>
          <p:nvPr/>
        </p:nvSpPr>
        <p:spPr>
          <a:xfrm>
            <a:off x="6926760" y="4520160"/>
            <a:ext cx="201600" cy="735840"/>
          </a:xfrm>
          <a:prstGeom prst="line">
            <a:avLst/>
          </a:prstGeom>
          <a:ln w="57240">
            <a:solidFill>
              <a:srgbClr val="b2b2b2"/>
            </a:solidFill>
            <a:round/>
            <a:tailEnd len="med" type="triangle" w="med"/>
          </a:ln>
        </p:spPr>
        <p:style>
          <a:lnRef idx="0"/>
          <a:fillRef idx="0"/>
          <a:effectRef idx="0"/>
          <a:fontRef idx="minor"/>
        </p:style>
      </p:sp>
      <p:sp>
        <p:nvSpPr>
          <p:cNvPr id="325" name="Line 12"/>
          <p:cNvSpPr/>
          <p:nvPr/>
        </p:nvSpPr>
        <p:spPr>
          <a:xfrm flipH="1">
            <a:off x="4226760" y="3116160"/>
            <a:ext cx="576000" cy="793800"/>
          </a:xfrm>
          <a:prstGeom prst="line">
            <a:avLst/>
          </a:prstGeom>
          <a:ln w="57240">
            <a:solidFill>
              <a:srgbClr val="b2b2b2"/>
            </a:solidFill>
            <a:round/>
            <a:tailEnd len="med" type="triangle" w="med"/>
          </a:ln>
        </p:spPr>
        <p:style>
          <a:lnRef idx="0"/>
          <a:fillRef idx="0"/>
          <a:effectRef idx="0"/>
          <a:fontRef idx="minor"/>
        </p:style>
      </p:sp>
      <p:sp>
        <p:nvSpPr>
          <p:cNvPr id="326" name="Line 13"/>
          <p:cNvSpPr/>
          <p:nvPr/>
        </p:nvSpPr>
        <p:spPr>
          <a:xfrm>
            <a:off x="6561000" y="3137760"/>
            <a:ext cx="201600" cy="735840"/>
          </a:xfrm>
          <a:prstGeom prst="line">
            <a:avLst/>
          </a:prstGeom>
          <a:ln w="57240">
            <a:solidFill>
              <a:srgbClr val="b2b2b2"/>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Kādēļ tas ir svarīgi?</a:t>
            </a:r>
            <a:endParaRPr b="0" lang="lv-LV" sz="4400" spc="-1" strike="noStrike">
              <a:latin typeface="Arial"/>
            </a:endParaRPr>
          </a:p>
        </p:txBody>
      </p:sp>
      <p:sp>
        <p:nvSpPr>
          <p:cNvPr id="137" name="CustomShape 2"/>
          <p:cNvSpPr/>
          <p:nvPr/>
        </p:nvSpPr>
        <p:spPr>
          <a:xfrm>
            <a:off x="838080" y="1825560"/>
            <a:ext cx="5458320" cy="375084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1001"/>
              </a:spcBef>
            </a:pPr>
            <a:r>
              <a:rPr b="0" lang="lv-LV" sz="3600" spc="-1" strike="noStrike">
                <a:solidFill>
                  <a:srgbClr val="000000"/>
                </a:solidFill>
                <a:latin typeface="Calibri"/>
                <a:ea typeface="DejaVu Sans"/>
              </a:rPr>
              <a:t>Patērētājs tiek uzskatīts par vājāku pusi darījumā, tādēļ </a:t>
            </a:r>
            <a:r>
              <a:rPr b="1" lang="lv-LV" sz="3600" spc="-1" strike="noStrike">
                <a:solidFill>
                  <a:srgbClr val="ff0000"/>
                </a:solidFill>
                <a:latin typeface="Calibri"/>
                <a:ea typeface="DejaVu Sans"/>
              </a:rPr>
              <a:t>patērētāji bauda papildu aizsardzību!</a:t>
            </a:r>
            <a:endParaRPr b="0" lang="lv-LV" sz="3600" spc="-1" strike="noStrike">
              <a:latin typeface="Arial"/>
            </a:endParaRPr>
          </a:p>
        </p:txBody>
      </p:sp>
      <p:sp>
        <p:nvSpPr>
          <p:cNvPr id="13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9E447CC-ABC8-4DB9-ACF6-3119291AA7D5}"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139" name="" descr=""/>
          <p:cNvPicPr/>
          <p:nvPr/>
        </p:nvPicPr>
        <p:blipFill>
          <a:blip r:embed="rId1"/>
          <a:stretch/>
        </p:blipFill>
        <p:spPr>
          <a:xfrm>
            <a:off x="6451560" y="2036520"/>
            <a:ext cx="5064840" cy="3575880"/>
          </a:xfrm>
          <a:prstGeom prst="rect">
            <a:avLst/>
          </a:prstGeom>
          <a:ln w="0">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rēķina atteikuma tiesību termiņu?</a:t>
            </a:r>
            <a:endParaRPr b="0" lang="lv-LV" sz="4400" spc="-1" strike="noStrike">
              <a:latin typeface="Arial"/>
            </a:endParaRPr>
          </a:p>
        </p:txBody>
      </p:sp>
      <p:sp>
        <p:nvSpPr>
          <p:cNvPr id="328"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F55B48FD-CFE2-4709-80C9-232A65E54BC3}"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29" name="CustomShape 3"/>
          <p:cNvSpPr/>
          <p:nvPr/>
        </p:nvSpPr>
        <p:spPr>
          <a:xfrm>
            <a:off x="1513440" y="2017440"/>
            <a:ext cx="4191480" cy="94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2800" spc="-1" strike="noStrike">
                <a:solidFill>
                  <a:srgbClr val="808080"/>
                </a:solidFill>
                <a:latin typeface="arial"/>
                <a:ea typeface="DejaVu Sans"/>
              </a:rPr>
              <a:t>14 – piegāde/ pakalpojuma līgums</a:t>
            </a:r>
            <a:endParaRPr b="0" lang="lv-LV" sz="2800" spc="-1" strike="noStrike">
              <a:latin typeface="Arial"/>
            </a:endParaRPr>
          </a:p>
        </p:txBody>
      </p:sp>
      <p:graphicFrame>
        <p:nvGraphicFramePr>
          <p:cNvPr id="330" name="Table 4"/>
          <p:cNvGraphicFramePr/>
          <p:nvPr/>
        </p:nvGraphicFramePr>
        <p:xfrm>
          <a:off x="5705640" y="2071800"/>
          <a:ext cx="5075280" cy="3599280"/>
        </p:xfrm>
        <a:graphic>
          <a:graphicData uri="http://schemas.openxmlformats.org/drawingml/2006/table">
            <a:tbl>
              <a:tblPr/>
              <a:tblGrid>
                <a:gridCol w="725040"/>
                <a:gridCol w="725040"/>
                <a:gridCol w="725040"/>
                <a:gridCol w="725040"/>
                <a:gridCol w="725040"/>
                <a:gridCol w="725040"/>
                <a:gridCol w="725400"/>
              </a:tblGrid>
              <a:tr h="719640">
                <a:tc>
                  <a:txBody>
                    <a:bodyPr lIns="90000" rIns="90000">
                      <a:noAutofit/>
                    </a:bodyPr>
                    <a:p>
                      <a:pPr algn="ctr">
                        <a:lnSpc>
                          <a:spcPct val="100000"/>
                        </a:lnSpc>
                      </a:pPr>
                      <a:r>
                        <a:rPr b="1" lang="lv-LV" sz="2800" spc="-1" strike="noStrike">
                          <a:solidFill>
                            <a:srgbClr val="a9a9a9"/>
                          </a:solidFill>
                          <a:latin typeface="Asap"/>
                        </a:rPr>
                        <a:t>27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28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29</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30</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31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lv-LV" sz="2800" spc="-1" strike="noStrike">
                          <a:latin typeface="Asap"/>
                        </a:rPr>
                        <a:t>3</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4</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5</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6</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9</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gn="ctr">
                        <a:lnSpc>
                          <a:spcPct val="100000"/>
                        </a:lnSpc>
                      </a:pPr>
                      <a:r>
                        <a:rPr b="1" lang="lv-LV" sz="2800" spc="-1" strike="noStrike">
                          <a:latin typeface="Asap"/>
                        </a:rPr>
                        <a:t>10</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13</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en-US" sz="2800" spc="-1" strike="noStrike">
                          <a:solidFill>
                            <a:srgbClr val="808080"/>
                          </a:solidFill>
                          <a:latin typeface="Asap"/>
                        </a:rPr>
                        <a:t>14</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15</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16</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lv-LV" sz="2800" spc="-1" strike="noStrike">
                          <a:latin typeface="Asap"/>
                        </a:rPr>
                        <a:t>17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18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19</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20</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lv-LV" sz="2800" spc="-1" strike="noStrike">
                          <a:latin typeface="Asap"/>
                        </a:rPr>
                        <a:t>23</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1080">
                <a:tc>
                  <a:txBody>
                    <a:bodyPr lIns="90000" rIns="90000">
                      <a:noAutofit/>
                    </a:bodyPr>
                    <a:p>
                      <a:pPr algn="ctr">
                        <a:lnSpc>
                          <a:spcPct val="100000"/>
                        </a:lnSpc>
                      </a:pPr>
                      <a:r>
                        <a:rPr b="1" lang="lv-LV" sz="2800" spc="-1" strike="noStrike">
                          <a:latin typeface="Asap"/>
                        </a:rPr>
                        <a:t>24</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25</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26</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latin typeface="Asap"/>
                        </a:rPr>
                        <a:t>27</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c9211e"/>
                          </a:solidFill>
                          <a:latin typeface="Asap"/>
                        </a:rPr>
                        <a:t>28</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1</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lv-LV" sz="2800" spc="-1" strike="noStrike">
                          <a:solidFill>
                            <a:srgbClr val="a9a9a9"/>
                          </a:solidFill>
                          <a:latin typeface="Asap"/>
                        </a:rPr>
                        <a:t>2</a:t>
                      </a:r>
                      <a:endParaRPr b="0" lang="lv-LV"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331" name="CustomShape 5"/>
          <p:cNvSpPr/>
          <p:nvPr/>
        </p:nvSpPr>
        <p:spPr>
          <a:xfrm>
            <a:off x="1513440" y="4573440"/>
            <a:ext cx="3700440" cy="516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2800" spc="-1" strike="noStrike">
                <a:solidFill>
                  <a:srgbClr val="c9211e"/>
                </a:solidFill>
                <a:latin typeface="arial"/>
                <a:ea typeface="DejaVu Sans"/>
              </a:rPr>
              <a:t>28 – Pēdējā diena</a:t>
            </a:r>
            <a:endParaRPr b="0" lang="lv-LV" sz="2800" spc="-1" strike="noStrike">
              <a:latin typeface="Arial"/>
            </a:endParaRPr>
          </a:p>
        </p:txBody>
      </p:sp>
      <p:sp>
        <p:nvSpPr>
          <p:cNvPr id="332" name="CustomShape 6"/>
          <p:cNvSpPr/>
          <p:nvPr/>
        </p:nvSpPr>
        <p:spPr>
          <a:xfrm>
            <a:off x="1513440" y="3313440"/>
            <a:ext cx="3700440" cy="516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lv-LV" sz="2800" spc="-1" strike="noStrike">
                <a:solidFill>
                  <a:srgbClr val="000000"/>
                </a:solidFill>
                <a:latin typeface="arial"/>
                <a:ea typeface="DejaVu Sans"/>
              </a:rPr>
              <a:t>15 – Pirmā diena</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izmantot preces atteikuma tiesību termiņā?</a:t>
            </a:r>
            <a:endParaRPr b="0" lang="lv-LV" sz="4400" spc="-1" strike="noStrike">
              <a:latin typeface="Arial"/>
            </a:endParaRPr>
          </a:p>
        </p:txBody>
      </p:sp>
      <p:sp>
        <p:nvSpPr>
          <p:cNvPr id="334" name="CustomShape 2"/>
          <p:cNvSpPr/>
          <p:nvPr/>
        </p:nvSpPr>
        <p:spPr>
          <a:xfrm>
            <a:off x="838080" y="1692000"/>
            <a:ext cx="10511640" cy="4893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Tikai </a:t>
            </a:r>
            <a:r>
              <a:rPr b="1" lang="lv-LV" sz="3200" spc="-1" strike="noStrike">
                <a:solidFill>
                  <a:srgbClr val="ff0000"/>
                </a:solidFill>
                <a:latin typeface="Calibri"/>
                <a:ea typeface="DejaVu Sans"/>
              </a:rPr>
              <a:t>tādā apmērā, kādā tas būtu bijis iespējams parastajā veikalā</a:t>
            </a:r>
            <a:r>
              <a:rPr b="0" lang="lv-LV" sz="3200" spc="-1" strike="noStrike">
                <a:solidFill>
                  <a:srgbClr val="000000"/>
                </a:solidFill>
                <a:latin typeface="Calibri"/>
                <a:ea typeface="DejaVu Sans"/>
              </a:rPr>
              <a:t> t.i. patērētājs drīkst: </a:t>
            </a: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Atvērt iepakojumu (ir izņēmumi)</a:t>
            </a: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Apskatīt preci</a:t>
            </a: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Izmēģināt preci (ieslēgt, pielaikot utt.)</a:t>
            </a:r>
            <a:endParaRPr b="0" lang="lv-LV" sz="3200" spc="-1" strike="noStrike">
              <a:latin typeface="Arial"/>
            </a:endParaRPr>
          </a:p>
          <a:p>
            <a:pPr>
              <a:lnSpc>
                <a:spcPct val="90000"/>
              </a:lnSpc>
              <a:spcBef>
                <a:spcPts val="1001"/>
              </a:spcBef>
            </a:pPr>
            <a:endParaRPr b="0" lang="lv-LV" sz="3200" spc="-1" strike="noStrike">
              <a:latin typeface="Arial"/>
            </a:endParaRPr>
          </a:p>
          <a:p>
            <a:pPr>
              <a:lnSpc>
                <a:spcPct val="90000"/>
              </a:lnSpc>
              <a:spcBef>
                <a:spcPts val="1001"/>
              </a:spcBef>
            </a:pPr>
            <a:r>
              <a:rPr b="0" lang="lv-LV" sz="3200" spc="-1" strike="noStrike">
                <a:solidFill>
                  <a:srgbClr val="000000"/>
                </a:solidFill>
                <a:latin typeface="Calibri"/>
                <a:ea typeface="DejaVu Sans"/>
              </a:rPr>
              <a:t>Nedrīkst (piemēri):</a:t>
            </a: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Nogriezt birkas</a:t>
            </a: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Iznest ārā no mājas u.c.</a:t>
            </a:r>
            <a:endParaRPr b="0" lang="lv-LV" sz="3200" spc="-1" strike="noStrike">
              <a:latin typeface="Arial"/>
            </a:endParaRPr>
          </a:p>
        </p:txBody>
      </p:sp>
      <p:sp>
        <p:nvSpPr>
          <p:cNvPr id="335"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73B5B6B-D690-481E-8163-10657604FD52}"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Kādēļ tas ir svarīgi?</a:t>
            </a:r>
            <a:endParaRPr b="0" lang="lv-LV" sz="4400" spc="-1" strike="noStrike">
              <a:latin typeface="Arial"/>
            </a:endParaRPr>
          </a:p>
        </p:txBody>
      </p:sp>
      <p:sp>
        <p:nvSpPr>
          <p:cNvPr id="337" name="CustomShape 2"/>
          <p:cNvSpPr/>
          <p:nvPr/>
        </p:nvSpPr>
        <p:spPr>
          <a:xfrm>
            <a:off x="838080" y="2196000"/>
            <a:ext cx="10511640" cy="3561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lv-LV" sz="3200" spc="-1" strike="noStrike">
                <a:solidFill>
                  <a:srgbClr val="ff0000"/>
                </a:solidFill>
                <a:latin typeface="Calibri"/>
                <a:ea typeface="DejaVu Sans"/>
              </a:rPr>
              <a:t>Patērētājs atbild par pārmērīgu preces lietošanu atteikuma tiesību termiņā!</a:t>
            </a:r>
            <a:endParaRPr b="0" lang="lv-LV" sz="3200" spc="-1" strike="noStrike">
              <a:latin typeface="Arial"/>
            </a:endParaRPr>
          </a:p>
        </p:txBody>
      </p:sp>
      <p:sp>
        <p:nvSpPr>
          <p:cNvPr id="33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33EED13-3EC4-4B45-AF63-BC99CD534F48}"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Pārdevēja tiesības un pienākumi</a:t>
            </a:r>
            <a:endParaRPr b="0" lang="lv-LV" sz="4400" spc="-1" strike="noStrike">
              <a:latin typeface="Arial"/>
            </a:endParaRPr>
          </a:p>
        </p:txBody>
      </p:sp>
      <p:sp>
        <p:nvSpPr>
          <p:cNvPr id="340" name="CustomShape 2"/>
          <p:cNvSpPr/>
          <p:nvPr/>
        </p:nvSpPr>
        <p:spPr>
          <a:xfrm>
            <a:off x="838080" y="1692000"/>
            <a:ext cx="10511640" cy="4893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3200" spc="-1" strike="noStrike">
                <a:solidFill>
                  <a:srgbClr val="000000"/>
                </a:solidFill>
                <a:latin typeface="Calibri"/>
                <a:ea typeface="DejaVu Sans"/>
              </a:rPr>
              <a:t>Pārdevējam ir:</a:t>
            </a:r>
            <a:endParaRPr b="0" lang="lv-LV" sz="3200" spc="-1" strike="noStrike">
              <a:latin typeface="Arial"/>
            </a:endParaRPr>
          </a:p>
          <a:p>
            <a:pPr>
              <a:lnSpc>
                <a:spcPct val="90000"/>
              </a:lnSpc>
              <a:spcBef>
                <a:spcPts val="1001"/>
              </a:spcBef>
            </a:pP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Pienākums atmaksāt patērētājam preces cenu un maksu par preces piegādi patērētājam iespējami ātrāk, bet ne vēlāk par 14 dienām</a:t>
            </a:r>
            <a:endParaRPr b="0" lang="lv-LV" sz="3200" spc="-1" strike="noStrike">
              <a:latin typeface="Arial"/>
            </a:endParaRPr>
          </a:p>
          <a:p>
            <a:pPr marL="216000" indent="-2152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Tiesības aizkavēt maksājumu </a:t>
            </a:r>
            <a:r>
              <a:rPr b="1" lang="lv-LV" sz="3200" spc="-1" strike="noStrike">
                <a:solidFill>
                  <a:srgbClr val="000000"/>
                </a:solidFill>
                <a:latin typeface="Calibri"/>
                <a:ea typeface="DejaVu Sans"/>
              </a:rPr>
              <a:t>līdz preces saņemšanai vai pierādījumu par preces nosūtīšanu saņemšanai</a:t>
            </a:r>
            <a:endParaRPr b="0" lang="lv-LV" sz="3200" spc="-1" strike="noStrike">
              <a:latin typeface="Arial"/>
            </a:endParaRPr>
          </a:p>
          <a:p>
            <a:pPr>
              <a:lnSpc>
                <a:spcPct val="90000"/>
              </a:lnSpc>
              <a:spcBef>
                <a:spcPts val="1001"/>
              </a:spcBef>
            </a:pPr>
            <a:endParaRPr b="0" lang="lv-LV" sz="3200" spc="-1" strike="noStrike">
              <a:latin typeface="Arial"/>
            </a:endParaRPr>
          </a:p>
        </p:txBody>
      </p:sp>
      <p:sp>
        <p:nvSpPr>
          <p:cNvPr id="34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10168804-D633-42C0-B3C8-CAD2E2F3D6E2}"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Kādēļ tas ir svarīgi?</a:t>
            </a:r>
            <a:endParaRPr b="0" lang="lv-LV" sz="4400" spc="-1" strike="noStrike">
              <a:latin typeface="Arial"/>
            </a:endParaRPr>
          </a:p>
        </p:txBody>
      </p:sp>
      <p:sp>
        <p:nvSpPr>
          <p:cNvPr id="343" name="CustomShape 2"/>
          <p:cNvSpPr/>
          <p:nvPr/>
        </p:nvSpPr>
        <p:spPr>
          <a:xfrm>
            <a:off x="838080" y="1692000"/>
            <a:ext cx="10511640" cy="460512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1001"/>
              </a:spcBef>
            </a:pPr>
            <a:r>
              <a:rPr b="1" lang="lv-LV" sz="3200" spc="-1" strike="noStrike">
                <a:solidFill>
                  <a:srgbClr val="ff0000"/>
                </a:solidFill>
                <a:latin typeface="Calibri"/>
                <a:ea typeface="DejaVu Sans"/>
              </a:rPr>
              <a:t>Pārdevējs nav tiesīgs liegt atteikuma tiesību izmantošanu vai ieturēt naudu no patērētājam pienākošas summa, pat ja patērētājs ir lietojis preci pārmērīgi!!!</a:t>
            </a:r>
            <a:endParaRPr b="0" lang="lv-LV" sz="3200" spc="-1" strike="noStrike">
              <a:latin typeface="Arial"/>
            </a:endParaRPr>
          </a:p>
        </p:txBody>
      </p:sp>
      <p:sp>
        <p:nvSpPr>
          <p:cNvPr id="34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985BFB8-B730-4217-87C5-B7C3E1844836}"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Situācijas analīze – uzticama interneta veikala/tirgotāja sociālajos tīklos izvēle</a:t>
            </a:r>
            <a:endParaRPr b="0" lang="lv-LV" sz="4400" spc="-1" strike="noStrike">
              <a:latin typeface="Arial"/>
            </a:endParaRPr>
          </a:p>
        </p:txBody>
      </p:sp>
      <p:sp>
        <p:nvSpPr>
          <p:cNvPr id="346" name="CustomShape 2"/>
          <p:cNvSpPr/>
          <p:nvPr/>
        </p:nvSpPr>
        <p:spPr>
          <a:xfrm>
            <a:off x="838080" y="1980000"/>
            <a:ext cx="10511640" cy="4641480"/>
          </a:xfrm>
          <a:prstGeom prst="rect">
            <a:avLst/>
          </a:prstGeom>
          <a:noFill/>
          <a:ln w="0">
            <a:noFill/>
          </a:ln>
        </p:spPr>
        <p:style>
          <a:lnRef idx="0"/>
          <a:fillRef idx="0"/>
          <a:effectRef idx="0"/>
          <a:fontRef idx="minor"/>
        </p:style>
        <p:txBody>
          <a:bodyPr lIns="90000" rIns="90000" tIns="45000" bIns="45000">
            <a:noAutofit/>
          </a:bodyPr>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 </a:t>
            </a:r>
            <a:r>
              <a:rPr b="0" lang="lv-LV" sz="3200" spc="-1" strike="noStrike">
                <a:solidFill>
                  <a:srgbClr val="000000"/>
                </a:solidFill>
                <a:latin typeface="Calibri"/>
                <a:ea typeface="DejaVu Sans"/>
              </a:rPr>
              <a:t>Dažādu interneta veikalu salīdzināšana un vairāku pārbaužu veikšana kopā ar grupu:</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Pārbaudām brīdinājumus patērētāju organizāciju un/vai patērētāju aizsardzības iestāžu mājaslapās</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Pārbaudām publiski pieejamo informāciju par kompāniju</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Pārbaudām atsauksmju lapas</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Pārbaudām interneta veikalu mājaslapās sniegto informāciju</a:t>
            </a:r>
            <a:endParaRPr b="0" lang="lv-LV" sz="3200" spc="-1" strike="noStrike">
              <a:latin typeface="Arial"/>
            </a:endParaRPr>
          </a:p>
        </p:txBody>
      </p:sp>
      <p:sp>
        <p:nvSpPr>
          <p:cNvPr id="347"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7D7EFED-60B7-4623-B4A2-DC46D72147D9}"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Informācijas pārbaude – 1. solis</a:t>
            </a:r>
            <a:endParaRPr b="0" lang="lv-LV" sz="4400" spc="-1" strike="noStrike">
              <a:latin typeface="Arial"/>
            </a:endParaRPr>
          </a:p>
        </p:txBody>
      </p:sp>
      <p:sp>
        <p:nvSpPr>
          <p:cNvPr id="349" name="CustomShape 2"/>
          <p:cNvSpPr/>
          <p:nvPr/>
        </p:nvSpPr>
        <p:spPr>
          <a:xfrm>
            <a:off x="838080" y="1836000"/>
            <a:ext cx="10511640" cy="4893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lv-LV" sz="3200" spc="-1" strike="noStrike">
                <a:solidFill>
                  <a:srgbClr val="000000"/>
                </a:solidFill>
                <a:latin typeface="Calibri"/>
                <a:ea typeface="DejaVu Sans"/>
              </a:rPr>
              <a:t>1. solis – Pārbaudām ar būs darīšanas:</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Sameklējiet mājaslapā informāciju par tirgotāja nosaukumu, adresi, telefona numuru, e-pastu un faksa numuru</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Pārbadiet publiski pieejamo informāciju par tirgotāju, piemēram, publiskajos reģistros vai atsauksmju lapās:</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Kas ir kompānijas vadītājs</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Vai ir kādas problēmas ar nodokļu nomaksu</a:t>
            </a:r>
            <a:endParaRPr b="0" lang="lv-LV" sz="3200" spc="-1" strike="noStrike">
              <a:latin typeface="Arial"/>
            </a:endParaRPr>
          </a:p>
          <a:p>
            <a:pPr lvl="1" marL="432000" indent="-213480">
              <a:lnSpc>
                <a:spcPct val="90000"/>
              </a:lnSpc>
              <a:spcBef>
                <a:spcPts val="1001"/>
              </a:spcBef>
              <a:buClr>
                <a:srgbClr val="000000"/>
              </a:buClr>
              <a:buSzPct val="45000"/>
              <a:buFont typeface="Symbol"/>
              <a:buChar char=""/>
            </a:pPr>
            <a:r>
              <a:rPr b="0" lang="lv-LV" sz="3200" spc="-1" strike="noStrike">
                <a:solidFill>
                  <a:srgbClr val="000000"/>
                </a:solidFill>
                <a:latin typeface="Calibri"/>
                <a:ea typeface="DejaVu Sans"/>
              </a:rPr>
              <a:t>Ko citi patērētāji saka par šo tirgotāju utt.</a:t>
            </a:r>
            <a:endParaRPr b="0" lang="lv-LV" sz="3200" spc="-1" strike="noStrike">
              <a:latin typeface="Arial"/>
            </a:endParaRPr>
          </a:p>
        </p:txBody>
      </p:sp>
      <p:sp>
        <p:nvSpPr>
          <p:cNvPr id="35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FEF5D824-290B-4610-92C6-97EF0CB15AF9}"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838080" y="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Informācijas pārbaude – 2. solis</a:t>
            </a:r>
            <a:endParaRPr b="0" lang="lv-LV" sz="4400" spc="-1" strike="noStrike">
              <a:latin typeface="Arial"/>
            </a:endParaRPr>
          </a:p>
        </p:txBody>
      </p:sp>
      <p:sp>
        <p:nvSpPr>
          <p:cNvPr id="352" name="CustomShape 2"/>
          <p:cNvSpPr/>
          <p:nvPr/>
        </p:nvSpPr>
        <p:spPr>
          <a:xfrm>
            <a:off x="838080" y="1224000"/>
            <a:ext cx="10511640" cy="543564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lv-LV" sz="2800" spc="-1" strike="noStrike">
                <a:solidFill>
                  <a:srgbClr val="000000"/>
                </a:solidFill>
                <a:latin typeface="Calibri"/>
                <a:ea typeface="DejaVu Sans"/>
              </a:rPr>
              <a:t>2. solis – Pārbaudām vai lietošanas noteikumos ir informācija par:</a:t>
            </a:r>
            <a:endParaRPr b="0" lang="lv-LV" sz="2800" spc="-1" strike="noStrike">
              <a:latin typeface="Arial"/>
            </a:endParaRPr>
          </a:p>
          <a:p>
            <a:pPr marL="216000" indent="-21348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Distances saziņas līdzekļu izmaksas</a:t>
            </a:r>
            <a:endParaRPr b="0" lang="lv-LV" sz="2600" spc="-1" strike="noStrike">
              <a:latin typeface="Arial"/>
            </a:endParaRPr>
          </a:p>
          <a:p>
            <a:pPr marL="216000" indent="-21348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Maksāšanas, preces piegādes vai pakalpojuma izpildes noteikumi, preces piegādes vai pakalpojuma sniegšanas termiņš</a:t>
            </a:r>
            <a:endParaRPr b="0" lang="lv-LV" sz="2600" spc="-1" strike="noStrike">
              <a:latin typeface="Arial"/>
            </a:endParaRPr>
          </a:p>
          <a:p>
            <a:pPr marL="216000" indent="-21348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Atteikuma tiesības (izmantošanas nosacījumi, termiņš un kārtība, kā arī atteikuma veidlapa) vai arī informācija par to, ka patērētājs nevar tās izmantot vai informācija par apstākļiem, kādos patērētājs zaudē atteikuma tiesības</a:t>
            </a:r>
            <a:endParaRPr b="0" lang="lv-LV" sz="2600" spc="-1" strike="noStrike">
              <a:latin typeface="Arial"/>
            </a:endParaRPr>
          </a:p>
          <a:p>
            <a:pPr marL="216000" indent="-21348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Informācija par patērētāja likumīgajām tiesībām, ja prece vai pakalpojums neatbilst līguma noteikumiem, kā arī informācija par garantiju, tās nosacījumiem un pēcpārdošanas pakalpojumiem</a:t>
            </a:r>
            <a:endParaRPr b="0" lang="lv-LV" sz="2600" spc="-1" strike="noStrike">
              <a:latin typeface="Arial"/>
            </a:endParaRPr>
          </a:p>
          <a:p>
            <a:pPr marL="216000" indent="-213480">
              <a:lnSpc>
                <a:spcPct val="90000"/>
              </a:lnSpc>
              <a:spcBef>
                <a:spcPts val="1001"/>
              </a:spcBef>
              <a:buClr>
                <a:srgbClr val="000000"/>
              </a:buClr>
              <a:buFont typeface="Symbol"/>
              <a:buChar char=""/>
            </a:pPr>
            <a:r>
              <a:rPr b="0" lang="lv-LV" sz="2600" spc="-1" strike="noStrike">
                <a:solidFill>
                  <a:srgbClr val="000000"/>
                </a:solidFill>
                <a:latin typeface="Calibri"/>
                <a:ea typeface="DejaVu Sans"/>
              </a:rPr>
              <a:t>Sūdzību izskatīšanas kārtība un ārpustiesas strīdu risināšana</a:t>
            </a:r>
            <a:endParaRPr b="0" lang="lv-LV" sz="2600" spc="-1" strike="noStrike">
              <a:latin typeface="Arial"/>
            </a:endParaRPr>
          </a:p>
        </p:txBody>
      </p:sp>
      <p:sp>
        <p:nvSpPr>
          <p:cNvPr id="353"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73C9A55-8411-47C7-BE38-F0C9429E73C0}"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Informācijas pārbaude – 2. solis (turp.)</a:t>
            </a:r>
            <a:endParaRPr b="0" lang="lv-LV" sz="4400" spc="-1" strike="noStrike">
              <a:latin typeface="Arial"/>
            </a:endParaRPr>
          </a:p>
        </p:txBody>
      </p:sp>
      <p:sp>
        <p:nvSpPr>
          <p:cNvPr id="355" name="CustomShape 2"/>
          <p:cNvSpPr/>
          <p:nvPr/>
        </p:nvSpPr>
        <p:spPr>
          <a:xfrm>
            <a:off x="838080" y="1836000"/>
            <a:ext cx="10511640" cy="4893120"/>
          </a:xfrm>
          <a:prstGeom prst="rect">
            <a:avLst/>
          </a:prstGeom>
          <a:noFill/>
          <a:ln w="0">
            <a:noFill/>
          </a:ln>
        </p:spPr>
        <p:style>
          <a:lnRef idx="0"/>
          <a:fillRef idx="0"/>
          <a:effectRef idx="0"/>
          <a:fontRef idx="minor"/>
        </p:style>
        <p:txBody>
          <a:bodyPr lIns="90000" rIns="90000" tIns="45000" bIns="45000">
            <a:noAutofit/>
          </a:bodyPr>
          <a:p>
            <a:pPr marL="216000" indent="-21348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Informācija par to, ka atteikuma tiesību izmantošanas gadījumā patērētājs sedz ar preces atpakaļ atdošanu saistītās izmaksas, un, ja preci tās īpašību dēļ parasti nevar nosūtīt atpakaļ pa pastu, informācija par šo izmaksu apmēru</a:t>
            </a:r>
            <a:endParaRPr b="0" lang="lv-LV" sz="2800" spc="-1" strike="noStrike">
              <a:latin typeface="Arial"/>
            </a:endParaRPr>
          </a:p>
          <a:p>
            <a:pPr marL="216000" indent="-21348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Ka, ja patērētājs izmanto atteikuma tiesības pēc tam, kad nosūtījis tirgotājam pieprasījumu uzsākt pakalpojuma sniegšanu atteikuma tiesību termiņā, informācija par to, ka patērētājs maksā samērīgu maksu par šo pakalpojumu sniegšanu</a:t>
            </a:r>
            <a:endParaRPr b="0" lang="lv-LV" sz="2800" spc="-1" strike="noStrike">
              <a:latin typeface="Arial"/>
            </a:endParaRPr>
          </a:p>
          <a:p>
            <a:pPr marL="216000" indent="-21348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Informācija par pirmo iemaksu vai citām finanšu garantijām, ja ir</a:t>
            </a:r>
            <a:endParaRPr b="0" lang="lv-LV" sz="2800" spc="-1" strike="noStrike">
              <a:latin typeface="Arial"/>
            </a:endParaRPr>
          </a:p>
          <a:p>
            <a:pPr marL="216000" indent="-21348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Informācija par izstrādāto labas prakses kodeksu un veids, kā iegūt tā kopiju, ja attiecināms </a:t>
            </a:r>
            <a:endParaRPr b="0" lang="lv-LV" sz="2800" spc="-1" strike="noStrike">
              <a:latin typeface="Arial"/>
            </a:endParaRPr>
          </a:p>
        </p:txBody>
      </p:sp>
      <p:sp>
        <p:nvSpPr>
          <p:cNvPr id="35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52B070F-A95F-470A-9637-EA8A215817DD}"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Informācijas pārbaude – 3. solis</a:t>
            </a:r>
            <a:endParaRPr b="0" lang="lv-LV" sz="4400" spc="-1" strike="noStrike">
              <a:latin typeface="Arial"/>
            </a:endParaRPr>
          </a:p>
        </p:txBody>
      </p:sp>
      <p:sp>
        <p:nvSpPr>
          <p:cNvPr id="358" name="CustomShape 2"/>
          <p:cNvSpPr/>
          <p:nvPr/>
        </p:nvSpPr>
        <p:spPr>
          <a:xfrm>
            <a:off x="838080" y="1836000"/>
            <a:ext cx="10511640" cy="489312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1" lang="lv-LV" sz="3200" spc="-1" strike="noStrike">
                <a:solidFill>
                  <a:srgbClr val="000000"/>
                </a:solidFill>
                <a:latin typeface="Calibri"/>
                <a:ea typeface="DejaVu Sans"/>
              </a:rPr>
              <a:t>3. solis – Pārbaudām informāciju par precēm/pakalpojumiem, piemēram:</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Preces vai pakalpojuma galvenās īpašības</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Preču ražotājs</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Preces vai pakalpojuma galīgā cena, ieskaitot nodokļus un nodevas, kā arī piegādes vai pasta izdevumus</a:t>
            </a:r>
            <a:endParaRPr b="0" lang="lv-LV" sz="3200" spc="-1" strike="noStrike">
              <a:latin typeface="Arial"/>
            </a:endParaRPr>
          </a:p>
        </p:txBody>
      </p:sp>
      <p:sp>
        <p:nvSpPr>
          <p:cNvPr id="359"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F3205A4-24B4-4995-895A-A11AECDC3C50}"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6036480" y="1662480"/>
            <a:ext cx="6091920" cy="3805920"/>
          </a:xfrm>
          <a:prstGeom prst="rect">
            <a:avLst/>
          </a:prstGeom>
          <a:ln w="0">
            <a:noFill/>
          </a:ln>
        </p:spPr>
      </p:pic>
      <p:sp>
        <p:nvSpPr>
          <p:cNvPr id="14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Vingrinājums – Vai Jūs esat patērētājs?</a:t>
            </a:r>
            <a:endParaRPr b="0" lang="lv-LV" sz="4400" spc="-1" strike="noStrike">
              <a:latin typeface="Arial"/>
            </a:endParaRPr>
          </a:p>
        </p:txBody>
      </p:sp>
      <p:sp>
        <p:nvSpPr>
          <p:cNvPr id="142" name="CustomShape 2"/>
          <p:cNvSpPr/>
          <p:nvPr/>
        </p:nvSpPr>
        <p:spPr>
          <a:xfrm>
            <a:off x="838080" y="1825560"/>
            <a:ext cx="9958320" cy="393084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Pērkot preces pārtikas preču veikalā?</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Īrējot dzīvokli vai automašīnu?</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Aizņemoties drauga automašīnu braucienam?</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Saņemot kredītkarti bankā?</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Galvojot par Jūsu bērna aizdevumu?</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Pasūtot interneta vai TV pakalpojumus?</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Saņemot pensiju?</a:t>
            </a:r>
            <a:endParaRPr b="0" lang="lv-LV" sz="2800" spc="-1" strike="noStrike">
              <a:latin typeface="Arial"/>
            </a:endParaRPr>
          </a:p>
          <a:p>
            <a:pPr marL="228600" indent="-22464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Maksājot nodokļus? </a:t>
            </a:r>
            <a:endParaRPr b="0" lang="lv-LV" sz="2800" spc="-1" strike="noStrike">
              <a:latin typeface="Arial"/>
            </a:endParaRPr>
          </a:p>
        </p:txBody>
      </p:sp>
      <p:sp>
        <p:nvSpPr>
          <p:cNvPr id="143"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9F2449B-7B13-42D4-BA9C-E404FF633F71}"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veicās ar informāciju?</a:t>
            </a:r>
            <a:endParaRPr b="0" lang="lv-LV" sz="4400" spc="-1" strike="noStrike">
              <a:latin typeface="Arial"/>
            </a:endParaRPr>
          </a:p>
        </p:txBody>
      </p:sp>
      <p:sp>
        <p:nvSpPr>
          <p:cNvPr id="361" name="CustomShape 2"/>
          <p:cNvSpPr/>
          <p:nvPr/>
        </p:nvSpPr>
        <p:spPr>
          <a:xfrm>
            <a:off x="838080" y="1836000"/>
            <a:ext cx="10511640" cy="4893120"/>
          </a:xfrm>
          <a:prstGeom prst="rect">
            <a:avLst/>
          </a:prstGeom>
          <a:noFill/>
          <a:ln w="0">
            <a:noFill/>
          </a:ln>
        </p:spPr>
        <p:style>
          <a:lnRef idx="0"/>
          <a:fillRef idx="0"/>
          <a:effectRef idx="0"/>
          <a:fontRef idx="minor"/>
        </p:style>
        <p:txBody>
          <a:bodyPr lIns="90000" rIns="90000" tIns="45000" bIns="45000">
            <a:noAutofit/>
          </a:bodyPr>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Vai tā bija pietiekama? Vai bija kādi būtiski trūkumi?</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Vai tā bija precīza? Vai tā bija pretrunā ar likuma noteikumiem par kuriem uzzinājāt šeit?</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Vai to bija viegli atrodama, skaidra un viegli saprotama?</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Ja pamanījāt daudz trūkumu un kļūdu, ko tas liecina par tirgotāju?</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Vai Jūs pirktu no tāda tirgotāja parastajā veikalā?</a:t>
            </a:r>
            <a:endParaRPr b="0" lang="lv-LV" sz="3200" spc="-1" strike="noStrike">
              <a:latin typeface="Arial"/>
            </a:endParaRPr>
          </a:p>
          <a:p>
            <a:pPr marL="216000" indent="-213480">
              <a:lnSpc>
                <a:spcPct val="90000"/>
              </a:lnSpc>
              <a:spcBef>
                <a:spcPts val="1001"/>
              </a:spcBef>
              <a:buClr>
                <a:srgbClr val="000000"/>
              </a:buClr>
              <a:buFont typeface="Symbol"/>
              <a:buChar char=""/>
            </a:pPr>
            <a:r>
              <a:rPr b="0" lang="lv-LV" sz="3200" spc="-1" strike="noStrike">
                <a:solidFill>
                  <a:srgbClr val="000000"/>
                </a:solidFill>
                <a:latin typeface="Calibri"/>
                <a:ea typeface="DejaVu Sans"/>
              </a:rPr>
              <a:t>Vai ir droši pirkt no šī tirgotāja?</a:t>
            </a:r>
            <a:endParaRPr b="0" lang="lv-LV" sz="3200" spc="-1" strike="noStrike">
              <a:latin typeface="Arial"/>
            </a:endParaRPr>
          </a:p>
        </p:txBody>
      </p:sp>
      <p:sp>
        <p:nvSpPr>
          <p:cNvPr id="362"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7D5F10D-481F-4F08-B33C-14DDC987C917}"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Tirgošana ārpus uzņēmuma telpām</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Tirgošana ārpus uzņēmuma telpām</a:t>
            </a:r>
            <a:endParaRPr b="0" lang="lv-LV" sz="4400" spc="-1" strike="noStrike">
              <a:latin typeface="Arial"/>
            </a:endParaRPr>
          </a:p>
        </p:txBody>
      </p:sp>
      <p:sp>
        <p:nvSpPr>
          <p:cNvPr id="365" name="CustomShape 2"/>
          <p:cNvSpPr/>
          <p:nvPr/>
        </p:nvSpPr>
        <p:spPr>
          <a:xfrm>
            <a:off x="838080" y="1825560"/>
            <a:ext cx="4919760" cy="447228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Kad tirgotājs apmeklē Jūs mājās, darbā vai satiek uz ielas</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Kad Jūs apmeklējat tirgotāja sarīkotu prezentāciju</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Kad Jūs piedalāties ekskursijā, kuru organizē tirgotājs nolūkā reklamēt un pārdot preces vai pakalpojumus </a:t>
            </a:r>
            <a:endParaRPr b="0" lang="lv-LV" sz="2800" spc="-1" strike="noStrike">
              <a:latin typeface="Arial"/>
            </a:endParaRPr>
          </a:p>
        </p:txBody>
      </p:sp>
      <p:sp>
        <p:nvSpPr>
          <p:cNvPr id="36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194298D-AE4B-45C0-AD8A-D13A268102C1}"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367" name="" descr=""/>
          <p:cNvPicPr/>
          <p:nvPr/>
        </p:nvPicPr>
        <p:blipFill>
          <a:blip r:embed="rId1"/>
          <a:stretch/>
        </p:blipFill>
        <p:spPr>
          <a:xfrm>
            <a:off x="5846400" y="1980000"/>
            <a:ext cx="5938200" cy="3957840"/>
          </a:xfrm>
          <a:prstGeom prst="rect">
            <a:avLst/>
          </a:prstGeom>
          <a:ln w="0">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ff0000"/>
                </a:solidFill>
                <a:latin typeface="Calibri Light"/>
                <a:ea typeface="DejaVu Sans"/>
              </a:rPr>
              <a:t>Tā NAV tirdzniecība ārpus telpām</a:t>
            </a:r>
            <a:endParaRPr b="0" lang="lv-LV" sz="4400" spc="-1" strike="noStrike">
              <a:latin typeface="Arial"/>
            </a:endParaRPr>
          </a:p>
        </p:txBody>
      </p:sp>
      <p:sp>
        <p:nvSpPr>
          <p:cNvPr id="369"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3DBF9D3-FD91-4E8A-95FC-F9D3A533D1C2}"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70" name="CustomShape 3"/>
          <p:cNvSpPr/>
          <p:nvPr/>
        </p:nvSpPr>
        <p:spPr>
          <a:xfrm>
            <a:off x="6958080" y="2016000"/>
            <a:ext cx="4919760" cy="3860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000000"/>
                </a:solidFill>
                <a:latin typeface="Calibri"/>
                <a:ea typeface="DejaVu Sans"/>
              </a:rPr>
              <a:t>Situācijas, kad tirgotājs vispirms ierodas tikai nolūkā veikt mērījumus vai sniegt tāmi, kas patērētājam neuzliek nekādas saistības, un līgumu noslēdz tikai vēlāk – tirgotāja birojā, pa e-pastu vai telefonu u.c.</a:t>
            </a:r>
            <a:endParaRPr b="0" lang="lv-LV" sz="2800" spc="-1" strike="noStrike">
              <a:latin typeface="Arial"/>
            </a:endParaRPr>
          </a:p>
        </p:txBody>
      </p:sp>
      <p:pic>
        <p:nvPicPr>
          <p:cNvPr id="371" name="" descr=""/>
          <p:cNvPicPr/>
          <p:nvPr/>
        </p:nvPicPr>
        <p:blipFill>
          <a:blip r:embed="rId1"/>
          <a:stretch/>
        </p:blipFill>
        <p:spPr>
          <a:xfrm>
            <a:off x="642960" y="1800000"/>
            <a:ext cx="5834880" cy="3889080"/>
          </a:xfrm>
          <a:prstGeom prst="rect">
            <a:avLst/>
          </a:prstGeom>
          <a:ln w="0">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Ja Jūs neesat gatavs/-a vizītei mājās ...</a:t>
            </a:r>
            <a:endParaRPr b="0" lang="lv-LV" sz="4400" spc="-1" strike="noStrike">
              <a:latin typeface="Arial"/>
            </a:endParaRPr>
          </a:p>
        </p:txBody>
      </p:sp>
      <p:sp>
        <p:nvSpPr>
          <p:cNvPr id="373" name="CustomShape 2"/>
          <p:cNvSpPr/>
          <p:nvPr/>
        </p:nvSpPr>
        <p:spPr>
          <a:xfrm>
            <a:off x="838080" y="2041560"/>
            <a:ext cx="10511640" cy="213228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Neatveriet durvis</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Ja atvērāt durvis – nelaidiet tirgotāju iekšā</a:t>
            </a:r>
            <a:endParaRPr b="0" lang="lv-LV" sz="2800" spc="-1" strike="noStrike">
              <a:latin typeface="Arial"/>
            </a:endParaRPr>
          </a:p>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Nevilcinieties un palūdziet tirgotāju aiziet un/vai nekad vairs nenākt</a:t>
            </a:r>
            <a:endParaRPr b="0" lang="lv-LV" sz="2800" spc="-1" strike="noStrike">
              <a:latin typeface="Arial"/>
            </a:endParaRPr>
          </a:p>
        </p:txBody>
      </p:sp>
      <p:sp>
        <p:nvSpPr>
          <p:cNvPr id="37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351333C-C63B-4AF9-A95F-A99E6D85B653}"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75" name="CustomShape 4"/>
          <p:cNvSpPr/>
          <p:nvPr/>
        </p:nvSpPr>
        <p:spPr>
          <a:xfrm>
            <a:off x="838080" y="4309560"/>
            <a:ext cx="10511640" cy="2492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ff0000"/>
                </a:solidFill>
                <a:latin typeface="Calibri"/>
                <a:ea typeface="DejaVu Sans"/>
              </a:rPr>
              <a:t>Likumam pretēji ir:</a:t>
            </a:r>
            <a:endParaRPr b="0" lang="lv-LV" sz="2800" spc="-1" strike="noStrike">
              <a:latin typeface="Arial"/>
            </a:endParaRPr>
          </a:p>
          <a:p>
            <a:pPr>
              <a:lnSpc>
                <a:spcPct val="90000"/>
              </a:lnSpc>
              <a:spcBef>
                <a:spcPts val="1001"/>
              </a:spcBef>
            </a:pPr>
            <a:r>
              <a:rPr b="0" lang="lv-LV" sz="2800" spc="-1" strike="noStrike">
                <a:solidFill>
                  <a:srgbClr val="000000"/>
                </a:solidFill>
                <a:latin typeface="Calibri"/>
                <a:ea typeface="DejaVu Sans"/>
              </a:rPr>
              <a:t>Ignorēt lūgumu aiziet vai nenākt atpakaļ!</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Atpazīt manipulācijas</a:t>
            </a:r>
            <a:endParaRPr b="0" lang="lv-LV" sz="4400" spc="-1" strike="noStrike">
              <a:latin typeface="Arial"/>
            </a:endParaRPr>
          </a:p>
        </p:txBody>
      </p:sp>
      <p:sp>
        <p:nvSpPr>
          <p:cNvPr id="377" name="CustomShape 2"/>
          <p:cNvSpPr/>
          <p:nvPr/>
        </p:nvSpPr>
        <p:spPr>
          <a:xfrm>
            <a:off x="622080" y="1753560"/>
            <a:ext cx="9457560" cy="656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000000"/>
                </a:solidFill>
                <a:latin typeface="Calibri"/>
                <a:ea typeface="DejaVu Sans"/>
              </a:rPr>
              <a:t>“</a:t>
            </a:r>
            <a:r>
              <a:rPr b="0" lang="lv-LV" sz="2800" spc="-1" strike="noStrike">
                <a:solidFill>
                  <a:srgbClr val="000000"/>
                </a:solidFill>
                <a:latin typeface="Calibri"/>
                <a:ea typeface="DejaVu Sans"/>
              </a:rPr>
              <a:t>Piedāvājumam ir ierobežots laiks, jāpērk nekavējoties!”</a:t>
            </a:r>
            <a:endParaRPr b="0" lang="lv-LV" sz="2800" spc="-1" strike="noStrike">
              <a:latin typeface="Arial"/>
            </a:endParaRPr>
          </a:p>
        </p:txBody>
      </p:sp>
      <p:sp>
        <p:nvSpPr>
          <p:cNvPr id="37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E97DE2A6-557C-4671-8FD6-F3176A9F0B16}"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79" name="CustomShape 4"/>
          <p:cNvSpPr/>
          <p:nvPr/>
        </p:nvSpPr>
        <p:spPr>
          <a:xfrm>
            <a:off x="838080" y="5029560"/>
            <a:ext cx="10511640" cy="1628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ff0000"/>
                </a:solidFill>
                <a:latin typeface="Calibri"/>
                <a:ea typeface="DejaVu Sans"/>
              </a:rPr>
              <a:t>Likumam pretēji ir:</a:t>
            </a:r>
            <a:endParaRPr b="0" lang="lv-LV" sz="2800" spc="-1" strike="noStrike">
              <a:latin typeface="Arial"/>
            </a:endParaRPr>
          </a:p>
          <a:p>
            <a:pPr>
              <a:lnSpc>
                <a:spcPct val="90000"/>
              </a:lnSpc>
              <a:spcBef>
                <a:spcPts val="1001"/>
              </a:spcBef>
            </a:pPr>
            <a:r>
              <a:rPr b="0" lang="lv-LV" sz="2800" spc="-1" strike="noStrike">
                <a:solidFill>
                  <a:srgbClr val="000000"/>
                </a:solidFill>
                <a:latin typeface="Calibri"/>
                <a:ea typeface="DejaVu Sans"/>
              </a:rPr>
              <a:t>Skaidri informēt patērētāju, ka gadījumā, ja viņš neiegādāsies preci vai pakalpojumu, tirgotāja darbs vai iztika būs briesmās.</a:t>
            </a:r>
            <a:endParaRPr b="0" lang="lv-LV" sz="2800" spc="-1" strike="noStrike">
              <a:latin typeface="Arial"/>
            </a:endParaRPr>
          </a:p>
        </p:txBody>
      </p:sp>
      <p:sp>
        <p:nvSpPr>
          <p:cNvPr id="380" name="CustomShape 5"/>
          <p:cNvSpPr/>
          <p:nvPr/>
        </p:nvSpPr>
        <p:spPr>
          <a:xfrm>
            <a:off x="766080" y="3085560"/>
            <a:ext cx="8951760" cy="656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000000"/>
                </a:solidFill>
                <a:latin typeface="Calibri"/>
                <a:ea typeface="DejaVu Sans"/>
              </a:rPr>
              <a:t>“</a:t>
            </a:r>
            <a:r>
              <a:rPr b="0" lang="lv-LV" sz="2800" spc="-1" strike="noStrike">
                <a:solidFill>
                  <a:srgbClr val="000000"/>
                </a:solidFill>
                <a:latin typeface="Calibri"/>
                <a:ea typeface="DejaVu Sans"/>
              </a:rPr>
              <a:t>Šis produkts var izglābt Jums dzīvību/veselību!”</a:t>
            </a:r>
            <a:endParaRPr b="0" lang="lv-LV" sz="2800" spc="-1" strike="noStrike">
              <a:latin typeface="Arial"/>
            </a:endParaRPr>
          </a:p>
        </p:txBody>
      </p:sp>
      <p:sp>
        <p:nvSpPr>
          <p:cNvPr id="381" name="CustomShape 6"/>
          <p:cNvSpPr/>
          <p:nvPr/>
        </p:nvSpPr>
        <p:spPr>
          <a:xfrm>
            <a:off x="900000" y="2365560"/>
            <a:ext cx="11085840" cy="548280"/>
          </a:xfrm>
          <a:prstGeom prst="rect">
            <a:avLst/>
          </a:prstGeom>
          <a:noFill/>
          <a:ln w="0">
            <a:noFill/>
          </a:ln>
        </p:spPr>
        <p:style>
          <a:lnRef idx="0"/>
          <a:fillRef idx="0"/>
          <a:effectRef idx="0"/>
          <a:fontRef idx="minor"/>
        </p:style>
        <p:txBody>
          <a:bodyPr lIns="90000" rIns="90000" tIns="45000" bIns="45000">
            <a:noAutofit/>
          </a:bodyPr>
          <a:p>
            <a:pPr algn="r">
              <a:lnSpc>
                <a:spcPct val="90000"/>
              </a:lnSpc>
              <a:spcBef>
                <a:spcPts val="1001"/>
              </a:spcBef>
            </a:pPr>
            <a:r>
              <a:rPr b="0" lang="lv-LV" sz="2800" spc="-1" strike="noStrike">
                <a:solidFill>
                  <a:srgbClr val="000000"/>
                </a:solidFill>
                <a:latin typeface="Calibri"/>
                <a:ea typeface="DejaVu Sans"/>
              </a:rPr>
              <a:t>“</a:t>
            </a:r>
            <a:r>
              <a:rPr b="0" lang="lv-LV" sz="2800" spc="-1" strike="noStrike">
                <a:solidFill>
                  <a:srgbClr val="000000"/>
                </a:solidFill>
                <a:latin typeface="Calibri"/>
                <a:ea typeface="DejaVu Sans"/>
              </a:rPr>
              <a:t>Tas ir ekskluzīvs piedāvājums, tādu vairs nekur nedabūsiet!”</a:t>
            </a:r>
            <a:endParaRPr b="0" lang="lv-LV" sz="2800" spc="-1" strike="noStrike">
              <a:latin typeface="Arial"/>
            </a:endParaRPr>
          </a:p>
        </p:txBody>
      </p:sp>
      <p:sp>
        <p:nvSpPr>
          <p:cNvPr id="382" name="CustomShape 7"/>
          <p:cNvSpPr/>
          <p:nvPr/>
        </p:nvSpPr>
        <p:spPr>
          <a:xfrm>
            <a:off x="720000" y="3769560"/>
            <a:ext cx="11265840" cy="548280"/>
          </a:xfrm>
          <a:prstGeom prst="rect">
            <a:avLst/>
          </a:prstGeom>
          <a:noFill/>
          <a:ln w="0">
            <a:noFill/>
          </a:ln>
        </p:spPr>
        <p:style>
          <a:lnRef idx="0"/>
          <a:fillRef idx="0"/>
          <a:effectRef idx="0"/>
          <a:fontRef idx="minor"/>
        </p:style>
        <p:txBody>
          <a:bodyPr lIns="90000" rIns="90000" tIns="45000" bIns="45000">
            <a:noAutofit/>
          </a:bodyPr>
          <a:p>
            <a:pPr algn="r">
              <a:lnSpc>
                <a:spcPct val="90000"/>
              </a:lnSpc>
              <a:spcBef>
                <a:spcPts val="1001"/>
              </a:spcBef>
            </a:pPr>
            <a:r>
              <a:rPr b="0" lang="lv-LV" sz="2800" spc="-1" strike="noStrike">
                <a:solidFill>
                  <a:srgbClr val="000000"/>
                </a:solidFill>
                <a:latin typeface="Calibri"/>
                <a:ea typeface="DejaVu Sans"/>
              </a:rPr>
              <a:t>“</a:t>
            </a:r>
            <a:r>
              <a:rPr b="0" lang="lv-LV" sz="2800" spc="-1" strike="noStrike">
                <a:solidFill>
                  <a:srgbClr val="000000"/>
                </a:solidFill>
                <a:latin typeface="Calibri"/>
                <a:ea typeface="DejaVu Sans"/>
              </a:rPr>
              <a:t>Es tik ļoti priekš Jums cenšos, bet Jūs atceļat pasūtījumu!?”</a:t>
            </a:r>
            <a:endParaRPr b="0" lang="lv-LV" sz="2800" spc="-1" strike="noStrike">
              <a:latin typeface="Arial"/>
            </a:endParaRPr>
          </a:p>
        </p:txBody>
      </p:sp>
      <p:sp>
        <p:nvSpPr>
          <p:cNvPr id="383" name="CustomShape 8"/>
          <p:cNvSpPr/>
          <p:nvPr/>
        </p:nvSpPr>
        <p:spPr>
          <a:xfrm>
            <a:off x="720000" y="4345560"/>
            <a:ext cx="11265840" cy="548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000000"/>
                </a:solidFill>
                <a:latin typeface="Calibri"/>
                <a:ea typeface="DejaVu Sans"/>
              </a:rPr>
              <a:t>“</a:t>
            </a:r>
            <a:r>
              <a:rPr b="0" lang="lv-LV" sz="2800" spc="-1" strike="noStrike">
                <a:solidFill>
                  <a:srgbClr val="000000"/>
                </a:solidFill>
                <a:latin typeface="Calibri"/>
                <a:ea typeface="DejaVu Sans"/>
              </a:rPr>
              <a:t>Mana dzīve ir grūta, lūdzu nopērc preci, lai palīdzētu man!”</a:t>
            </a:r>
            <a:endParaRPr b="0" lang="lv-LV" sz="28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838080" y="77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Atteikuma tiesības</a:t>
            </a:r>
            <a:endParaRPr b="0" lang="lv-LV" sz="4400" spc="-1" strike="noStrike">
              <a:latin typeface="Arial"/>
            </a:endParaRPr>
          </a:p>
        </p:txBody>
      </p:sp>
      <p:sp>
        <p:nvSpPr>
          <p:cNvPr id="385" name="CustomShape 2"/>
          <p:cNvSpPr/>
          <p:nvPr/>
        </p:nvSpPr>
        <p:spPr>
          <a:xfrm>
            <a:off x="838080" y="1105560"/>
            <a:ext cx="10511640" cy="5804280"/>
          </a:xfrm>
          <a:prstGeom prst="rect">
            <a:avLst/>
          </a:prstGeom>
          <a:noFill/>
          <a:ln w="0">
            <a:noFill/>
          </a:ln>
        </p:spPr>
        <p:style>
          <a:lnRef idx="0"/>
          <a:fillRef idx="0"/>
          <a:effectRef idx="0"/>
          <a:fontRef idx="minor"/>
        </p:style>
        <p:txBody>
          <a:bodyPr lIns="90000" rIns="90000" tIns="45000" bIns="45000">
            <a:noAutofit/>
          </a:bodyPr>
          <a:p>
            <a:pPr marL="228600" indent="-224640">
              <a:lnSpc>
                <a:spcPct val="90000"/>
              </a:lnSpc>
              <a:spcBef>
                <a:spcPts val="1001"/>
              </a:spcBef>
              <a:buClr>
                <a:srgbClr val="000000"/>
              </a:buClr>
              <a:buFont typeface="Arial"/>
              <a:buChar char="•"/>
            </a:pPr>
            <a:r>
              <a:rPr b="0" lang="lv-LV" sz="2800" spc="-1" strike="noStrike">
                <a:solidFill>
                  <a:srgbClr val="000000"/>
                </a:solidFill>
                <a:latin typeface="Calibri"/>
                <a:ea typeface="DejaVu Sans"/>
              </a:rPr>
              <a:t>Atteikuma tiesības attiecas, bet ņemiet vērā izņēmumus:</a:t>
            </a:r>
            <a:endParaRPr b="0" lang="lv-LV" sz="2800" spc="-1" strike="noStrike">
              <a:latin typeface="Arial"/>
            </a:endParaRPr>
          </a:p>
          <a:p>
            <a:pPr lvl="1" marL="432000" indent="-2138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preces, kuras var ātri sabojāties vai kurām drīz beidzas derīguma termiņš</a:t>
            </a:r>
            <a:endParaRPr b="0" lang="lv-LV" sz="2800" spc="-1" strike="noStrike">
              <a:latin typeface="Arial"/>
            </a:endParaRPr>
          </a:p>
          <a:p>
            <a:pPr lvl="1" marL="432000" indent="-2138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aizzīmogotas prece, kuras nav piemērotas atdošanai atpakaļ veselības aizsardzības vai higiēnas apsvērumu dēļ un kuras pēc piegādes ir atvērtas</a:t>
            </a:r>
            <a:endParaRPr b="0" lang="lv-LV" sz="2800" spc="-1" strike="noStrike">
              <a:latin typeface="Arial"/>
            </a:endParaRPr>
          </a:p>
          <a:p>
            <a:pPr lvl="1" marL="432000" indent="-2138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aizzīmogoti audio- vai videoieraksti vai tāda aizzīmogotas datorprogrammatūra, kas pēc piegādes ir atvērta</a:t>
            </a:r>
            <a:endParaRPr b="0" lang="lv-LV" sz="2800" spc="-1" strike="noStrike">
              <a:latin typeface="Arial"/>
            </a:endParaRPr>
          </a:p>
          <a:p>
            <a:pPr lvl="1" marL="432000" indent="-2138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pakalpojumi, kuri sniegti pilnībā, ja izpilde ir sākusies ar patērētāja iepriekš skaidri paustu piekrišanu un ar apliecinājumu, ka viņš zaudēs atteikuma tiesības</a:t>
            </a:r>
            <a:endParaRPr b="0" lang="lv-LV" sz="2800" spc="-1" strike="noStrike">
              <a:latin typeface="Arial"/>
            </a:endParaRPr>
          </a:p>
          <a:p>
            <a:pPr lvl="1" marL="432000" indent="-21384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patērētājs ir īpaši prasījis tirgotāja ierašanos, lai veiktu steidzamus remontdarbus vai tehnisko apkopi</a:t>
            </a:r>
            <a:endParaRPr b="0" lang="lv-LV" sz="2800" spc="-1" strike="noStrike">
              <a:latin typeface="Arial"/>
            </a:endParaRPr>
          </a:p>
        </p:txBody>
      </p:sp>
      <p:sp>
        <p:nvSpPr>
          <p:cNvPr id="38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3013FCE-9E87-4CD2-873A-F44DDA14EF5D}"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Lomu spēle</a:t>
            </a:r>
            <a:endParaRPr b="0" lang="lv-LV" sz="4400" spc="-1" strike="noStrike">
              <a:latin typeface="Arial"/>
            </a:endParaRPr>
          </a:p>
        </p:txBody>
      </p:sp>
      <p:sp>
        <p:nvSpPr>
          <p:cNvPr id="388" name="CustomShape 2"/>
          <p:cNvSpPr/>
          <p:nvPr/>
        </p:nvSpPr>
        <p:spPr>
          <a:xfrm>
            <a:off x="838080" y="2581560"/>
            <a:ext cx="10511640" cy="137628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1001"/>
              </a:spcBef>
            </a:pPr>
            <a:r>
              <a:rPr b="0" lang="lv-LV" sz="2800" spc="-1" strike="noStrike">
                <a:solidFill>
                  <a:srgbClr val="000000"/>
                </a:solidFill>
                <a:latin typeface="Calibri"/>
                <a:ea typeface="DejaVu Sans"/>
              </a:rPr>
              <a:t>Tirgotājs apmeklē Jūs mājās un piedāvā iegādātie ūdens filtru par 500 EUR, mēģinot pārliecināt, ka Jūsu krāna ūdens ir slikts Jūsu veselībai.</a:t>
            </a:r>
            <a:endParaRPr b="0" lang="lv-LV" sz="2800" spc="-1" strike="noStrike">
              <a:latin typeface="Arial"/>
            </a:endParaRPr>
          </a:p>
        </p:txBody>
      </p:sp>
      <p:sp>
        <p:nvSpPr>
          <p:cNvPr id="389"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D8B9CA9-DF10-4AC9-AD00-094B07426632}"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Informācijas un palīdzības avoti</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Divas pieejas</a:t>
            </a:r>
            <a:endParaRPr b="0" lang="lv-LV" sz="4400" spc="-1" strike="noStrike">
              <a:latin typeface="Arial"/>
            </a:endParaRPr>
          </a:p>
        </p:txBody>
      </p:sp>
      <p:sp>
        <p:nvSpPr>
          <p:cNvPr id="392"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E421FA1-EF03-439E-AEC6-DA40ED8393EC}"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393" name="CustomShape 3"/>
          <p:cNvSpPr/>
          <p:nvPr/>
        </p:nvSpPr>
        <p:spPr>
          <a:xfrm>
            <a:off x="1440000" y="1512000"/>
            <a:ext cx="9539640" cy="693000"/>
          </a:xfrm>
          <a:prstGeom prst="rect">
            <a:avLst/>
          </a:prstGeom>
          <a:noFill/>
          <a:ln w="36000">
            <a:solidFill>
              <a:srgbClr val="111111"/>
            </a:solidFill>
            <a:round/>
          </a:ln>
        </p:spPr>
        <p:style>
          <a:lnRef idx="0"/>
          <a:fillRef idx="0"/>
          <a:effectRef idx="0"/>
          <a:fontRef idx="minor"/>
        </p:style>
        <p:txBody>
          <a:bodyPr lIns="108000" rIns="108000" tIns="63000" bIns="63000" anchor="ctr">
            <a:noAutofit/>
          </a:bodyPr>
          <a:p>
            <a:pPr algn="ctr">
              <a:lnSpc>
                <a:spcPct val="100000"/>
              </a:lnSpc>
            </a:pPr>
            <a:r>
              <a:rPr b="0" lang="lv-LV" sz="2800" spc="-1" strike="noStrike">
                <a:solidFill>
                  <a:srgbClr val="000000"/>
                </a:solidFill>
                <a:latin typeface="Colibri"/>
                <a:ea typeface="DejaVu Sans"/>
              </a:rPr>
              <a:t>Patērētāju tiesību pārkāpums</a:t>
            </a:r>
            <a:endParaRPr b="0" lang="lv-LV" sz="2800" spc="-1" strike="noStrike">
              <a:latin typeface="Arial"/>
            </a:endParaRPr>
          </a:p>
        </p:txBody>
      </p:sp>
      <p:sp>
        <p:nvSpPr>
          <p:cNvPr id="394" name="CustomShape 4"/>
          <p:cNvSpPr/>
          <p:nvPr/>
        </p:nvSpPr>
        <p:spPr>
          <a:xfrm>
            <a:off x="1440000" y="3389040"/>
            <a:ext cx="4679640" cy="3015720"/>
          </a:xfrm>
          <a:prstGeom prst="rect">
            <a:avLst/>
          </a:prstGeom>
          <a:noFill/>
          <a:ln w="36000">
            <a:solidFill>
              <a:srgbClr val="111111"/>
            </a:solidFill>
            <a:round/>
          </a:ln>
        </p:spPr>
        <p:style>
          <a:lnRef idx="0"/>
          <a:fillRef idx="0"/>
          <a:effectRef idx="0"/>
          <a:fontRef idx="minor"/>
        </p:style>
        <p:txBody>
          <a:bodyPr lIns="108000" rIns="108000" tIns="63000" bIns="63000">
            <a:noAutofit/>
          </a:bodyPr>
          <a:p>
            <a:pPr algn="ctr">
              <a:lnSpc>
                <a:spcPct val="100000"/>
              </a:lnSpc>
            </a:pPr>
            <a:r>
              <a:rPr b="0" lang="lv-LV" sz="2800" spc="-1" strike="noStrike" u="sng">
                <a:solidFill>
                  <a:srgbClr val="000000"/>
                </a:solidFill>
                <a:uFillTx/>
                <a:latin typeface="Calibri"/>
                <a:ea typeface="DejaVu Sans"/>
              </a:rPr>
              <a:t>1. pieeja</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Rīkoties individuāli:</a:t>
            </a:r>
            <a:endParaRPr b="0" lang="lv-LV" sz="2800" spc="-1" strike="noStrike">
              <a:latin typeface="Arial"/>
            </a:endParaRPr>
          </a:p>
          <a:p>
            <a:pPr marL="216000" indent="-214200">
              <a:lnSpc>
                <a:spcPct val="100000"/>
              </a:lnSpc>
              <a:buClr>
                <a:srgbClr val="000000"/>
              </a:buClr>
              <a:buFont typeface="Symbol"/>
              <a:buChar char=""/>
            </a:pPr>
            <a:r>
              <a:rPr b="0" lang="lv-LV" sz="2800" spc="-1" strike="noStrike">
                <a:solidFill>
                  <a:srgbClr val="000000"/>
                </a:solidFill>
                <a:latin typeface="Calibri"/>
                <a:ea typeface="DejaVu Sans"/>
              </a:rPr>
              <a:t>Sazināties ar tirgotāju</a:t>
            </a:r>
            <a:endParaRPr b="0" lang="lv-LV" sz="2800" spc="-1" strike="noStrike">
              <a:latin typeface="Arial"/>
            </a:endParaRPr>
          </a:p>
          <a:p>
            <a:pPr marL="216000" indent="-214200">
              <a:lnSpc>
                <a:spcPct val="100000"/>
              </a:lnSpc>
              <a:buClr>
                <a:srgbClr val="000000"/>
              </a:buClr>
              <a:buFont typeface="Symbol"/>
              <a:buChar char=""/>
            </a:pPr>
            <a:r>
              <a:rPr b="0" lang="lv-LV" sz="2800" spc="-1" strike="noStrike">
                <a:solidFill>
                  <a:srgbClr val="000000"/>
                </a:solidFill>
                <a:latin typeface="Calibri"/>
                <a:ea typeface="DejaVu Sans"/>
              </a:rPr>
              <a:t>Saņemt padomu/palīdzību</a:t>
            </a:r>
            <a:endParaRPr b="0" lang="lv-LV" sz="2800" spc="-1" strike="noStrike">
              <a:latin typeface="Arial"/>
            </a:endParaRPr>
          </a:p>
          <a:p>
            <a:pPr marL="216000" indent="-214200">
              <a:lnSpc>
                <a:spcPct val="100000"/>
              </a:lnSpc>
              <a:buClr>
                <a:srgbClr val="000000"/>
              </a:buClr>
              <a:buFont typeface="Symbol"/>
              <a:buChar char=""/>
            </a:pPr>
            <a:r>
              <a:rPr b="0" lang="lv-LV" sz="2800" spc="-1" strike="noStrike">
                <a:solidFill>
                  <a:srgbClr val="000000"/>
                </a:solidFill>
                <a:latin typeface="Calibri"/>
                <a:ea typeface="DejaVu Sans"/>
              </a:rPr>
              <a:t>Izmantot SAI</a:t>
            </a:r>
            <a:endParaRPr b="0" lang="lv-LV" sz="2800" spc="-1" strike="noStrike">
              <a:latin typeface="Arial"/>
            </a:endParaRPr>
          </a:p>
          <a:p>
            <a:pPr marL="216000" indent="-214200">
              <a:lnSpc>
                <a:spcPct val="100000"/>
              </a:lnSpc>
              <a:buClr>
                <a:srgbClr val="000000"/>
              </a:buClr>
              <a:buFont typeface="Symbol"/>
              <a:buChar char=""/>
            </a:pPr>
            <a:r>
              <a:rPr b="0" lang="lv-LV" sz="2800" spc="-1" strike="noStrike">
                <a:solidFill>
                  <a:srgbClr val="000000"/>
                </a:solidFill>
                <a:latin typeface="Calibri"/>
                <a:ea typeface="DejaVu Sans"/>
              </a:rPr>
              <a:t>Vērsties tiesā</a:t>
            </a:r>
            <a:endParaRPr b="0" lang="lv-LV" sz="2800" spc="-1" strike="noStrike">
              <a:latin typeface="Arial"/>
            </a:endParaRPr>
          </a:p>
          <a:p>
            <a:pPr>
              <a:lnSpc>
                <a:spcPct val="100000"/>
              </a:lnSpc>
            </a:pPr>
            <a:endParaRPr b="0" lang="lv-LV" sz="2800" spc="-1" strike="noStrike">
              <a:latin typeface="Arial"/>
            </a:endParaRPr>
          </a:p>
        </p:txBody>
      </p:sp>
      <p:sp>
        <p:nvSpPr>
          <p:cNvPr id="395" name="CustomShape 5"/>
          <p:cNvSpPr/>
          <p:nvPr/>
        </p:nvSpPr>
        <p:spPr>
          <a:xfrm>
            <a:off x="6300000" y="3389040"/>
            <a:ext cx="4679640" cy="3015720"/>
          </a:xfrm>
          <a:prstGeom prst="rect">
            <a:avLst/>
          </a:prstGeom>
          <a:noFill/>
          <a:ln w="36000">
            <a:solidFill>
              <a:srgbClr val="111111"/>
            </a:solidFill>
            <a:round/>
          </a:ln>
        </p:spPr>
        <p:style>
          <a:lnRef idx="0"/>
          <a:fillRef idx="0"/>
          <a:effectRef idx="0"/>
          <a:fontRef idx="minor"/>
        </p:style>
        <p:txBody>
          <a:bodyPr lIns="108000" rIns="108000" tIns="63000" bIns="63000">
            <a:noAutofit/>
          </a:bodyPr>
          <a:p>
            <a:pPr algn="ctr">
              <a:lnSpc>
                <a:spcPct val="100000"/>
              </a:lnSpc>
            </a:pPr>
            <a:r>
              <a:rPr b="0" lang="lv-LV" sz="2800" spc="-1" strike="noStrike" u="sng">
                <a:solidFill>
                  <a:srgbClr val="000000"/>
                </a:solidFill>
                <a:uFillTx/>
                <a:latin typeface="Calibri"/>
                <a:ea typeface="DejaVu Sans"/>
              </a:rPr>
              <a:t>2. pieeja</a:t>
            </a:r>
            <a:endParaRPr b="0" lang="lv-LV" sz="2800" spc="-1" strike="noStrike">
              <a:latin typeface="Arial"/>
            </a:endParaRPr>
          </a:p>
          <a:p>
            <a:pPr algn="ctr">
              <a:lnSpc>
                <a:spcPct val="100000"/>
              </a:lnSpc>
            </a:pPr>
            <a:r>
              <a:rPr b="0" lang="lv-LV" sz="2800" spc="-1" strike="noStrike">
                <a:solidFill>
                  <a:srgbClr val="000000"/>
                </a:solidFill>
                <a:latin typeface="Calibri"/>
                <a:ea typeface="DejaVu Sans"/>
              </a:rPr>
              <a:t>Rīkoties kolektīvi:</a:t>
            </a:r>
            <a:endParaRPr b="0" lang="lv-LV" sz="2800" spc="-1" strike="noStrike">
              <a:latin typeface="Arial"/>
            </a:endParaRPr>
          </a:p>
          <a:p>
            <a:pPr marL="216000" indent="-214200">
              <a:lnSpc>
                <a:spcPct val="100000"/>
              </a:lnSpc>
              <a:buClr>
                <a:srgbClr val="000000"/>
              </a:buClr>
              <a:buFont typeface="Symbol"/>
              <a:buChar char=""/>
            </a:pPr>
            <a:r>
              <a:rPr b="0" lang="lv-LV" sz="2800" spc="-1" strike="noStrike">
                <a:solidFill>
                  <a:srgbClr val="000000"/>
                </a:solidFill>
                <a:latin typeface="Calibri"/>
                <a:ea typeface="DejaVu Sans"/>
              </a:rPr>
              <a:t>Prasīt iestādei aizliegt praksi</a:t>
            </a:r>
            <a:endParaRPr b="0" lang="lv-LV" sz="2800" spc="-1" strike="noStrike">
              <a:latin typeface="Arial"/>
            </a:endParaRPr>
          </a:p>
          <a:p>
            <a:pPr marL="216000" indent="-214200">
              <a:lnSpc>
                <a:spcPct val="100000"/>
              </a:lnSpc>
              <a:buClr>
                <a:srgbClr val="000000"/>
              </a:buClr>
              <a:buFont typeface="Symbol"/>
              <a:buChar char=""/>
            </a:pPr>
            <a:r>
              <a:rPr b="0" lang="lv-LV" sz="2800" spc="-1" strike="noStrike">
                <a:solidFill>
                  <a:srgbClr val="000000"/>
                </a:solidFill>
                <a:latin typeface="Calibri"/>
                <a:ea typeface="DejaVu Sans"/>
              </a:rPr>
              <a:t>Piedalīties kolektīvajā prasībā</a:t>
            </a:r>
            <a:endParaRPr b="0" lang="lv-LV" sz="2800" spc="-1" strike="noStrike">
              <a:latin typeface="Arial"/>
            </a:endParaRPr>
          </a:p>
          <a:p>
            <a:pPr>
              <a:lnSpc>
                <a:spcPct val="100000"/>
              </a:lnSpc>
            </a:pPr>
            <a:endParaRPr b="0" lang="lv-LV" sz="2800" spc="-1" strike="noStrike">
              <a:latin typeface="Arial"/>
            </a:endParaRPr>
          </a:p>
        </p:txBody>
      </p:sp>
      <p:sp>
        <p:nvSpPr>
          <p:cNvPr id="396" name="CustomShape 6"/>
          <p:cNvSpPr/>
          <p:nvPr/>
        </p:nvSpPr>
        <p:spPr>
          <a:xfrm>
            <a:off x="3780000" y="2376000"/>
            <a:ext cx="211320" cy="931320"/>
          </a:xfrm>
          <a:custGeom>
            <a:avLst/>
            <a:gdLst/>
            <a:ahLst/>
            <a:rect l="l" t="t" r="r" b="b"/>
            <a:pathLst>
              <a:path w="602" h="2602">
                <a:moveTo>
                  <a:pt x="150" y="0"/>
                </a:moveTo>
                <a:lnTo>
                  <a:pt x="150" y="1950"/>
                </a:lnTo>
                <a:lnTo>
                  <a:pt x="0" y="1950"/>
                </a:lnTo>
                <a:lnTo>
                  <a:pt x="300" y="2601"/>
                </a:lnTo>
                <a:lnTo>
                  <a:pt x="601" y="1950"/>
                </a:lnTo>
                <a:lnTo>
                  <a:pt x="450" y="1950"/>
                </a:lnTo>
                <a:lnTo>
                  <a:pt x="450" y="0"/>
                </a:lnTo>
                <a:lnTo>
                  <a:pt x="150" y="0"/>
                </a:lnTo>
              </a:path>
            </a:pathLst>
          </a:custGeom>
          <a:solidFill>
            <a:srgbClr val="111111"/>
          </a:solidFill>
          <a:ln w="0">
            <a:solidFill>
              <a:srgbClr val="111111"/>
            </a:solidFill>
          </a:ln>
        </p:spPr>
        <p:style>
          <a:lnRef idx="0"/>
          <a:fillRef idx="0"/>
          <a:effectRef idx="0"/>
          <a:fontRef idx="minor"/>
        </p:style>
      </p:sp>
      <p:sp>
        <p:nvSpPr>
          <p:cNvPr id="397" name="CustomShape 7"/>
          <p:cNvSpPr/>
          <p:nvPr/>
        </p:nvSpPr>
        <p:spPr>
          <a:xfrm>
            <a:off x="8532360" y="2376360"/>
            <a:ext cx="211320" cy="931320"/>
          </a:xfrm>
          <a:custGeom>
            <a:avLst/>
            <a:gdLst/>
            <a:ahLst/>
            <a:rect l="l" t="t" r="r" b="b"/>
            <a:pathLst>
              <a:path w="602" h="2602">
                <a:moveTo>
                  <a:pt x="150" y="0"/>
                </a:moveTo>
                <a:lnTo>
                  <a:pt x="150" y="1950"/>
                </a:lnTo>
                <a:lnTo>
                  <a:pt x="0" y="1950"/>
                </a:lnTo>
                <a:lnTo>
                  <a:pt x="300" y="2601"/>
                </a:lnTo>
                <a:lnTo>
                  <a:pt x="601" y="1950"/>
                </a:lnTo>
                <a:lnTo>
                  <a:pt x="450" y="1950"/>
                </a:lnTo>
                <a:lnTo>
                  <a:pt x="450" y="0"/>
                </a:lnTo>
                <a:lnTo>
                  <a:pt x="150" y="0"/>
                </a:lnTo>
              </a:path>
            </a:pathLst>
          </a:custGeom>
          <a:solidFill>
            <a:srgbClr val="111111"/>
          </a:solidFill>
          <a:ln w="0">
            <a:solidFill>
              <a:srgbClr val="111111"/>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Galvenās patērētāja tiesības</a:t>
            </a:r>
            <a:endParaRPr b="0" lang="lv-LV" sz="4400" spc="-1" strike="noStrike">
              <a:latin typeface="Arial"/>
            </a:endParaRPr>
          </a:p>
        </p:txBody>
      </p:sp>
      <p:sp>
        <p:nvSpPr>
          <p:cNvPr id="145" name="CustomShape 2"/>
          <p:cNvSpPr/>
          <p:nvPr/>
        </p:nvSpPr>
        <p:spPr>
          <a:xfrm>
            <a:off x="838080" y="2581560"/>
            <a:ext cx="10678320" cy="2850840"/>
          </a:xfrm>
          <a:prstGeom prst="rect">
            <a:avLst/>
          </a:prstGeom>
          <a:noFill/>
          <a:ln w="0">
            <a:noFill/>
          </a:ln>
        </p:spPr>
        <p:style>
          <a:lnRef idx="0"/>
          <a:fillRef idx="0"/>
          <a:effectRef idx="0"/>
          <a:fontRef idx="minor"/>
        </p:style>
        <p:txBody>
          <a:bodyPr lIns="90000" rIns="90000" tIns="45000" bIns="45000">
            <a:noAutofit/>
          </a:bodyPr>
          <a:p>
            <a:pPr marL="216000" indent="-21240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ANO Pamatnostādnes patērētāju aizsardzības jomā (1985)</a:t>
            </a:r>
            <a:endParaRPr b="0" lang="lv-LV" sz="2800" spc="-1" strike="noStrike">
              <a:latin typeface="Arial"/>
            </a:endParaRPr>
          </a:p>
          <a:p>
            <a:pPr marL="216000" indent="-21240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Atjauninātas 1999. un 2015. gadā</a:t>
            </a:r>
            <a:endParaRPr b="0" lang="lv-LV" sz="2800" spc="-1" strike="noStrike">
              <a:latin typeface="Arial"/>
            </a:endParaRPr>
          </a:p>
          <a:p>
            <a:pPr marL="216000" indent="-212400">
              <a:lnSpc>
                <a:spcPct val="90000"/>
              </a:lnSpc>
              <a:spcBef>
                <a:spcPts val="1001"/>
              </a:spcBef>
              <a:buClr>
                <a:srgbClr val="000000"/>
              </a:buClr>
              <a:buSzPct val="45000"/>
              <a:buFont typeface="Wingdings" charset="2"/>
              <a:buChar cha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Nosaka galvenās patērētāja likumīgas intereses jeb “patērētāja tiesības” un veidus, kā tās īstenot</a:t>
            </a:r>
            <a:endParaRPr b="0" lang="lv-LV" sz="2800" spc="-1" strike="noStrike">
              <a:latin typeface="Arial"/>
            </a:endParaRPr>
          </a:p>
        </p:txBody>
      </p:sp>
      <p:sp>
        <p:nvSpPr>
          <p:cNvPr id="14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E9087F3-13EF-4CD9-9779-70589FB30849}"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147" name="" descr=""/>
          <p:cNvPicPr/>
          <p:nvPr/>
        </p:nvPicPr>
        <p:blipFill>
          <a:blip r:embed="rId1"/>
          <a:stretch/>
        </p:blipFill>
        <p:spPr>
          <a:xfrm>
            <a:off x="8640000" y="360000"/>
            <a:ext cx="3236400" cy="1940400"/>
          </a:xfrm>
          <a:prstGeom prst="rect">
            <a:avLst/>
          </a:prstGeom>
          <a:ln w="0">
            <a:noFill/>
          </a:ln>
        </p:spPr>
      </p:pic>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3200" spc="-1" strike="noStrike">
                <a:solidFill>
                  <a:srgbClr val="000000"/>
                </a:solidFill>
                <a:latin typeface="Calibri"/>
                <a:ea typeface="DejaVu Sans"/>
              </a:rPr>
              <a:t>Padoma &amp; palīdzības avoti</a:t>
            </a:r>
            <a:endParaRPr b="0" lang="lv-LV" sz="3200" spc="-1" strike="noStrike">
              <a:latin typeface="Arial"/>
            </a:endParaRPr>
          </a:p>
        </p:txBody>
      </p:sp>
      <p:sp>
        <p:nvSpPr>
          <p:cNvPr id="399"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9264E6D-EC87-4C21-B01E-03AC4AB00DB7}"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400" name="Line 3"/>
          <p:cNvSpPr/>
          <p:nvPr/>
        </p:nvSpPr>
        <p:spPr>
          <a:xfrm>
            <a:off x="634320" y="2699640"/>
            <a:ext cx="5312520" cy="360"/>
          </a:xfrm>
          <a:prstGeom prst="line">
            <a:avLst/>
          </a:prstGeom>
          <a:ln w="76320">
            <a:solidFill>
              <a:srgbClr val="111111"/>
            </a:solidFill>
            <a:round/>
          </a:ln>
        </p:spPr>
        <p:style>
          <a:lnRef idx="0"/>
          <a:fillRef idx="0"/>
          <a:effectRef idx="0"/>
          <a:fontRef idx="minor"/>
        </p:style>
      </p:sp>
      <p:sp>
        <p:nvSpPr>
          <p:cNvPr id="401" name="Line 4"/>
          <p:cNvSpPr/>
          <p:nvPr/>
        </p:nvSpPr>
        <p:spPr>
          <a:xfrm flipV="1">
            <a:off x="5990040" y="1654560"/>
            <a:ext cx="360" cy="4876920"/>
          </a:xfrm>
          <a:prstGeom prst="line">
            <a:avLst/>
          </a:prstGeom>
          <a:ln w="76320">
            <a:solidFill>
              <a:srgbClr val="111111"/>
            </a:solidFill>
            <a:round/>
          </a:ln>
        </p:spPr>
        <p:style>
          <a:lnRef idx="0"/>
          <a:fillRef idx="0"/>
          <a:effectRef idx="0"/>
          <a:fontRef idx="minor"/>
        </p:style>
      </p:sp>
      <p:sp>
        <p:nvSpPr>
          <p:cNvPr id="402" name="Line 5"/>
          <p:cNvSpPr/>
          <p:nvPr/>
        </p:nvSpPr>
        <p:spPr>
          <a:xfrm>
            <a:off x="6029280" y="2699640"/>
            <a:ext cx="5312520" cy="360"/>
          </a:xfrm>
          <a:prstGeom prst="line">
            <a:avLst/>
          </a:prstGeom>
          <a:ln w="76320">
            <a:solidFill>
              <a:srgbClr val="111111"/>
            </a:solidFill>
            <a:round/>
          </a:ln>
        </p:spPr>
        <p:style>
          <a:lnRef idx="0"/>
          <a:fillRef idx="0"/>
          <a:effectRef idx="0"/>
          <a:fontRef idx="minor"/>
        </p:style>
      </p:sp>
      <p:sp>
        <p:nvSpPr>
          <p:cNvPr id="403" name="CustomShape 6"/>
          <p:cNvSpPr/>
          <p:nvPr/>
        </p:nvSpPr>
        <p:spPr>
          <a:xfrm>
            <a:off x="677880" y="1800360"/>
            <a:ext cx="5135040" cy="946800"/>
          </a:xfrm>
          <a:prstGeom prst="rect">
            <a:avLst/>
          </a:prstGeom>
          <a:noFill/>
          <a:ln w="0">
            <a:noFill/>
          </a:ln>
        </p:spPr>
        <p:style>
          <a:lnRef idx="0"/>
          <a:fillRef idx="0"/>
          <a:effectRef idx="0"/>
          <a:fontRef idx="minor"/>
        </p:style>
        <p:txBody>
          <a:bodyPr lIns="90000" rIns="90000" tIns="45000" bIns="45000" anchorCtr="1">
            <a:noAutofit/>
          </a:bodyPr>
          <a:p>
            <a:pPr algn="ctr">
              <a:lnSpc>
                <a:spcPct val="100000"/>
              </a:lnSpc>
            </a:pPr>
            <a:r>
              <a:rPr b="1" lang="lv-LV" sz="2800" spc="-1" strike="noStrike">
                <a:solidFill>
                  <a:srgbClr val="000000"/>
                </a:solidFill>
                <a:latin typeface="Calibri"/>
                <a:ea typeface="DejaVu Sans"/>
              </a:rPr>
              <a:t>Patērētāju aizsardzības centrs</a:t>
            </a:r>
            <a:endParaRPr b="0" lang="lv-LV" sz="2800" spc="-1" strike="noStrike">
              <a:latin typeface="Arial"/>
            </a:endParaRPr>
          </a:p>
          <a:p>
            <a:pPr algn="ctr">
              <a:lnSpc>
                <a:spcPct val="100000"/>
              </a:lnSpc>
            </a:pPr>
            <a:endParaRPr b="0" lang="lv-LV" sz="2800" spc="-1" strike="noStrike">
              <a:latin typeface="Arial"/>
            </a:endParaRPr>
          </a:p>
        </p:txBody>
      </p:sp>
      <p:sp>
        <p:nvSpPr>
          <p:cNvPr id="404" name="CustomShape 7"/>
          <p:cNvSpPr/>
          <p:nvPr/>
        </p:nvSpPr>
        <p:spPr>
          <a:xfrm>
            <a:off x="6077160" y="1800360"/>
            <a:ext cx="5570280" cy="808920"/>
          </a:xfrm>
          <a:prstGeom prst="rect">
            <a:avLst/>
          </a:prstGeom>
          <a:noFill/>
          <a:ln w="0">
            <a:noFill/>
          </a:ln>
        </p:spPr>
        <p:style>
          <a:lnRef idx="0"/>
          <a:fillRef idx="0"/>
          <a:effectRef idx="0"/>
          <a:fontRef idx="minor"/>
        </p:style>
        <p:txBody>
          <a:bodyPr lIns="90000" rIns="90000" tIns="45000" bIns="45000" anchorCtr="1">
            <a:noAutofit/>
          </a:bodyPr>
          <a:p>
            <a:pPr algn="ctr">
              <a:lnSpc>
                <a:spcPct val="100000"/>
              </a:lnSpc>
            </a:pPr>
            <a:r>
              <a:rPr b="1" lang="lv-LV" sz="2800" spc="-1" strike="noStrike">
                <a:solidFill>
                  <a:srgbClr val="000000"/>
                </a:solidFill>
                <a:latin typeface="Calibri"/>
                <a:ea typeface="DejaVu Sans"/>
              </a:rPr>
              <a:t>Patērētāju organizācijas</a:t>
            </a:r>
            <a:endParaRPr b="0" lang="lv-LV" sz="2800" spc="-1" strike="noStrike">
              <a:latin typeface="Arial"/>
            </a:endParaRPr>
          </a:p>
          <a:p>
            <a:pPr algn="ctr">
              <a:lnSpc>
                <a:spcPct val="100000"/>
              </a:lnSpc>
            </a:pPr>
            <a:endParaRPr b="0" lang="lv-LV" sz="2800" spc="-1" strike="noStrike">
              <a:latin typeface="Arial"/>
            </a:endParaRPr>
          </a:p>
        </p:txBody>
      </p:sp>
      <p:sp>
        <p:nvSpPr>
          <p:cNvPr id="405" name="CustomShape 8"/>
          <p:cNvSpPr/>
          <p:nvPr/>
        </p:nvSpPr>
        <p:spPr>
          <a:xfrm>
            <a:off x="677880" y="2873880"/>
            <a:ext cx="5135040" cy="3632760"/>
          </a:xfrm>
          <a:prstGeom prst="rect">
            <a:avLst/>
          </a:prstGeom>
          <a:noFill/>
          <a:ln w="0">
            <a:noFill/>
          </a:ln>
        </p:spPr>
        <p:style>
          <a:lnRef idx="0"/>
          <a:fillRef idx="0"/>
          <a:effectRef idx="0"/>
          <a:fontRef idx="minor"/>
        </p:style>
        <p:txBody>
          <a:bodyPr lIns="90000" rIns="90000" tIns="45000" bIns="45000" anchorCtr="1">
            <a:noAutofit/>
          </a:bodyPr>
          <a:p>
            <a:pPr>
              <a:lnSpc>
                <a:spcPct val="100000"/>
              </a:lnSpc>
            </a:pPr>
            <a:r>
              <a:rPr b="1" lang="lv-LV" sz="2400" spc="-1" strike="noStrike">
                <a:solidFill>
                  <a:srgbClr val="00a933"/>
                </a:solidFill>
                <a:latin typeface="Calibri"/>
                <a:ea typeface="DejaVu Sans"/>
              </a:rPr>
              <a:t>+</a:t>
            </a:r>
            <a:r>
              <a:rPr b="0" lang="lv-LV" sz="2400" spc="-1" strike="noStrike">
                <a:solidFill>
                  <a:srgbClr val="00a933"/>
                </a:solidFill>
                <a:latin typeface="Calibri"/>
                <a:ea typeface="DejaVu Sans"/>
              </a:rPr>
              <a:t> Bez maksas</a:t>
            </a:r>
            <a:endParaRPr b="0" lang="lv-LV" sz="2400" spc="-1" strike="noStrike">
              <a:latin typeface="Arial"/>
            </a:endParaRPr>
          </a:p>
          <a:p>
            <a:pPr>
              <a:lnSpc>
                <a:spcPct val="100000"/>
              </a:lnSpc>
            </a:pPr>
            <a:r>
              <a:rPr b="1" lang="lv-LV" sz="2400" spc="-1" strike="noStrike">
                <a:solidFill>
                  <a:srgbClr val="00a933"/>
                </a:solidFill>
                <a:latin typeface="Calibri"/>
                <a:ea typeface="DejaVu Sans"/>
              </a:rPr>
              <a:t>+ </a:t>
            </a:r>
            <a:r>
              <a:rPr b="0" lang="lv-LV" sz="2400" spc="-1" strike="noStrike">
                <a:solidFill>
                  <a:srgbClr val="00a933"/>
                </a:solidFill>
                <a:latin typeface="Calibri"/>
                <a:ea typeface="DejaVu Sans"/>
              </a:rPr>
              <a:t>Ir vairāk resursu</a:t>
            </a:r>
            <a:endParaRPr b="0" lang="lv-LV" sz="2400" spc="-1" strike="noStrike">
              <a:latin typeface="Arial"/>
            </a:endParaRPr>
          </a:p>
          <a:p>
            <a:pPr>
              <a:lnSpc>
                <a:spcPct val="100000"/>
              </a:lnSpc>
            </a:pPr>
            <a:r>
              <a:rPr b="1" lang="lv-LV" sz="2400" spc="-1" strike="noStrike">
                <a:solidFill>
                  <a:srgbClr val="00a933"/>
                </a:solidFill>
                <a:latin typeface="Calibri"/>
                <a:ea typeface="DejaVu Sans"/>
              </a:rPr>
              <a:t>+</a:t>
            </a:r>
            <a:r>
              <a:rPr b="0" lang="lv-LV" sz="2400" spc="-1" strike="noStrike">
                <a:solidFill>
                  <a:srgbClr val="00a933"/>
                </a:solidFill>
                <a:latin typeface="Calibri"/>
                <a:ea typeface="DejaVu Sans"/>
              </a:rPr>
              <a:t> Saistošie lēmumi</a:t>
            </a:r>
            <a:endParaRPr b="0" lang="lv-LV" sz="2400" spc="-1" strike="noStrike">
              <a:latin typeface="Arial"/>
            </a:endParaRPr>
          </a:p>
          <a:p>
            <a:pPr>
              <a:lnSpc>
                <a:spcPct val="100000"/>
              </a:lnSpc>
            </a:pPr>
            <a:r>
              <a:rPr b="1" lang="lv-LV" sz="2400" spc="-1" strike="noStrike">
                <a:solidFill>
                  <a:srgbClr val="00a933"/>
                </a:solidFill>
                <a:latin typeface="Calibri"/>
                <a:ea typeface="DejaVu Sans"/>
              </a:rPr>
              <a:t>+ </a:t>
            </a:r>
            <a:r>
              <a:rPr b="0" lang="lv-LV" sz="2400" spc="-1" strike="noStrike">
                <a:solidFill>
                  <a:srgbClr val="00a933"/>
                </a:solidFill>
                <a:latin typeface="Calibri"/>
                <a:ea typeface="DejaVu Sans"/>
              </a:rPr>
              <a:t>Vari piemērot aizliegumus</a:t>
            </a:r>
            <a:endParaRPr b="0" lang="lv-LV" sz="2400" spc="-1" strike="noStrike">
              <a:latin typeface="Arial"/>
            </a:endParaRPr>
          </a:p>
          <a:p>
            <a:pPr>
              <a:lnSpc>
                <a:spcPct val="100000"/>
              </a:lnSpc>
            </a:pPr>
            <a:r>
              <a:rPr b="1" lang="lv-LV" sz="2400" spc="-1" strike="noStrike">
                <a:solidFill>
                  <a:srgbClr val="ff0000"/>
                </a:solidFill>
                <a:latin typeface="Calibri"/>
                <a:ea typeface="DejaVu Sans"/>
              </a:rPr>
              <a:t>- </a:t>
            </a:r>
            <a:r>
              <a:rPr b="0" lang="lv-LV" sz="2400" spc="-1" strike="noStrike">
                <a:solidFill>
                  <a:srgbClr val="ff0000"/>
                </a:solidFill>
                <a:latin typeface="Calibri"/>
                <a:ea typeface="DejaVu Sans"/>
              </a:rPr>
              <a:t>Nav elastīgs, formāls</a:t>
            </a:r>
            <a:endParaRPr b="0" lang="lv-LV" sz="2400" spc="-1" strike="noStrike">
              <a:latin typeface="Arial"/>
            </a:endParaRPr>
          </a:p>
          <a:p>
            <a:pPr>
              <a:lnSpc>
                <a:spcPct val="100000"/>
              </a:lnSpc>
            </a:pPr>
            <a:r>
              <a:rPr b="1" lang="lv-LV" sz="2400" spc="-1" strike="noStrike">
                <a:solidFill>
                  <a:srgbClr val="ff0000"/>
                </a:solidFill>
                <a:latin typeface="Calibri"/>
                <a:ea typeface="DejaVu Sans"/>
              </a:rPr>
              <a:t>- </a:t>
            </a:r>
            <a:r>
              <a:rPr b="0" lang="lv-LV" sz="2400" spc="-1" strike="noStrike">
                <a:solidFill>
                  <a:srgbClr val="ff0000"/>
                </a:solidFill>
                <a:latin typeface="Calibri"/>
                <a:ea typeface="DejaVu Sans"/>
              </a:rPr>
              <a:t>Nesniedz kompensāciju</a:t>
            </a:r>
            <a:endParaRPr b="0" lang="lv-LV" sz="2400" spc="-1" strike="noStrike">
              <a:latin typeface="Arial"/>
            </a:endParaRPr>
          </a:p>
        </p:txBody>
      </p:sp>
      <p:sp>
        <p:nvSpPr>
          <p:cNvPr id="406" name="CustomShape 9"/>
          <p:cNvSpPr/>
          <p:nvPr/>
        </p:nvSpPr>
        <p:spPr>
          <a:xfrm>
            <a:off x="6164280" y="2873880"/>
            <a:ext cx="5135040" cy="3062520"/>
          </a:xfrm>
          <a:prstGeom prst="rect">
            <a:avLst/>
          </a:prstGeom>
          <a:noFill/>
          <a:ln w="0">
            <a:noFill/>
          </a:ln>
        </p:spPr>
        <p:style>
          <a:lnRef idx="0"/>
          <a:fillRef idx="0"/>
          <a:effectRef idx="0"/>
          <a:fontRef idx="minor"/>
        </p:style>
        <p:txBody>
          <a:bodyPr lIns="90000" rIns="90000" tIns="45000" bIns="45000" anchorCtr="1">
            <a:noAutofit/>
          </a:bodyPr>
          <a:p>
            <a:pPr>
              <a:lnSpc>
                <a:spcPct val="100000"/>
              </a:lnSpc>
            </a:pPr>
            <a:r>
              <a:rPr b="1" lang="lv-LV" sz="2400" spc="-1" strike="noStrike">
                <a:solidFill>
                  <a:srgbClr val="00a933"/>
                </a:solidFill>
                <a:latin typeface="Calibri"/>
                <a:ea typeface="DejaVu Sans"/>
              </a:rPr>
              <a:t>+</a:t>
            </a:r>
            <a:r>
              <a:rPr b="0" lang="lv-LV" sz="2400" spc="-1" strike="noStrike">
                <a:solidFill>
                  <a:srgbClr val="00a933"/>
                </a:solidFill>
                <a:latin typeface="Calibri"/>
                <a:ea typeface="DejaVu Sans"/>
              </a:rPr>
              <a:t> Bez maksas</a:t>
            </a:r>
            <a:endParaRPr b="0" lang="lv-LV" sz="2400" spc="-1" strike="noStrike">
              <a:latin typeface="Arial"/>
            </a:endParaRPr>
          </a:p>
          <a:p>
            <a:pPr>
              <a:lnSpc>
                <a:spcPct val="100000"/>
              </a:lnSpc>
            </a:pPr>
            <a:r>
              <a:rPr b="1" lang="lv-LV" sz="2400" spc="-1" strike="noStrike">
                <a:solidFill>
                  <a:srgbClr val="00a933"/>
                </a:solidFill>
                <a:latin typeface="Calibri"/>
                <a:ea typeface="DejaVu Sans"/>
              </a:rPr>
              <a:t>+</a:t>
            </a:r>
            <a:r>
              <a:rPr b="0" lang="lv-LV" sz="2400" spc="-1" strike="noStrike">
                <a:solidFill>
                  <a:srgbClr val="00a933"/>
                </a:solidFill>
                <a:latin typeface="Calibri"/>
                <a:ea typeface="DejaVu Sans"/>
              </a:rPr>
              <a:t> Elastīgs, neformāls</a:t>
            </a:r>
            <a:endParaRPr b="0" lang="lv-LV" sz="2400" spc="-1" strike="noStrike">
              <a:latin typeface="Arial"/>
            </a:endParaRPr>
          </a:p>
          <a:p>
            <a:pPr>
              <a:lnSpc>
                <a:spcPct val="100000"/>
              </a:lnSpc>
            </a:pPr>
            <a:r>
              <a:rPr b="1" lang="lv-LV" sz="2400" spc="-1" strike="noStrike">
                <a:solidFill>
                  <a:srgbClr val="00a933"/>
                </a:solidFill>
                <a:latin typeface="Calibri"/>
                <a:ea typeface="DejaVu Sans"/>
              </a:rPr>
              <a:t>+</a:t>
            </a:r>
            <a:r>
              <a:rPr b="0" lang="lv-LV" sz="2400" spc="-1" strike="noStrike">
                <a:solidFill>
                  <a:srgbClr val="00a933"/>
                </a:solidFill>
                <a:latin typeface="Calibri"/>
                <a:ea typeface="DejaVu Sans"/>
              </a:rPr>
              <a:t> Vairāk brīvības kritizēt</a:t>
            </a:r>
            <a:endParaRPr b="0" lang="lv-LV" sz="2400" spc="-1" strike="noStrike">
              <a:latin typeface="Arial"/>
            </a:endParaRPr>
          </a:p>
          <a:p>
            <a:pPr>
              <a:lnSpc>
                <a:spcPct val="100000"/>
              </a:lnSpc>
            </a:pPr>
            <a:r>
              <a:rPr b="1" lang="lv-LV" sz="2400" spc="-1" strike="noStrike">
                <a:solidFill>
                  <a:srgbClr val="00a933"/>
                </a:solidFill>
                <a:latin typeface="Calibri"/>
                <a:ea typeface="DejaVu Sans"/>
              </a:rPr>
              <a:t>+ </a:t>
            </a:r>
            <a:r>
              <a:rPr b="0" lang="lv-LV" sz="2400" spc="-1" strike="noStrike">
                <a:solidFill>
                  <a:srgbClr val="00a933"/>
                </a:solidFill>
                <a:latin typeface="Calibri"/>
                <a:ea typeface="DejaVu Sans"/>
              </a:rPr>
              <a:t>Var vērsties tiesā un prasīt kompensāciju</a:t>
            </a:r>
            <a:endParaRPr b="0" lang="lv-LV" sz="2400" spc="-1" strike="noStrike">
              <a:latin typeface="Arial"/>
            </a:endParaRPr>
          </a:p>
          <a:p>
            <a:pPr>
              <a:lnSpc>
                <a:spcPct val="100000"/>
              </a:lnSpc>
            </a:pPr>
            <a:r>
              <a:rPr b="1" lang="lv-LV" sz="2400" spc="-1" strike="noStrike">
                <a:solidFill>
                  <a:srgbClr val="ff0000"/>
                </a:solidFill>
                <a:latin typeface="Calibri"/>
                <a:ea typeface="DejaVu Sans"/>
              </a:rPr>
              <a:t>-</a:t>
            </a:r>
            <a:r>
              <a:rPr b="0" lang="lv-LV" sz="2400" spc="-1" strike="noStrike">
                <a:solidFill>
                  <a:srgbClr val="ff0000"/>
                </a:solidFill>
                <a:latin typeface="Calibri"/>
                <a:ea typeface="DejaVu Sans"/>
              </a:rPr>
              <a:t> Nav saistošu lēmumu</a:t>
            </a:r>
            <a:endParaRPr b="0" lang="lv-LV" sz="2400" spc="-1" strike="noStrike">
              <a:latin typeface="Arial"/>
            </a:endParaRPr>
          </a:p>
          <a:p>
            <a:pPr>
              <a:lnSpc>
                <a:spcPct val="100000"/>
              </a:lnSpc>
            </a:pPr>
            <a:r>
              <a:rPr b="1" lang="lv-LV" sz="2400" spc="-1" strike="noStrike">
                <a:solidFill>
                  <a:srgbClr val="ff0000"/>
                </a:solidFill>
                <a:latin typeface="Calibri"/>
                <a:ea typeface="Adobe Blank"/>
              </a:rPr>
              <a:t>-</a:t>
            </a:r>
            <a:r>
              <a:rPr b="0" lang="lv-LV" sz="2400" spc="-1" strike="noStrike">
                <a:solidFill>
                  <a:srgbClr val="ff0000"/>
                </a:solidFill>
                <a:latin typeface="Calibri"/>
                <a:ea typeface="Adobe Blank"/>
              </a:rPr>
              <a:t> Mazāk resursu</a:t>
            </a:r>
            <a:endParaRPr b="0" lang="lv-LV" sz="2400" spc="-1" strike="noStrike">
              <a:latin typeface="Arial"/>
            </a:endParaRPr>
          </a:p>
          <a:p>
            <a:pPr>
              <a:lnSpc>
                <a:spcPct val="100000"/>
              </a:lnSpc>
            </a:pPr>
            <a:endParaRPr b="0" lang="lv-LV" sz="24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Rīkoties individuāli</a:t>
            </a:r>
            <a:endParaRPr b="0" lang="lv-LV" sz="4400" spc="-1" strike="noStrike">
              <a:latin typeface="Arial"/>
            </a:endParaRPr>
          </a:p>
        </p:txBody>
      </p:sp>
      <p:sp>
        <p:nvSpPr>
          <p:cNvPr id="408"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Mērķis ir atrast risinājumu Jūsu individuālajai problēmai</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Sāciet iespējami vienkāršāk un lētāk priekš Jums:</a:t>
            </a:r>
            <a:endParaRPr b="0" lang="lv-LV" sz="3200" spc="-1" strike="noStrike">
              <a:latin typeface="Arial"/>
            </a:endParaRPr>
          </a:p>
          <a:p>
            <a:pPr lvl="1" marL="432000" indent="-214200">
              <a:lnSpc>
                <a:spcPct val="100000"/>
              </a:lnSpc>
              <a:spcAft>
                <a:spcPts val="567"/>
              </a:spcAft>
              <a:buClr>
                <a:srgbClr val="000000"/>
              </a:buClr>
              <a:buSzPct val="45000"/>
              <a:buFont typeface="Symbol"/>
              <a:buChar char=""/>
            </a:pPr>
            <a:r>
              <a:rPr b="0" lang="lv-LV" sz="3200" spc="-1" strike="noStrike">
                <a:solidFill>
                  <a:srgbClr val="000000"/>
                </a:solidFill>
                <a:latin typeface="arial"/>
                <a:ea typeface="DejaVu Sans"/>
              </a:rPr>
              <a:t>Sazinieties ar tirgotāju mutiski, tad rakstiski</a:t>
            </a:r>
            <a:endParaRPr b="0" lang="lv-LV" sz="3200" spc="-1" strike="noStrike">
              <a:latin typeface="Arial"/>
            </a:endParaRPr>
          </a:p>
          <a:p>
            <a:pPr lvl="1" marL="432000" indent="-214200">
              <a:lnSpc>
                <a:spcPct val="100000"/>
              </a:lnSpc>
              <a:spcAft>
                <a:spcPts val="567"/>
              </a:spcAft>
              <a:buClr>
                <a:srgbClr val="000000"/>
              </a:buClr>
              <a:buSzPct val="45000"/>
              <a:buFont typeface="Symbol"/>
              <a:buChar char=""/>
            </a:pPr>
            <a:r>
              <a:rPr b="0" lang="lv-LV" sz="3200" spc="-1" strike="noStrike">
                <a:solidFill>
                  <a:srgbClr val="000000"/>
                </a:solidFill>
                <a:latin typeface="arial"/>
                <a:ea typeface="DejaVu Sans"/>
              </a:rPr>
              <a:t>Izmantojiet strīdu alternatīvu izskatīšanu (SAI)</a:t>
            </a:r>
            <a:endParaRPr b="0" lang="lv-LV" sz="3200" spc="-1" strike="noStrike">
              <a:latin typeface="Arial"/>
            </a:endParaRPr>
          </a:p>
          <a:p>
            <a:pPr lvl="1" marL="432000" indent="-214200">
              <a:lnSpc>
                <a:spcPct val="100000"/>
              </a:lnSpc>
              <a:spcAft>
                <a:spcPts val="567"/>
              </a:spcAft>
              <a:buClr>
                <a:srgbClr val="000000"/>
              </a:buClr>
              <a:buSzPct val="45000"/>
              <a:buFont typeface="Symbol"/>
              <a:buChar char=""/>
            </a:pPr>
            <a:r>
              <a:rPr b="0" lang="lv-LV" sz="3200" spc="-1" strike="noStrike">
                <a:solidFill>
                  <a:srgbClr val="000000"/>
                </a:solidFill>
                <a:latin typeface="arial"/>
                <a:ea typeface="DejaVu Sans"/>
              </a:rPr>
              <a:t>Izmantojiet vienkāršotas tiesvedības</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Pārejiet pie sarežģītākām un dārgākām metodēm, ja pūles nevainagojas ar panākumu </a:t>
            </a:r>
            <a:endParaRPr b="0" lang="lv-LV" sz="3200" spc="-1" strike="noStrike">
              <a:latin typeface="Arial"/>
            </a:endParaRPr>
          </a:p>
        </p:txBody>
      </p:sp>
      <p:sp>
        <p:nvSpPr>
          <p:cNvPr id="409"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E78E9A8-6E82-4A60-88FA-562C961C3109}"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Kā risināt strīdus?</a:t>
            </a:r>
            <a:endParaRPr b="0" lang="lv-LV" sz="4400" spc="-1" strike="noStrike">
              <a:latin typeface="Arial"/>
            </a:endParaRPr>
          </a:p>
        </p:txBody>
      </p:sp>
      <p:sp>
        <p:nvSpPr>
          <p:cNvPr id="411"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910D7C3-FD9D-4320-9663-0DEDA6BFC623}"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412" name="CustomShape 3"/>
          <p:cNvSpPr/>
          <p:nvPr/>
        </p:nvSpPr>
        <p:spPr>
          <a:xfrm>
            <a:off x="1001160" y="2612160"/>
            <a:ext cx="2695680" cy="1737720"/>
          </a:xfrm>
          <a:custGeom>
            <a:avLst/>
            <a:gdLst/>
            <a:ahLst/>
            <a:rect l="l" t="t" r="r" b="b"/>
            <a:pathLst>
              <a:path w="7501" h="4840">
                <a:moveTo>
                  <a:pt x="0" y="0"/>
                </a:moveTo>
                <a:lnTo>
                  <a:pt x="6250" y="0"/>
                </a:lnTo>
                <a:lnTo>
                  <a:pt x="7500" y="2419"/>
                </a:lnTo>
                <a:lnTo>
                  <a:pt x="6250" y="4839"/>
                </a:lnTo>
                <a:lnTo>
                  <a:pt x="0" y="4839"/>
                </a:lnTo>
                <a:lnTo>
                  <a:pt x="1250" y="2419"/>
                </a:lnTo>
                <a:lnTo>
                  <a:pt x="0" y="0"/>
                </a:lnTo>
              </a:path>
            </a:pathLst>
          </a:custGeom>
          <a:solidFill>
            <a:srgbClr val="006400"/>
          </a:solidFill>
          <a:ln w="0">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lv-LV" sz="2180" spc="-1" strike="noStrike">
                <a:solidFill>
                  <a:srgbClr val="ffffff"/>
                </a:solidFill>
                <a:latin typeface="arial"/>
                <a:ea typeface="DejaVu Sans"/>
              </a:rPr>
              <a:t>Pārrunas</a:t>
            </a:r>
            <a:endParaRPr b="0" lang="lv-LV" sz="2180" spc="-1" strike="noStrike">
              <a:latin typeface="Arial"/>
            </a:endParaRPr>
          </a:p>
        </p:txBody>
      </p:sp>
      <p:sp>
        <p:nvSpPr>
          <p:cNvPr id="413" name="CustomShape 4"/>
          <p:cNvSpPr/>
          <p:nvPr/>
        </p:nvSpPr>
        <p:spPr>
          <a:xfrm>
            <a:off x="3135240" y="2612160"/>
            <a:ext cx="2695680" cy="1737720"/>
          </a:xfrm>
          <a:custGeom>
            <a:avLst/>
            <a:gdLst/>
            <a:ahLst/>
            <a:rect l="l" t="t" r="r" b="b"/>
            <a:pathLst>
              <a:path w="7501" h="4840">
                <a:moveTo>
                  <a:pt x="0" y="0"/>
                </a:moveTo>
                <a:lnTo>
                  <a:pt x="6250" y="0"/>
                </a:lnTo>
                <a:lnTo>
                  <a:pt x="7500" y="2419"/>
                </a:lnTo>
                <a:lnTo>
                  <a:pt x="6250" y="4839"/>
                </a:lnTo>
                <a:lnTo>
                  <a:pt x="0" y="4839"/>
                </a:lnTo>
                <a:lnTo>
                  <a:pt x="1250" y="2419"/>
                </a:lnTo>
                <a:lnTo>
                  <a:pt x="0" y="0"/>
                </a:lnTo>
              </a:path>
            </a:pathLst>
          </a:custGeom>
          <a:solidFill>
            <a:srgbClr val="7fff00"/>
          </a:solidFill>
          <a:ln w="0">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lv-LV" sz="2180" spc="-1" strike="noStrike">
                <a:solidFill>
                  <a:srgbClr val="000000"/>
                </a:solidFill>
                <a:latin typeface="arial"/>
                <a:ea typeface="DejaVu Sans"/>
              </a:rPr>
              <a:t>Mediācija/</a:t>
            </a:r>
            <a:endParaRPr b="0" lang="lv-LV" sz="2180" spc="-1" strike="noStrike">
              <a:latin typeface="Arial"/>
            </a:endParaRPr>
          </a:p>
          <a:p>
            <a:pPr algn="ctr">
              <a:lnSpc>
                <a:spcPct val="100000"/>
              </a:lnSpc>
            </a:pPr>
            <a:r>
              <a:rPr b="0" lang="lv-LV" sz="2180" spc="-1" strike="noStrike">
                <a:solidFill>
                  <a:srgbClr val="000000"/>
                </a:solidFill>
                <a:latin typeface="arial"/>
                <a:ea typeface="DejaVu Sans"/>
              </a:rPr>
              <a:t>samierināšana</a:t>
            </a:r>
            <a:endParaRPr b="0" lang="lv-LV" sz="2180" spc="-1" strike="noStrike">
              <a:latin typeface="Arial"/>
            </a:endParaRPr>
          </a:p>
        </p:txBody>
      </p:sp>
      <p:sp>
        <p:nvSpPr>
          <p:cNvPr id="414" name="CustomShape 5"/>
          <p:cNvSpPr/>
          <p:nvPr/>
        </p:nvSpPr>
        <p:spPr>
          <a:xfrm>
            <a:off x="5269320" y="2612160"/>
            <a:ext cx="2912760" cy="1737720"/>
          </a:xfrm>
          <a:custGeom>
            <a:avLst/>
            <a:gdLst/>
            <a:ahLst/>
            <a:rect l="l" t="t" r="r" b="b"/>
            <a:pathLst>
              <a:path w="8104" h="4840">
                <a:moveTo>
                  <a:pt x="0" y="0"/>
                </a:moveTo>
                <a:lnTo>
                  <a:pt x="6852" y="0"/>
                </a:lnTo>
                <a:lnTo>
                  <a:pt x="8103" y="2419"/>
                </a:lnTo>
                <a:lnTo>
                  <a:pt x="6852" y="4839"/>
                </a:lnTo>
                <a:lnTo>
                  <a:pt x="0" y="4839"/>
                </a:lnTo>
                <a:lnTo>
                  <a:pt x="1251" y="2419"/>
                </a:lnTo>
                <a:lnTo>
                  <a:pt x="0" y="0"/>
                </a:lnTo>
              </a:path>
            </a:pathLst>
          </a:custGeom>
          <a:solidFill>
            <a:srgbClr val="ffff00"/>
          </a:solidFill>
          <a:ln w="0">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lv-LV" sz="2180" spc="-1" strike="noStrike">
                <a:solidFill>
                  <a:srgbClr val="000000"/>
                </a:solidFill>
                <a:latin typeface="arial"/>
                <a:ea typeface="DejaVu Sans"/>
              </a:rPr>
              <a:t>Šķīrējtiesa</a:t>
            </a:r>
            <a:endParaRPr b="0" lang="lv-LV" sz="2180" spc="-1" strike="noStrike">
              <a:latin typeface="Arial"/>
            </a:endParaRPr>
          </a:p>
        </p:txBody>
      </p:sp>
      <p:sp>
        <p:nvSpPr>
          <p:cNvPr id="415" name="CustomShape 6"/>
          <p:cNvSpPr/>
          <p:nvPr/>
        </p:nvSpPr>
        <p:spPr>
          <a:xfrm>
            <a:off x="7621200" y="2612160"/>
            <a:ext cx="2912760" cy="1737720"/>
          </a:xfrm>
          <a:custGeom>
            <a:avLst/>
            <a:gdLst/>
            <a:ahLst/>
            <a:rect l="l" t="t" r="r" b="b"/>
            <a:pathLst>
              <a:path w="8104" h="4840">
                <a:moveTo>
                  <a:pt x="0" y="0"/>
                </a:moveTo>
                <a:lnTo>
                  <a:pt x="6852" y="0"/>
                </a:lnTo>
                <a:lnTo>
                  <a:pt x="8103" y="2419"/>
                </a:lnTo>
                <a:lnTo>
                  <a:pt x="6852" y="4839"/>
                </a:lnTo>
                <a:lnTo>
                  <a:pt x="0" y="4839"/>
                </a:lnTo>
                <a:lnTo>
                  <a:pt x="1251" y="2419"/>
                </a:lnTo>
                <a:lnTo>
                  <a:pt x="0" y="0"/>
                </a:lnTo>
              </a:path>
            </a:pathLst>
          </a:custGeom>
          <a:solidFill>
            <a:srgbClr val="ff0000"/>
          </a:solidFill>
          <a:ln w="0">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lv-LV" sz="2180" spc="-1" strike="noStrike">
                <a:solidFill>
                  <a:srgbClr val="000000"/>
                </a:solidFill>
                <a:latin typeface="arial"/>
                <a:ea typeface="DejaVu Sans"/>
              </a:rPr>
              <a:t> </a:t>
            </a:r>
            <a:r>
              <a:rPr b="0" lang="lv-LV" sz="2180" spc="-1" strike="noStrike">
                <a:solidFill>
                  <a:srgbClr val="000000"/>
                </a:solidFill>
                <a:latin typeface="arial"/>
                <a:ea typeface="DejaVu Sans"/>
              </a:rPr>
              <a:t>Tiesvedība</a:t>
            </a:r>
            <a:endParaRPr b="0" lang="lv-LV" sz="2180" spc="-1" strike="noStrike">
              <a:latin typeface="Arial"/>
            </a:endParaRPr>
          </a:p>
        </p:txBody>
      </p:sp>
      <p:sp>
        <p:nvSpPr>
          <p:cNvPr id="416" name="CustomShape 7"/>
          <p:cNvSpPr/>
          <p:nvPr/>
        </p:nvSpPr>
        <p:spPr>
          <a:xfrm>
            <a:off x="827280" y="4833000"/>
            <a:ext cx="1432800" cy="10562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lv-LV" sz="2180" spc="-1" strike="noStrike">
                <a:solidFill>
                  <a:srgbClr val="000000"/>
                </a:solidFill>
                <a:latin typeface="Asap"/>
                <a:ea typeface="DejaVu Sans"/>
              </a:rPr>
              <a:t>Lēti, </a:t>
            </a:r>
            <a:endParaRPr b="0" lang="lv-LV" sz="2180" spc="-1" strike="noStrike">
              <a:latin typeface="Arial"/>
            </a:endParaRPr>
          </a:p>
          <a:p>
            <a:pPr>
              <a:lnSpc>
                <a:spcPct val="100000"/>
              </a:lnSpc>
            </a:pPr>
            <a:r>
              <a:rPr b="0" lang="lv-LV" sz="2180" spc="-1" strike="noStrike">
                <a:solidFill>
                  <a:srgbClr val="000000"/>
                </a:solidFill>
                <a:latin typeface="Asap"/>
                <a:ea typeface="DejaVu Sans"/>
              </a:rPr>
              <a:t>ātri, </a:t>
            </a:r>
            <a:endParaRPr b="0" lang="lv-LV" sz="2180" spc="-1" strike="noStrike">
              <a:latin typeface="Arial"/>
            </a:endParaRPr>
          </a:p>
          <a:p>
            <a:pPr>
              <a:lnSpc>
                <a:spcPct val="100000"/>
              </a:lnSpc>
            </a:pPr>
            <a:r>
              <a:rPr b="0" lang="lv-LV" sz="2180" spc="-1" strike="noStrike">
                <a:solidFill>
                  <a:srgbClr val="000000"/>
                </a:solidFill>
                <a:latin typeface="Asap"/>
                <a:ea typeface="DejaVu Sans"/>
              </a:rPr>
              <a:t>vienkārši</a:t>
            </a:r>
            <a:endParaRPr b="0" lang="lv-LV" sz="2180" spc="-1" strike="noStrike">
              <a:latin typeface="Arial"/>
            </a:endParaRPr>
          </a:p>
        </p:txBody>
      </p:sp>
      <p:sp>
        <p:nvSpPr>
          <p:cNvPr id="417" name="CustomShape 8"/>
          <p:cNvSpPr/>
          <p:nvPr/>
        </p:nvSpPr>
        <p:spPr>
          <a:xfrm>
            <a:off x="8784000" y="4833360"/>
            <a:ext cx="1724040" cy="166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lv-LV" sz="2180" spc="-1" strike="noStrike">
                <a:solidFill>
                  <a:srgbClr val="000000"/>
                </a:solidFill>
                <a:latin typeface="Asap"/>
                <a:ea typeface="DejaVu Sans"/>
              </a:rPr>
              <a:t>Dārgi, </a:t>
            </a:r>
            <a:endParaRPr b="0" lang="lv-LV" sz="2180" spc="-1" strike="noStrike">
              <a:latin typeface="Arial"/>
            </a:endParaRPr>
          </a:p>
          <a:p>
            <a:pPr>
              <a:lnSpc>
                <a:spcPct val="100000"/>
              </a:lnSpc>
            </a:pPr>
            <a:r>
              <a:rPr b="0" lang="lv-LV" sz="2180" spc="-1" strike="noStrike">
                <a:solidFill>
                  <a:srgbClr val="000000"/>
                </a:solidFill>
                <a:latin typeface="Asap"/>
                <a:ea typeface="DejaVu Sans"/>
              </a:rPr>
              <a:t>lēni, </a:t>
            </a:r>
            <a:endParaRPr b="0" lang="lv-LV" sz="2180" spc="-1" strike="noStrike">
              <a:latin typeface="Arial"/>
            </a:endParaRPr>
          </a:p>
          <a:p>
            <a:pPr>
              <a:lnSpc>
                <a:spcPct val="100000"/>
              </a:lnSpc>
            </a:pPr>
            <a:r>
              <a:rPr b="0" lang="lv-LV" sz="2180" spc="-1" strike="noStrike">
                <a:solidFill>
                  <a:srgbClr val="000000"/>
                </a:solidFill>
                <a:latin typeface="Asap"/>
                <a:ea typeface="DejaVu Sans"/>
              </a:rPr>
              <a:t>sarežģīti</a:t>
            </a:r>
            <a:endParaRPr b="0" lang="lv-LV" sz="2180" spc="-1" strike="noStrike">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Dažas rekomendācijas</a:t>
            </a:r>
            <a:endParaRPr b="0" lang="lv-LV" sz="4400" spc="-1" strike="noStrike">
              <a:latin typeface="Arial"/>
            </a:endParaRPr>
          </a:p>
        </p:txBody>
      </p:sp>
      <p:sp>
        <p:nvSpPr>
          <p:cNvPr id="419"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marL="98640" indent="-225360">
              <a:lnSpc>
                <a:spcPct val="100000"/>
              </a:lnSpc>
              <a:tabLst>
                <a:tab algn="l" pos="0"/>
              </a:tabLst>
            </a:pPr>
            <a:r>
              <a:rPr b="1" lang="lv-LV" sz="2800" spc="-1" strike="noStrike">
                <a:solidFill>
                  <a:srgbClr val="ff0000"/>
                </a:solidFill>
                <a:latin typeface="CalIbri"/>
                <a:ea typeface="DejaVu Sans"/>
              </a:rPr>
              <a:t>Atcerieties</a:t>
            </a:r>
            <a:r>
              <a:rPr b="1" lang="lv-LV" sz="2800" spc="-1" strike="noStrike">
                <a:solidFill>
                  <a:srgbClr val="000000"/>
                </a:solidFill>
                <a:latin typeface="CalIbri"/>
                <a:ea typeface="DejaVu Sans"/>
              </a:rPr>
              <a:t>:</a:t>
            </a:r>
            <a:endParaRPr b="0" lang="lv-LV" sz="2800" spc="-1" strike="noStrike">
              <a:latin typeface="Arial"/>
            </a:endParaRPr>
          </a:p>
          <a:p>
            <a:pPr marL="216000" indent="-214200">
              <a:lnSpc>
                <a:spcPct val="100000"/>
              </a:lnSpc>
              <a:buClr>
                <a:srgbClr val="000000"/>
              </a:buClr>
              <a:buFont typeface="Symbol"/>
              <a:buChar char=""/>
              <a:tabLst>
                <a:tab algn="l" pos="0"/>
              </a:tabLst>
            </a:pPr>
            <a:r>
              <a:rPr b="0" lang="lv-LV" sz="2800" spc="-1" strike="noStrike">
                <a:solidFill>
                  <a:srgbClr val="000000"/>
                </a:solidFill>
                <a:latin typeface="CalIbri"/>
                <a:ea typeface="DejaVu Sans"/>
              </a:rPr>
              <a:t>Lai zinātu, kā aizsargāt savas tiesības, Jums vispirms tās jāzina!</a:t>
            </a:r>
            <a:endParaRPr b="0" lang="lv-LV" sz="2800" spc="-1" strike="noStrike">
              <a:latin typeface="Arial"/>
            </a:endParaRPr>
          </a:p>
          <a:p>
            <a:pPr marL="216000" indent="-214200">
              <a:lnSpc>
                <a:spcPct val="100000"/>
              </a:lnSpc>
              <a:buClr>
                <a:srgbClr val="000000"/>
              </a:buClr>
              <a:buFont typeface="Symbol"/>
              <a:buChar char=""/>
              <a:tabLst>
                <a:tab algn="l" pos="0"/>
              </a:tabLst>
            </a:pPr>
            <a:r>
              <a:rPr b="0" lang="lv-LV" sz="2800" spc="-1" strike="noStrike">
                <a:solidFill>
                  <a:srgbClr val="000000"/>
                </a:solidFill>
                <a:latin typeface="CalIbri"/>
                <a:ea typeface="DejaVu Sans"/>
              </a:rPr>
              <a:t>Nebaidieties aizstāvēt savas tiesības, bet darīt to agresīvi ir kontrproduktīvi</a:t>
            </a:r>
            <a:endParaRPr b="0" lang="lv-LV" sz="2800" spc="-1" strike="noStrike">
              <a:latin typeface="Arial"/>
            </a:endParaRPr>
          </a:p>
          <a:p>
            <a:pPr marL="216000" indent="-214200">
              <a:lnSpc>
                <a:spcPct val="100000"/>
              </a:lnSpc>
              <a:buClr>
                <a:srgbClr val="000000"/>
              </a:buClr>
              <a:buFont typeface="Symbol"/>
              <a:buChar char=""/>
              <a:tabLst>
                <a:tab algn="l" pos="0"/>
              </a:tabLst>
            </a:pPr>
            <a:r>
              <a:rPr b="0" lang="lv-LV" sz="2800" spc="-1" strike="noStrike">
                <a:solidFill>
                  <a:srgbClr val="000000"/>
                </a:solidFill>
                <a:latin typeface="CalIbri"/>
                <a:ea typeface="DejaVu Sans"/>
              </a:rPr>
              <a:t>Saglabājiet čekus, rēķinus, maksājumu dokumentus, rakstisku komunikāciju ar tirgotāju un citu dokumentāciju saistībā ar Jūsu sūdzību</a:t>
            </a:r>
            <a:endParaRPr b="0" lang="lv-LV" sz="2800" spc="-1" strike="noStrike">
              <a:latin typeface="Arial"/>
            </a:endParaRPr>
          </a:p>
        </p:txBody>
      </p:sp>
      <p:sp>
        <p:nvSpPr>
          <p:cNvPr id="42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FE580DD-AAE5-42D0-BCB5-EE20F90FA278}"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Rīkoties kolektīvi</a:t>
            </a:r>
            <a:endParaRPr b="0" lang="lv-LV" sz="4400" spc="-1" strike="noStrike">
              <a:latin typeface="Arial"/>
            </a:endParaRPr>
          </a:p>
        </p:txBody>
      </p:sp>
      <p:sp>
        <p:nvSpPr>
          <p:cNvPr id="422"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EC3C2EC-9ADF-4D9A-8833-636ACA7306F6}" type="slidenum">
              <a:rPr b="0" lang="lv-LV" sz="1200" spc="-1" strike="noStrike">
                <a:solidFill>
                  <a:srgbClr val="8b8b8b"/>
                </a:solidFill>
                <a:latin typeface="Calibri"/>
                <a:ea typeface="DejaVu Sans"/>
              </a:rPr>
              <a:t>1</a:t>
            </a:fld>
            <a:endParaRPr b="0" lang="lv-LV" sz="1200" spc="-1" strike="noStrike">
              <a:latin typeface="Arial"/>
            </a:endParaRPr>
          </a:p>
        </p:txBody>
      </p:sp>
      <p:sp>
        <p:nvSpPr>
          <p:cNvPr id="423" name="Line 3"/>
          <p:cNvSpPr/>
          <p:nvPr/>
        </p:nvSpPr>
        <p:spPr>
          <a:xfrm>
            <a:off x="634320" y="2699640"/>
            <a:ext cx="5312520" cy="360"/>
          </a:xfrm>
          <a:prstGeom prst="line">
            <a:avLst/>
          </a:prstGeom>
          <a:ln w="76320">
            <a:solidFill>
              <a:srgbClr val="111111"/>
            </a:solidFill>
            <a:round/>
          </a:ln>
        </p:spPr>
        <p:style>
          <a:lnRef idx="0"/>
          <a:fillRef idx="0"/>
          <a:effectRef idx="0"/>
          <a:fontRef idx="minor"/>
        </p:style>
      </p:sp>
      <p:sp>
        <p:nvSpPr>
          <p:cNvPr id="424" name="Line 4"/>
          <p:cNvSpPr/>
          <p:nvPr/>
        </p:nvSpPr>
        <p:spPr>
          <a:xfrm flipV="1">
            <a:off x="5986080" y="1654560"/>
            <a:ext cx="360" cy="4876920"/>
          </a:xfrm>
          <a:prstGeom prst="line">
            <a:avLst/>
          </a:prstGeom>
          <a:ln w="76320">
            <a:solidFill>
              <a:srgbClr val="111111"/>
            </a:solidFill>
            <a:round/>
          </a:ln>
        </p:spPr>
        <p:style>
          <a:lnRef idx="0"/>
          <a:fillRef idx="0"/>
          <a:effectRef idx="0"/>
          <a:fontRef idx="minor"/>
        </p:style>
      </p:sp>
      <p:sp>
        <p:nvSpPr>
          <p:cNvPr id="425" name="Line 5"/>
          <p:cNvSpPr/>
          <p:nvPr/>
        </p:nvSpPr>
        <p:spPr>
          <a:xfrm>
            <a:off x="6029280" y="2699640"/>
            <a:ext cx="5312520" cy="360"/>
          </a:xfrm>
          <a:prstGeom prst="line">
            <a:avLst/>
          </a:prstGeom>
          <a:ln w="76320">
            <a:solidFill>
              <a:srgbClr val="111111"/>
            </a:solidFill>
            <a:round/>
          </a:ln>
        </p:spPr>
        <p:style>
          <a:lnRef idx="0"/>
          <a:fillRef idx="0"/>
          <a:effectRef idx="0"/>
          <a:fontRef idx="minor"/>
        </p:style>
      </p:sp>
      <p:sp>
        <p:nvSpPr>
          <p:cNvPr id="426" name="CustomShape 6"/>
          <p:cNvSpPr/>
          <p:nvPr/>
        </p:nvSpPr>
        <p:spPr>
          <a:xfrm>
            <a:off x="677880" y="1961640"/>
            <a:ext cx="5135040" cy="560520"/>
          </a:xfrm>
          <a:prstGeom prst="rect">
            <a:avLst/>
          </a:prstGeom>
          <a:noFill/>
          <a:ln w="0">
            <a:noFill/>
          </a:ln>
        </p:spPr>
        <p:style>
          <a:lnRef idx="0"/>
          <a:fillRef idx="0"/>
          <a:effectRef idx="0"/>
          <a:fontRef idx="minor"/>
        </p:style>
        <p:txBody>
          <a:bodyPr lIns="90000" rIns="90000" tIns="45000" bIns="45000" anchorCtr="1">
            <a:noAutofit/>
          </a:bodyPr>
          <a:p>
            <a:pPr algn="ctr">
              <a:lnSpc>
                <a:spcPct val="100000"/>
              </a:lnSpc>
            </a:pPr>
            <a:r>
              <a:rPr b="1" lang="lv-LV" sz="2800" spc="-1" strike="noStrike">
                <a:solidFill>
                  <a:srgbClr val="000000"/>
                </a:solidFill>
                <a:latin typeface="Calibri"/>
                <a:ea typeface="DejaVu Sans"/>
              </a:rPr>
              <a:t>Aizliegumi</a:t>
            </a:r>
            <a:endParaRPr b="0" lang="lv-LV" sz="2800" spc="-1" strike="noStrike">
              <a:latin typeface="Arial"/>
            </a:endParaRPr>
          </a:p>
        </p:txBody>
      </p:sp>
      <p:sp>
        <p:nvSpPr>
          <p:cNvPr id="427" name="CustomShape 7"/>
          <p:cNvSpPr/>
          <p:nvPr/>
        </p:nvSpPr>
        <p:spPr>
          <a:xfrm>
            <a:off x="6077160" y="1959480"/>
            <a:ext cx="5570280" cy="649800"/>
          </a:xfrm>
          <a:prstGeom prst="rect">
            <a:avLst/>
          </a:prstGeom>
          <a:noFill/>
          <a:ln w="0">
            <a:noFill/>
          </a:ln>
        </p:spPr>
        <p:style>
          <a:lnRef idx="0"/>
          <a:fillRef idx="0"/>
          <a:effectRef idx="0"/>
          <a:fontRef idx="minor"/>
        </p:style>
        <p:txBody>
          <a:bodyPr lIns="90000" rIns="90000" tIns="45000" bIns="45000" anchorCtr="1">
            <a:noAutofit/>
          </a:bodyPr>
          <a:p>
            <a:pPr algn="ctr">
              <a:lnSpc>
                <a:spcPct val="100000"/>
              </a:lnSpc>
            </a:pPr>
            <a:r>
              <a:rPr b="1" lang="lv-LV" sz="2800" spc="-1" strike="noStrike">
                <a:solidFill>
                  <a:srgbClr val="000000"/>
                </a:solidFill>
                <a:latin typeface="Calibri"/>
                <a:ea typeface="DejaVu Sans"/>
              </a:rPr>
              <a:t>Kolektīvas prasības</a:t>
            </a:r>
            <a:endParaRPr b="0" lang="lv-LV" sz="2800" spc="-1" strike="noStrike">
              <a:latin typeface="Arial"/>
            </a:endParaRPr>
          </a:p>
        </p:txBody>
      </p:sp>
      <p:sp>
        <p:nvSpPr>
          <p:cNvPr id="428" name="CustomShape 8"/>
          <p:cNvSpPr/>
          <p:nvPr/>
        </p:nvSpPr>
        <p:spPr>
          <a:xfrm>
            <a:off x="677880" y="2873880"/>
            <a:ext cx="5135040" cy="3632760"/>
          </a:xfrm>
          <a:prstGeom prst="rect">
            <a:avLst/>
          </a:prstGeom>
          <a:noFill/>
          <a:ln w="0">
            <a:noFill/>
          </a:ln>
        </p:spPr>
        <p:style>
          <a:lnRef idx="0"/>
          <a:fillRef idx="0"/>
          <a:effectRef idx="0"/>
          <a:fontRef idx="minor"/>
        </p:style>
        <p:txBody>
          <a:bodyPr lIns="90000" rIns="90000" tIns="45000" bIns="45000" anchorCtr="1">
            <a:noAutofit/>
          </a:bodyPr>
          <a:p>
            <a:pPr marL="216000" indent="-212760">
              <a:lnSpc>
                <a:spcPct val="100000"/>
              </a:lnSpc>
              <a:buClr>
                <a:srgbClr val="000000"/>
              </a:buClr>
              <a:buSzPct val="45000"/>
              <a:buFont typeface="Wingdings" charset="2"/>
              <a:buChar char=""/>
            </a:pPr>
            <a:r>
              <a:rPr b="0" lang="lv-LV" sz="2600" spc="-1" strike="noStrike">
                <a:solidFill>
                  <a:srgbClr val="000000"/>
                </a:solidFill>
                <a:latin typeface="Calibri"/>
                <a:ea typeface="DejaVu Sans"/>
              </a:rPr>
              <a:t>Mērķis ir apturēt pārkāpumu</a:t>
            </a:r>
            <a:endParaRPr b="0" lang="lv-LV" sz="2600" spc="-1" strike="noStrike">
              <a:latin typeface="Arial"/>
            </a:endParaRPr>
          </a:p>
          <a:p>
            <a:pPr marL="216000" indent="-212760">
              <a:lnSpc>
                <a:spcPct val="100000"/>
              </a:lnSpc>
              <a:buClr>
                <a:srgbClr val="000000"/>
              </a:buClr>
              <a:buSzPct val="45000"/>
              <a:buFont typeface="Wingdings" charset="2"/>
              <a:buChar char=""/>
            </a:pPr>
            <a:r>
              <a:rPr b="0" lang="lv-LV" sz="2600" spc="-1" strike="noStrike">
                <a:solidFill>
                  <a:srgbClr val="000000"/>
                </a:solidFill>
                <a:latin typeface="Calibri"/>
                <a:ea typeface="DejaVu Sans"/>
              </a:rPr>
              <a:t>Ietver lēmuma pieņemšanu, publicēšanu un, ja nepieciešams, naudas sodus</a:t>
            </a:r>
            <a:endParaRPr b="0" lang="lv-LV" sz="2600" spc="-1" strike="noStrike">
              <a:latin typeface="Arial"/>
            </a:endParaRPr>
          </a:p>
        </p:txBody>
      </p:sp>
      <p:sp>
        <p:nvSpPr>
          <p:cNvPr id="429" name="CustomShape 9"/>
          <p:cNvSpPr/>
          <p:nvPr/>
        </p:nvSpPr>
        <p:spPr>
          <a:xfrm>
            <a:off x="6164280" y="2873880"/>
            <a:ext cx="5135040" cy="2696400"/>
          </a:xfrm>
          <a:prstGeom prst="rect">
            <a:avLst/>
          </a:prstGeom>
          <a:noFill/>
          <a:ln w="0">
            <a:noFill/>
          </a:ln>
        </p:spPr>
        <p:style>
          <a:lnRef idx="0"/>
          <a:fillRef idx="0"/>
          <a:effectRef idx="0"/>
          <a:fontRef idx="minor"/>
        </p:style>
        <p:txBody>
          <a:bodyPr lIns="90000" rIns="90000" tIns="45000" bIns="45000" anchorCtr="1">
            <a:noAutofit/>
          </a:bodyPr>
          <a:p>
            <a:pPr marL="216000" indent="-212760">
              <a:lnSpc>
                <a:spcPct val="100000"/>
              </a:lnSpc>
              <a:buClr>
                <a:srgbClr val="000000"/>
              </a:buClr>
              <a:buSzPct val="45000"/>
              <a:buFont typeface="Wingdings" charset="2"/>
              <a:buChar char=""/>
            </a:pPr>
            <a:r>
              <a:rPr b="0" lang="lv-LV" sz="2600" spc="-1" strike="noStrike">
                <a:solidFill>
                  <a:srgbClr val="000000"/>
                </a:solidFill>
                <a:latin typeface="Calibri"/>
                <a:ea typeface="DejaVu Sans"/>
              </a:rPr>
              <a:t>Mērķis ir dauzi patērētāji ar līdzīgiem prasījumiem saņem apmierinājumu (t.sk. kompensāciju) viena procesa ietvaros</a:t>
            </a:r>
            <a:endParaRPr b="0" lang="lv-LV" sz="2600" spc="-1" strike="noStrike">
              <a:latin typeface="Arial"/>
            </a:endParaRPr>
          </a:p>
          <a:p>
            <a:pPr marL="216000" indent="-212760">
              <a:lnSpc>
                <a:spcPct val="100000"/>
              </a:lnSpc>
              <a:buClr>
                <a:srgbClr val="000000"/>
              </a:buClr>
              <a:buSzPct val="45000"/>
              <a:buFont typeface="Wingdings" charset="2"/>
              <a:buChar char=""/>
            </a:pPr>
            <a:r>
              <a:rPr b="1" lang="lv-LV" sz="2600" spc="-1" strike="noStrike">
                <a:solidFill>
                  <a:srgbClr val="000000"/>
                </a:solidFill>
                <a:latin typeface="Calibri"/>
                <a:ea typeface="DejaVu Sans"/>
              </a:rPr>
              <a:t>Latvijā pagaidām nav pieejamas!</a:t>
            </a:r>
            <a:endParaRPr b="0" lang="lv-LV" sz="26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Aizliegumi</a:t>
            </a:r>
            <a:endParaRPr b="0" lang="lv-LV" sz="4400" spc="-1" strike="noStrike">
              <a:latin typeface="Arial"/>
            </a:endParaRPr>
          </a:p>
        </p:txBody>
      </p:sp>
      <p:sp>
        <p:nvSpPr>
          <p:cNvPr id="431"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Parasti </a:t>
            </a:r>
            <a:r>
              <a:rPr b="0" lang="lv-LV" sz="3200" spc="-1" strike="noStrike" u="sng">
                <a:solidFill>
                  <a:srgbClr val="000000"/>
                </a:solidFill>
                <a:uFillTx/>
                <a:latin typeface="arial"/>
                <a:ea typeface="DejaVu Sans"/>
              </a:rPr>
              <a:t>patērētāju aizsardzības iestādes</a:t>
            </a:r>
            <a:r>
              <a:rPr b="0" lang="lv-LV" sz="3200" spc="-1" strike="noStrike">
                <a:solidFill>
                  <a:srgbClr val="000000"/>
                </a:solidFill>
                <a:latin typeface="arial"/>
                <a:ea typeface="DejaVu Sans"/>
              </a:rPr>
              <a:t> ir tiesīgas veikt izmeklēšanu un pieņemt lēmumus</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Iestādes pašas nosaka savas prioritātes</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Patērētāju organizācijas ir tiesīgas lūgt iestādes (dažreiz arī tiesas) piemērot aizliegumus</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Tirgotāju brīvprātīgas apņemšanas novērst pārkāpumu arī ir iespējamas</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Naudas sodi ir atkarīgi no konkrētas valsts</a:t>
            </a:r>
            <a:endParaRPr b="0" lang="lv-LV" sz="3200" spc="-1" strike="noStrike">
              <a:latin typeface="Arial"/>
            </a:endParaRPr>
          </a:p>
        </p:txBody>
      </p:sp>
      <p:sp>
        <p:nvSpPr>
          <p:cNvPr id="432"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2CAB596-EF9D-4D38-9BC5-48DC27DB62CA}"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Tā NAV kolektīvā prasība!</a:t>
            </a:r>
            <a:endParaRPr b="0" lang="lv-LV" sz="4400" spc="-1" strike="noStrike">
              <a:latin typeface="Arial"/>
            </a:endParaRPr>
          </a:p>
        </p:txBody>
      </p:sp>
      <p:sp>
        <p:nvSpPr>
          <p:cNvPr id="434"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CC2C2C2-78B7-4B09-A142-47E4A1DCE573}"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435" name="" descr=""/>
          <p:cNvPicPr/>
          <p:nvPr/>
        </p:nvPicPr>
        <p:blipFill>
          <a:blip r:embed="rId1"/>
          <a:stretch/>
        </p:blipFill>
        <p:spPr>
          <a:xfrm>
            <a:off x="2507400" y="2215800"/>
            <a:ext cx="929160" cy="1648800"/>
          </a:xfrm>
          <a:prstGeom prst="rect">
            <a:avLst/>
          </a:prstGeom>
          <a:ln w="0">
            <a:noFill/>
          </a:ln>
        </p:spPr>
      </p:pic>
      <p:pic>
        <p:nvPicPr>
          <p:cNvPr id="436" name="" descr=""/>
          <p:cNvPicPr/>
          <p:nvPr/>
        </p:nvPicPr>
        <p:blipFill>
          <a:blip r:embed="rId2"/>
          <a:stretch/>
        </p:blipFill>
        <p:spPr>
          <a:xfrm>
            <a:off x="6256440" y="2750400"/>
            <a:ext cx="1360080" cy="1309320"/>
          </a:xfrm>
          <a:prstGeom prst="rect">
            <a:avLst/>
          </a:prstGeom>
          <a:ln w="0">
            <a:noFill/>
          </a:ln>
        </p:spPr>
      </p:pic>
      <p:sp>
        <p:nvSpPr>
          <p:cNvPr id="437" name="CustomShape 3"/>
          <p:cNvSpPr/>
          <p:nvPr/>
        </p:nvSpPr>
        <p:spPr>
          <a:xfrm>
            <a:off x="4179960" y="2917080"/>
            <a:ext cx="1564560" cy="258120"/>
          </a:xfrm>
          <a:custGeom>
            <a:avLst/>
            <a:gdLst/>
            <a:ahLst/>
            <a:rect l="l" t="t" r="r" b="b"/>
            <a:pathLst>
              <a:path w="4357" h="728">
                <a:moveTo>
                  <a:pt x="0" y="181"/>
                </a:moveTo>
                <a:lnTo>
                  <a:pt x="3267" y="181"/>
                </a:lnTo>
                <a:lnTo>
                  <a:pt x="3267" y="0"/>
                </a:lnTo>
                <a:lnTo>
                  <a:pt x="4356" y="363"/>
                </a:lnTo>
                <a:lnTo>
                  <a:pt x="3267" y="727"/>
                </a:lnTo>
                <a:lnTo>
                  <a:pt x="3267" y="545"/>
                </a:lnTo>
                <a:lnTo>
                  <a:pt x="0" y="545"/>
                </a:lnTo>
                <a:lnTo>
                  <a:pt x="0" y="181"/>
                </a:lnTo>
              </a:path>
            </a:pathLst>
          </a:custGeom>
          <a:solidFill>
            <a:srgbClr val="008000"/>
          </a:solidFill>
          <a:ln w="0">
            <a:solidFill>
              <a:srgbClr val="008000"/>
            </a:solidFill>
          </a:ln>
        </p:spPr>
        <p:style>
          <a:lnRef idx="0"/>
          <a:fillRef idx="0"/>
          <a:effectRef idx="0"/>
          <a:fontRef idx="minor"/>
        </p:style>
      </p:sp>
      <p:pic>
        <p:nvPicPr>
          <p:cNvPr id="438" name="" descr=""/>
          <p:cNvPicPr/>
          <p:nvPr/>
        </p:nvPicPr>
        <p:blipFill>
          <a:blip r:embed="rId3"/>
          <a:stretch/>
        </p:blipFill>
        <p:spPr>
          <a:xfrm>
            <a:off x="2507760" y="4001040"/>
            <a:ext cx="929160" cy="1648800"/>
          </a:xfrm>
          <a:prstGeom prst="rect">
            <a:avLst/>
          </a:prstGeom>
          <a:ln w="0">
            <a:noFill/>
          </a:ln>
        </p:spPr>
      </p:pic>
      <p:pic>
        <p:nvPicPr>
          <p:cNvPr id="439" name="" descr=""/>
          <p:cNvPicPr/>
          <p:nvPr/>
        </p:nvPicPr>
        <p:blipFill>
          <a:blip r:embed="rId4"/>
          <a:stretch/>
        </p:blipFill>
        <p:spPr>
          <a:xfrm>
            <a:off x="5207760" y="4915440"/>
            <a:ext cx="929160" cy="1648800"/>
          </a:xfrm>
          <a:prstGeom prst="rect">
            <a:avLst/>
          </a:prstGeom>
          <a:ln w="0">
            <a:noFill/>
          </a:ln>
        </p:spPr>
      </p:pic>
      <p:pic>
        <p:nvPicPr>
          <p:cNvPr id="440" name="" descr=""/>
          <p:cNvPicPr/>
          <p:nvPr/>
        </p:nvPicPr>
        <p:blipFill>
          <a:blip r:embed="rId5"/>
          <a:stretch/>
        </p:blipFill>
        <p:spPr>
          <a:xfrm>
            <a:off x="3727080" y="4871880"/>
            <a:ext cx="929160" cy="1648800"/>
          </a:xfrm>
          <a:prstGeom prst="rect">
            <a:avLst/>
          </a:prstGeom>
          <a:ln w="0">
            <a:noFill/>
          </a:ln>
        </p:spPr>
      </p:pic>
      <p:pic>
        <p:nvPicPr>
          <p:cNvPr id="441" name="" descr=""/>
          <p:cNvPicPr/>
          <p:nvPr/>
        </p:nvPicPr>
        <p:blipFill>
          <a:blip r:embed="rId6"/>
          <a:stretch/>
        </p:blipFill>
        <p:spPr>
          <a:xfrm>
            <a:off x="6601320" y="4915440"/>
            <a:ext cx="929160" cy="1648800"/>
          </a:xfrm>
          <a:prstGeom prst="rect">
            <a:avLst/>
          </a:prstGeom>
          <a:ln w="0">
            <a:noFill/>
          </a:ln>
        </p:spPr>
      </p:pic>
      <p:pic>
        <p:nvPicPr>
          <p:cNvPr id="442" name="" descr=""/>
          <p:cNvPicPr/>
          <p:nvPr/>
        </p:nvPicPr>
        <p:blipFill>
          <a:blip r:embed="rId7"/>
          <a:stretch/>
        </p:blipFill>
        <p:spPr>
          <a:xfrm>
            <a:off x="8082360" y="4915440"/>
            <a:ext cx="929160" cy="1648800"/>
          </a:xfrm>
          <a:prstGeom prst="rect">
            <a:avLst/>
          </a:prstGeom>
          <a:ln w="0">
            <a:noFill/>
          </a:ln>
        </p:spPr>
      </p:pic>
      <p:pic>
        <p:nvPicPr>
          <p:cNvPr id="443" name="" descr=""/>
          <p:cNvPicPr/>
          <p:nvPr/>
        </p:nvPicPr>
        <p:blipFill>
          <a:blip r:embed="rId8"/>
          <a:stretch/>
        </p:blipFill>
        <p:spPr>
          <a:xfrm>
            <a:off x="9476280" y="4915440"/>
            <a:ext cx="929160" cy="1648800"/>
          </a:xfrm>
          <a:prstGeom prst="rect">
            <a:avLst/>
          </a:prstGeom>
          <a:ln w="0">
            <a:noFill/>
          </a:ln>
        </p:spPr>
      </p:pic>
      <p:sp>
        <p:nvSpPr>
          <p:cNvPr id="444" name="CustomShape 4"/>
          <p:cNvSpPr/>
          <p:nvPr/>
        </p:nvSpPr>
        <p:spPr>
          <a:xfrm rot="20778000">
            <a:off x="4177800" y="3961440"/>
            <a:ext cx="1564560" cy="257760"/>
          </a:xfrm>
          <a:custGeom>
            <a:avLst/>
            <a:gdLst/>
            <a:ahLst/>
            <a:rect l="l" t="t" r="r" b="b"/>
            <a:pathLst>
              <a:path w="4357" h="727">
                <a:moveTo>
                  <a:pt x="0" y="181"/>
                </a:moveTo>
                <a:lnTo>
                  <a:pt x="3267" y="181"/>
                </a:lnTo>
                <a:lnTo>
                  <a:pt x="3268" y="0"/>
                </a:lnTo>
                <a:lnTo>
                  <a:pt x="4356" y="363"/>
                </a:lnTo>
                <a:lnTo>
                  <a:pt x="3266" y="726"/>
                </a:lnTo>
                <a:lnTo>
                  <a:pt x="3267" y="544"/>
                </a:lnTo>
                <a:lnTo>
                  <a:pt x="0" y="544"/>
                </a:lnTo>
                <a:lnTo>
                  <a:pt x="0" y="181"/>
                </a:lnTo>
              </a:path>
            </a:pathLst>
          </a:custGeom>
          <a:solidFill>
            <a:srgbClr val="008000"/>
          </a:solidFill>
          <a:ln w="0">
            <a:solidFill>
              <a:srgbClr val="008000"/>
            </a:solidFill>
          </a:ln>
        </p:spPr>
        <p:style>
          <a:lnRef idx="0"/>
          <a:fillRef idx="0"/>
          <a:effectRef idx="0"/>
          <a:fontRef idx="minor"/>
        </p:style>
      </p:sp>
      <p:sp>
        <p:nvSpPr>
          <p:cNvPr id="445" name="CustomShape 5"/>
          <p:cNvSpPr/>
          <p:nvPr/>
        </p:nvSpPr>
        <p:spPr>
          <a:xfrm rot="19927800">
            <a:off x="4649040" y="4498560"/>
            <a:ext cx="1563840" cy="257760"/>
          </a:xfrm>
          <a:custGeom>
            <a:avLst/>
            <a:gdLst/>
            <a:ahLst/>
            <a:rect l="l" t="t" r="r" b="b"/>
            <a:pathLst>
              <a:path w="4355" h="728">
                <a:moveTo>
                  <a:pt x="0" y="186"/>
                </a:moveTo>
                <a:lnTo>
                  <a:pt x="3265" y="181"/>
                </a:lnTo>
                <a:lnTo>
                  <a:pt x="3265" y="0"/>
                </a:lnTo>
                <a:lnTo>
                  <a:pt x="4354" y="361"/>
                </a:lnTo>
                <a:lnTo>
                  <a:pt x="3265" y="727"/>
                </a:lnTo>
                <a:lnTo>
                  <a:pt x="3264" y="545"/>
                </a:lnTo>
                <a:lnTo>
                  <a:pt x="0" y="548"/>
                </a:lnTo>
                <a:lnTo>
                  <a:pt x="0" y="186"/>
                </a:lnTo>
              </a:path>
            </a:pathLst>
          </a:custGeom>
          <a:solidFill>
            <a:srgbClr val="008000"/>
          </a:solidFill>
          <a:ln w="0">
            <a:solidFill>
              <a:srgbClr val="008000"/>
            </a:solidFill>
          </a:ln>
        </p:spPr>
        <p:style>
          <a:lnRef idx="0"/>
          <a:fillRef idx="0"/>
          <a:effectRef idx="0"/>
          <a:fontRef idx="minor"/>
        </p:style>
      </p:sp>
      <p:sp>
        <p:nvSpPr>
          <p:cNvPr id="446" name="CustomShape 6"/>
          <p:cNvSpPr/>
          <p:nvPr/>
        </p:nvSpPr>
        <p:spPr>
          <a:xfrm rot="18987000">
            <a:off x="5760720" y="4510440"/>
            <a:ext cx="898560" cy="257760"/>
          </a:xfrm>
          <a:custGeom>
            <a:avLst/>
            <a:gdLst/>
            <a:ahLst/>
            <a:rect l="l" t="t" r="r" b="b"/>
            <a:pathLst>
              <a:path w="2507" h="726">
                <a:moveTo>
                  <a:pt x="1" y="182"/>
                </a:moveTo>
                <a:lnTo>
                  <a:pt x="1879" y="181"/>
                </a:lnTo>
                <a:lnTo>
                  <a:pt x="1880" y="0"/>
                </a:lnTo>
                <a:lnTo>
                  <a:pt x="2506" y="362"/>
                </a:lnTo>
                <a:lnTo>
                  <a:pt x="1879" y="725"/>
                </a:lnTo>
                <a:lnTo>
                  <a:pt x="1879" y="543"/>
                </a:lnTo>
                <a:lnTo>
                  <a:pt x="0" y="545"/>
                </a:lnTo>
                <a:lnTo>
                  <a:pt x="1" y="182"/>
                </a:lnTo>
              </a:path>
            </a:pathLst>
          </a:custGeom>
          <a:solidFill>
            <a:srgbClr val="008000"/>
          </a:solidFill>
          <a:ln w="0">
            <a:solidFill>
              <a:srgbClr val="008000"/>
            </a:solidFill>
          </a:ln>
        </p:spPr>
        <p:style>
          <a:lnRef idx="0"/>
          <a:fillRef idx="0"/>
          <a:effectRef idx="0"/>
          <a:fontRef idx="minor"/>
        </p:style>
      </p:sp>
      <p:sp>
        <p:nvSpPr>
          <p:cNvPr id="447" name="CustomShape 7"/>
          <p:cNvSpPr/>
          <p:nvPr/>
        </p:nvSpPr>
        <p:spPr>
          <a:xfrm rot="16348800">
            <a:off x="6822360" y="4451040"/>
            <a:ext cx="541800" cy="257760"/>
          </a:xfrm>
          <a:custGeom>
            <a:avLst/>
            <a:gdLst/>
            <a:ahLst/>
            <a:rect l="l" t="t" r="r" b="b"/>
            <a:pathLst>
              <a:path w="1516" h="726">
                <a:moveTo>
                  <a:pt x="0" y="180"/>
                </a:moveTo>
                <a:lnTo>
                  <a:pt x="1137" y="181"/>
                </a:lnTo>
                <a:lnTo>
                  <a:pt x="1136" y="0"/>
                </a:lnTo>
                <a:lnTo>
                  <a:pt x="1515" y="362"/>
                </a:lnTo>
                <a:lnTo>
                  <a:pt x="1136" y="725"/>
                </a:lnTo>
                <a:lnTo>
                  <a:pt x="1136" y="543"/>
                </a:lnTo>
                <a:lnTo>
                  <a:pt x="0" y="544"/>
                </a:lnTo>
                <a:lnTo>
                  <a:pt x="0" y="180"/>
                </a:lnTo>
              </a:path>
            </a:pathLst>
          </a:custGeom>
          <a:solidFill>
            <a:srgbClr val="008000"/>
          </a:solidFill>
          <a:ln w="0">
            <a:solidFill>
              <a:srgbClr val="008000"/>
            </a:solidFill>
          </a:ln>
        </p:spPr>
        <p:style>
          <a:lnRef idx="0"/>
          <a:fillRef idx="0"/>
          <a:effectRef idx="0"/>
          <a:fontRef idx="minor"/>
        </p:style>
      </p:sp>
      <p:sp>
        <p:nvSpPr>
          <p:cNvPr id="448" name="CustomShape 8"/>
          <p:cNvSpPr/>
          <p:nvPr/>
        </p:nvSpPr>
        <p:spPr>
          <a:xfrm rot="13893600">
            <a:off x="7612920" y="4318200"/>
            <a:ext cx="898560" cy="257760"/>
          </a:xfrm>
          <a:custGeom>
            <a:avLst/>
            <a:gdLst/>
            <a:ahLst/>
            <a:rect l="l" t="t" r="r" b="b"/>
            <a:pathLst>
              <a:path w="2507" h="727">
                <a:moveTo>
                  <a:pt x="0" y="182"/>
                </a:moveTo>
                <a:lnTo>
                  <a:pt x="1879" y="181"/>
                </a:lnTo>
                <a:lnTo>
                  <a:pt x="1879" y="0"/>
                </a:lnTo>
                <a:lnTo>
                  <a:pt x="2506" y="362"/>
                </a:lnTo>
                <a:lnTo>
                  <a:pt x="1879" y="726"/>
                </a:lnTo>
                <a:lnTo>
                  <a:pt x="1879" y="544"/>
                </a:lnTo>
                <a:lnTo>
                  <a:pt x="0" y="545"/>
                </a:lnTo>
                <a:lnTo>
                  <a:pt x="0" y="182"/>
                </a:lnTo>
              </a:path>
            </a:pathLst>
          </a:custGeom>
          <a:solidFill>
            <a:srgbClr val="008000"/>
          </a:solidFill>
          <a:ln w="0">
            <a:solidFill>
              <a:srgbClr val="008000"/>
            </a:solidFill>
          </a:ln>
        </p:spPr>
        <p:style>
          <a:lnRef idx="0"/>
          <a:fillRef idx="0"/>
          <a:effectRef idx="0"/>
          <a:fontRef idx="minor"/>
        </p:style>
      </p:sp>
      <p:sp>
        <p:nvSpPr>
          <p:cNvPr id="449" name="CustomShape 9"/>
          <p:cNvSpPr/>
          <p:nvPr/>
        </p:nvSpPr>
        <p:spPr>
          <a:xfrm rot="13210800">
            <a:off x="8052840" y="4074120"/>
            <a:ext cx="1558440" cy="257760"/>
          </a:xfrm>
          <a:custGeom>
            <a:avLst/>
            <a:gdLst/>
            <a:ahLst/>
            <a:rect l="l" t="t" r="r" b="b"/>
            <a:pathLst>
              <a:path w="4340" h="727">
                <a:moveTo>
                  <a:pt x="0" y="183"/>
                </a:moveTo>
                <a:lnTo>
                  <a:pt x="3254" y="181"/>
                </a:lnTo>
                <a:lnTo>
                  <a:pt x="3254" y="0"/>
                </a:lnTo>
                <a:lnTo>
                  <a:pt x="4339" y="362"/>
                </a:lnTo>
                <a:lnTo>
                  <a:pt x="3254" y="726"/>
                </a:lnTo>
                <a:lnTo>
                  <a:pt x="3254" y="544"/>
                </a:lnTo>
                <a:lnTo>
                  <a:pt x="0" y="545"/>
                </a:lnTo>
                <a:lnTo>
                  <a:pt x="0" y="183"/>
                </a:lnTo>
              </a:path>
            </a:pathLst>
          </a:custGeom>
          <a:solidFill>
            <a:srgbClr val="008000"/>
          </a:solidFill>
          <a:ln w="0">
            <a:solidFill>
              <a:srgbClr val="008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Tā ir kolektīvā prasība</a:t>
            </a:r>
            <a:endParaRPr b="0" lang="lv-LV" sz="4400" spc="-1" strike="noStrike">
              <a:latin typeface="Arial"/>
            </a:endParaRPr>
          </a:p>
        </p:txBody>
      </p:sp>
      <p:sp>
        <p:nvSpPr>
          <p:cNvPr id="451" name="CustomShape 2"/>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B349D2A7-6373-4D26-9647-ACB0999E8A96}" type="slidenum">
              <a:rPr b="0" lang="lv-LV" sz="1200" spc="-1" strike="noStrike">
                <a:solidFill>
                  <a:srgbClr val="8b8b8b"/>
                </a:solidFill>
                <a:latin typeface="Calibri"/>
                <a:ea typeface="DejaVu Sans"/>
              </a:rPr>
              <a:t>1</a:t>
            </a:fld>
            <a:endParaRPr b="0" lang="lv-LV" sz="1200" spc="-1" strike="noStrike">
              <a:latin typeface="Arial"/>
            </a:endParaRPr>
          </a:p>
        </p:txBody>
      </p:sp>
      <p:pic>
        <p:nvPicPr>
          <p:cNvPr id="452" name="" descr=""/>
          <p:cNvPicPr/>
          <p:nvPr/>
        </p:nvPicPr>
        <p:blipFill>
          <a:blip r:embed="rId1"/>
          <a:stretch/>
        </p:blipFill>
        <p:spPr>
          <a:xfrm>
            <a:off x="1643400" y="2036160"/>
            <a:ext cx="929160" cy="1648800"/>
          </a:xfrm>
          <a:prstGeom prst="rect">
            <a:avLst/>
          </a:prstGeom>
          <a:ln w="0">
            <a:noFill/>
          </a:ln>
        </p:spPr>
      </p:pic>
      <p:pic>
        <p:nvPicPr>
          <p:cNvPr id="453" name="" descr=""/>
          <p:cNvPicPr/>
          <p:nvPr/>
        </p:nvPicPr>
        <p:blipFill>
          <a:blip r:embed="rId2"/>
          <a:stretch/>
        </p:blipFill>
        <p:spPr>
          <a:xfrm>
            <a:off x="9616320" y="1569240"/>
            <a:ext cx="1360080" cy="1309320"/>
          </a:xfrm>
          <a:prstGeom prst="rect">
            <a:avLst/>
          </a:prstGeom>
          <a:ln w="0">
            <a:noFill/>
          </a:ln>
        </p:spPr>
      </p:pic>
      <p:sp>
        <p:nvSpPr>
          <p:cNvPr id="454" name="CustomShape 3"/>
          <p:cNvSpPr/>
          <p:nvPr/>
        </p:nvSpPr>
        <p:spPr>
          <a:xfrm>
            <a:off x="3315960" y="2737440"/>
            <a:ext cx="1564560" cy="258120"/>
          </a:xfrm>
          <a:custGeom>
            <a:avLst/>
            <a:gdLst/>
            <a:ahLst/>
            <a:rect l="l" t="t" r="r" b="b"/>
            <a:pathLst>
              <a:path w="4357" h="728">
                <a:moveTo>
                  <a:pt x="0" y="181"/>
                </a:moveTo>
                <a:lnTo>
                  <a:pt x="3267" y="181"/>
                </a:lnTo>
                <a:lnTo>
                  <a:pt x="3267" y="0"/>
                </a:lnTo>
                <a:lnTo>
                  <a:pt x="4356" y="363"/>
                </a:lnTo>
                <a:lnTo>
                  <a:pt x="3267" y="727"/>
                </a:lnTo>
                <a:lnTo>
                  <a:pt x="3267" y="545"/>
                </a:lnTo>
                <a:lnTo>
                  <a:pt x="0" y="545"/>
                </a:lnTo>
                <a:lnTo>
                  <a:pt x="0" y="181"/>
                </a:lnTo>
              </a:path>
            </a:pathLst>
          </a:custGeom>
          <a:solidFill>
            <a:srgbClr val="008000"/>
          </a:solidFill>
          <a:ln w="0">
            <a:solidFill>
              <a:srgbClr val="008000"/>
            </a:solidFill>
          </a:ln>
        </p:spPr>
        <p:style>
          <a:lnRef idx="0"/>
          <a:fillRef idx="0"/>
          <a:effectRef idx="0"/>
          <a:fontRef idx="minor"/>
        </p:style>
      </p:sp>
      <p:pic>
        <p:nvPicPr>
          <p:cNvPr id="455" name="" descr=""/>
          <p:cNvPicPr/>
          <p:nvPr/>
        </p:nvPicPr>
        <p:blipFill>
          <a:blip r:embed="rId3"/>
          <a:stretch/>
        </p:blipFill>
        <p:spPr>
          <a:xfrm>
            <a:off x="1643760" y="3821400"/>
            <a:ext cx="929160" cy="1648800"/>
          </a:xfrm>
          <a:prstGeom prst="rect">
            <a:avLst/>
          </a:prstGeom>
          <a:ln w="0">
            <a:noFill/>
          </a:ln>
        </p:spPr>
      </p:pic>
      <p:pic>
        <p:nvPicPr>
          <p:cNvPr id="456" name="" descr=""/>
          <p:cNvPicPr/>
          <p:nvPr/>
        </p:nvPicPr>
        <p:blipFill>
          <a:blip r:embed="rId4"/>
          <a:stretch/>
        </p:blipFill>
        <p:spPr>
          <a:xfrm>
            <a:off x="4343760" y="4735800"/>
            <a:ext cx="929160" cy="1648800"/>
          </a:xfrm>
          <a:prstGeom prst="rect">
            <a:avLst/>
          </a:prstGeom>
          <a:ln w="0">
            <a:noFill/>
          </a:ln>
        </p:spPr>
      </p:pic>
      <p:pic>
        <p:nvPicPr>
          <p:cNvPr id="457" name="" descr=""/>
          <p:cNvPicPr/>
          <p:nvPr/>
        </p:nvPicPr>
        <p:blipFill>
          <a:blip r:embed="rId5"/>
          <a:stretch/>
        </p:blipFill>
        <p:spPr>
          <a:xfrm>
            <a:off x="2863080" y="4692240"/>
            <a:ext cx="929160" cy="1648800"/>
          </a:xfrm>
          <a:prstGeom prst="rect">
            <a:avLst/>
          </a:prstGeom>
          <a:ln w="0">
            <a:noFill/>
          </a:ln>
        </p:spPr>
      </p:pic>
      <p:pic>
        <p:nvPicPr>
          <p:cNvPr id="458" name="" descr=""/>
          <p:cNvPicPr/>
          <p:nvPr/>
        </p:nvPicPr>
        <p:blipFill>
          <a:blip r:embed="rId6"/>
          <a:stretch/>
        </p:blipFill>
        <p:spPr>
          <a:xfrm>
            <a:off x="5737320" y="4735800"/>
            <a:ext cx="929160" cy="1648800"/>
          </a:xfrm>
          <a:prstGeom prst="rect">
            <a:avLst/>
          </a:prstGeom>
          <a:ln w="0">
            <a:noFill/>
          </a:ln>
        </p:spPr>
      </p:pic>
      <p:pic>
        <p:nvPicPr>
          <p:cNvPr id="459" name="" descr=""/>
          <p:cNvPicPr/>
          <p:nvPr/>
        </p:nvPicPr>
        <p:blipFill>
          <a:blip r:embed="rId7"/>
          <a:stretch/>
        </p:blipFill>
        <p:spPr>
          <a:xfrm>
            <a:off x="7218360" y="4735800"/>
            <a:ext cx="929160" cy="1648800"/>
          </a:xfrm>
          <a:prstGeom prst="rect">
            <a:avLst/>
          </a:prstGeom>
          <a:ln w="0">
            <a:noFill/>
          </a:ln>
        </p:spPr>
      </p:pic>
      <p:pic>
        <p:nvPicPr>
          <p:cNvPr id="460" name="" descr=""/>
          <p:cNvPicPr/>
          <p:nvPr/>
        </p:nvPicPr>
        <p:blipFill>
          <a:blip r:embed="rId8"/>
          <a:stretch/>
        </p:blipFill>
        <p:spPr>
          <a:xfrm>
            <a:off x="8612280" y="4735800"/>
            <a:ext cx="929160" cy="1648800"/>
          </a:xfrm>
          <a:prstGeom prst="rect">
            <a:avLst/>
          </a:prstGeom>
          <a:ln w="0">
            <a:noFill/>
          </a:ln>
        </p:spPr>
      </p:pic>
      <p:sp>
        <p:nvSpPr>
          <p:cNvPr id="461" name="CustomShape 4"/>
          <p:cNvSpPr/>
          <p:nvPr/>
        </p:nvSpPr>
        <p:spPr>
          <a:xfrm rot="20778000">
            <a:off x="3313800" y="3781800"/>
            <a:ext cx="1564560" cy="257760"/>
          </a:xfrm>
          <a:custGeom>
            <a:avLst/>
            <a:gdLst/>
            <a:ahLst/>
            <a:rect l="l" t="t" r="r" b="b"/>
            <a:pathLst>
              <a:path w="4357" h="727">
                <a:moveTo>
                  <a:pt x="0" y="181"/>
                </a:moveTo>
                <a:lnTo>
                  <a:pt x="3267" y="181"/>
                </a:lnTo>
                <a:lnTo>
                  <a:pt x="3268" y="0"/>
                </a:lnTo>
                <a:lnTo>
                  <a:pt x="4356" y="363"/>
                </a:lnTo>
                <a:lnTo>
                  <a:pt x="3266" y="726"/>
                </a:lnTo>
                <a:lnTo>
                  <a:pt x="3267" y="544"/>
                </a:lnTo>
                <a:lnTo>
                  <a:pt x="0" y="544"/>
                </a:lnTo>
                <a:lnTo>
                  <a:pt x="0" y="181"/>
                </a:lnTo>
              </a:path>
            </a:pathLst>
          </a:custGeom>
          <a:solidFill>
            <a:srgbClr val="008000"/>
          </a:solidFill>
          <a:ln w="0">
            <a:solidFill>
              <a:srgbClr val="008000"/>
            </a:solidFill>
          </a:ln>
        </p:spPr>
        <p:style>
          <a:lnRef idx="0"/>
          <a:fillRef idx="0"/>
          <a:effectRef idx="0"/>
          <a:fontRef idx="minor"/>
        </p:style>
      </p:sp>
      <p:sp>
        <p:nvSpPr>
          <p:cNvPr id="462" name="CustomShape 5"/>
          <p:cNvSpPr/>
          <p:nvPr/>
        </p:nvSpPr>
        <p:spPr>
          <a:xfrm rot="19927800">
            <a:off x="3785040" y="4318920"/>
            <a:ext cx="1563840" cy="257760"/>
          </a:xfrm>
          <a:custGeom>
            <a:avLst/>
            <a:gdLst/>
            <a:ahLst/>
            <a:rect l="l" t="t" r="r" b="b"/>
            <a:pathLst>
              <a:path w="4355" h="728">
                <a:moveTo>
                  <a:pt x="0" y="186"/>
                </a:moveTo>
                <a:lnTo>
                  <a:pt x="3265" y="181"/>
                </a:lnTo>
                <a:lnTo>
                  <a:pt x="3265" y="0"/>
                </a:lnTo>
                <a:lnTo>
                  <a:pt x="4354" y="361"/>
                </a:lnTo>
                <a:lnTo>
                  <a:pt x="3265" y="727"/>
                </a:lnTo>
                <a:lnTo>
                  <a:pt x="3264" y="545"/>
                </a:lnTo>
                <a:lnTo>
                  <a:pt x="0" y="548"/>
                </a:lnTo>
                <a:lnTo>
                  <a:pt x="0" y="186"/>
                </a:lnTo>
              </a:path>
            </a:pathLst>
          </a:custGeom>
          <a:solidFill>
            <a:srgbClr val="008000"/>
          </a:solidFill>
          <a:ln w="0">
            <a:solidFill>
              <a:srgbClr val="008000"/>
            </a:solidFill>
          </a:ln>
        </p:spPr>
        <p:style>
          <a:lnRef idx="0"/>
          <a:fillRef idx="0"/>
          <a:effectRef idx="0"/>
          <a:fontRef idx="minor"/>
        </p:style>
      </p:sp>
      <p:sp>
        <p:nvSpPr>
          <p:cNvPr id="463" name="CustomShape 6"/>
          <p:cNvSpPr/>
          <p:nvPr/>
        </p:nvSpPr>
        <p:spPr>
          <a:xfrm rot="18987000">
            <a:off x="4896720" y="4330800"/>
            <a:ext cx="898560" cy="257760"/>
          </a:xfrm>
          <a:custGeom>
            <a:avLst/>
            <a:gdLst/>
            <a:ahLst/>
            <a:rect l="l" t="t" r="r" b="b"/>
            <a:pathLst>
              <a:path w="2507" h="726">
                <a:moveTo>
                  <a:pt x="1" y="182"/>
                </a:moveTo>
                <a:lnTo>
                  <a:pt x="1879" y="181"/>
                </a:lnTo>
                <a:lnTo>
                  <a:pt x="1880" y="0"/>
                </a:lnTo>
                <a:lnTo>
                  <a:pt x="2506" y="362"/>
                </a:lnTo>
                <a:lnTo>
                  <a:pt x="1879" y="725"/>
                </a:lnTo>
                <a:lnTo>
                  <a:pt x="1879" y="543"/>
                </a:lnTo>
                <a:lnTo>
                  <a:pt x="0" y="545"/>
                </a:lnTo>
                <a:lnTo>
                  <a:pt x="1" y="182"/>
                </a:lnTo>
              </a:path>
            </a:pathLst>
          </a:custGeom>
          <a:solidFill>
            <a:srgbClr val="008000"/>
          </a:solidFill>
          <a:ln w="0">
            <a:solidFill>
              <a:srgbClr val="008000"/>
            </a:solidFill>
          </a:ln>
        </p:spPr>
        <p:style>
          <a:lnRef idx="0"/>
          <a:fillRef idx="0"/>
          <a:effectRef idx="0"/>
          <a:fontRef idx="minor"/>
        </p:style>
      </p:sp>
      <p:sp>
        <p:nvSpPr>
          <p:cNvPr id="464" name="CustomShape 7"/>
          <p:cNvSpPr/>
          <p:nvPr/>
        </p:nvSpPr>
        <p:spPr>
          <a:xfrm rot="16348800">
            <a:off x="5958360" y="4271400"/>
            <a:ext cx="541800" cy="257760"/>
          </a:xfrm>
          <a:custGeom>
            <a:avLst/>
            <a:gdLst/>
            <a:ahLst/>
            <a:rect l="l" t="t" r="r" b="b"/>
            <a:pathLst>
              <a:path w="1516" h="726">
                <a:moveTo>
                  <a:pt x="0" y="180"/>
                </a:moveTo>
                <a:lnTo>
                  <a:pt x="1137" y="181"/>
                </a:lnTo>
                <a:lnTo>
                  <a:pt x="1136" y="0"/>
                </a:lnTo>
                <a:lnTo>
                  <a:pt x="1515" y="362"/>
                </a:lnTo>
                <a:lnTo>
                  <a:pt x="1136" y="725"/>
                </a:lnTo>
                <a:lnTo>
                  <a:pt x="1136" y="543"/>
                </a:lnTo>
                <a:lnTo>
                  <a:pt x="0" y="544"/>
                </a:lnTo>
                <a:lnTo>
                  <a:pt x="0" y="180"/>
                </a:lnTo>
              </a:path>
            </a:pathLst>
          </a:custGeom>
          <a:solidFill>
            <a:srgbClr val="008000"/>
          </a:solidFill>
          <a:ln w="0">
            <a:solidFill>
              <a:srgbClr val="008000"/>
            </a:solidFill>
          </a:ln>
        </p:spPr>
        <p:style>
          <a:lnRef idx="0"/>
          <a:fillRef idx="0"/>
          <a:effectRef idx="0"/>
          <a:fontRef idx="minor"/>
        </p:style>
      </p:sp>
      <p:sp>
        <p:nvSpPr>
          <p:cNvPr id="465" name="CustomShape 8"/>
          <p:cNvSpPr/>
          <p:nvPr/>
        </p:nvSpPr>
        <p:spPr>
          <a:xfrm rot="13893600">
            <a:off x="6748920" y="4138560"/>
            <a:ext cx="898560" cy="257760"/>
          </a:xfrm>
          <a:custGeom>
            <a:avLst/>
            <a:gdLst/>
            <a:ahLst/>
            <a:rect l="l" t="t" r="r" b="b"/>
            <a:pathLst>
              <a:path w="2507" h="727">
                <a:moveTo>
                  <a:pt x="0" y="182"/>
                </a:moveTo>
                <a:lnTo>
                  <a:pt x="1879" y="181"/>
                </a:lnTo>
                <a:lnTo>
                  <a:pt x="1879" y="0"/>
                </a:lnTo>
                <a:lnTo>
                  <a:pt x="2506" y="362"/>
                </a:lnTo>
                <a:lnTo>
                  <a:pt x="1879" y="726"/>
                </a:lnTo>
                <a:lnTo>
                  <a:pt x="1879" y="544"/>
                </a:lnTo>
                <a:lnTo>
                  <a:pt x="0" y="545"/>
                </a:lnTo>
                <a:lnTo>
                  <a:pt x="0" y="182"/>
                </a:lnTo>
              </a:path>
            </a:pathLst>
          </a:custGeom>
          <a:solidFill>
            <a:srgbClr val="008000"/>
          </a:solidFill>
          <a:ln w="0">
            <a:solidFill>
              <a:srgbClr val="008000"/>
            </a:solidFill>
          </a:ln>
        </p:spPr>
        <p:style>
          <a:lnRef idx="0"/>
          <a:fillRef idx="0"/>
          <a:effectRef idx="0"/>
          <a:fontRef idx="minor"/>
        </p:style>
      </p:sp>
      <p:sp>
        <p:nvSpPr>
          <p:cNvPr id="466" name="CustomShape 9"/>
          <p:cNvSpPr/>
          <p:nvPr/>
        </p:nvSpPr>
        <p:spPr>
          <a:xfrm rot="13210800">
            <a:off x="7188840" y="3894480"/>
            <a:ext cx="1558440" cy="257760"/>
          </a:xfrm>
          <a:custGeom>
            <a:avLst/>
            <a:gdLst/>
            <a:ahLst/>
            <a:rect l="l" t="t" r="r" b="b"/>
            <a:pathLst>
              <a:path w="4340" h="727">
                <a:moveTo>
                  <a:pt x="0" y="183"/>
                </a:moveTo>
                <a:lnTo>
                  <a:pt x="3254" y="181"/>
                </a:lnTo>
                <a:lnTo>
                  <a:pt x="3254" y="0"/>
                </a:lnTo>
                <a:lnTo>
                  <a:pt x="4339" y="362"/>
                </a:lnTo>
                <a:lnTo>
                  <a:pt x="3254" y="726"/>
                </a:lnTo>
                <a:lnTo>
                  <a:pt x="3254" y="544"/>
                </a:lnTo>
                <a:lnTo>
                  <a:pt x="0" y="545"/>
                </a:lnTo>
                <a:lnTo>
                  <a:pt x="0" y="183"/>
                </a:lnTo>
              </a:path>
            </a:pathLst>
          </a:custGeom>
          <a:solidFill>
            <a:srgbClr val="008000"/>
          </a:solidFill>
          <a:ln w="0">
            <a:solidFill>
              <a:srgbClr val="008000"/>
            </a:solidFill>
          </a:ln>
        </p:spPr>
        <p:style>
          <a:lnRef idx="0"/>
          <a:fillRef idx="0"/>
          <a:effectRef idx="0"/>
          <a:fontRef idx="minor"/>
        </p:style>
      </p:sp>
      <p:sp>
        <p:nvSpPr>
          <p:cNvPr id="467" name="CustomShape 10"/>
          <p:cNvSpPr/>
          <p:nvPr/>
        </p:nvSpPr>
        <p:spPr>
          <a:xfrm>
            <a:off x="5231880" y="2543760"/>
            <a:ext cx="2261160" cy="10648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lv-LV" sz="2800" spc="-1" strike="noStrike">
                <a:solidFill>
                  <a:srgbClr val="000000"/>
                </a:solidFill>
                <a:latin typeface="arial"/>
                <a:ea typeface="DejaVu Sans"/>
              </a:rPr>
              <a:t>Patērētāju</a:t>
            </a:r>
            <a:endParaRPr b="0" lang="lv-LV" sz="2800" spc="-1" strike="noStrike">
              <a:latin typeface="Arial"/>
            </a:endParaRPr>
          </a:p>
          <a:p>
            <a:pPr algn="ctr">
              <a:lnSpc>
                <a:spcPct val="100000"/>
              </a:lnSpc>
            </a:pPr>
            <a:r>
              <a:rPr b="0" lang="lv-LV" sz="2800" spc="-1" strike="noStrike">
                <a:solidFill>
                  <a:srgbClr val="000000"/>
                </a:solidFill>
                <a:latin typeface="arial"/>
                <a:ea typeface="DejaVu Sans"/>
              </a:rPr>
              <a:t>organizācija</a:t>
            </a:r>
            <a:endParaRPr b="0" lang="lv-LV" sz="2800" spc="-1" strike="noStrike">
              <a:latin typeface="Arial"/>
            </a:endParaRPr>
          </a:p>
        </p:txBody>
      </p:sp>
      <p:sp>
        <p:nvSpPr>
          <p:cNvPr id="468" name="CustomShape 11"/>
          <p:cNvSpPr/>
          <p:nvPr/>
        </p:nvSpPr>
        <p:spPr>
          <a:xfrm rot="20654400">
            <a:off x="7714800" y="2180880"/>
            <a:ext cx="1564560" cy="695880"/>
          </a:xfrm>
          <a:custGeom>
            <a:avLst/>
            <a:gdLst/>
            <a:ahLst/>
            <a:rect l="l" t="t" r="r" b="b"/>
            <a:pathLst>
              <a:path w="4358" h="1945">
                <a:moveTo>
                  <a:pt x="0" y="489"/>
                </a:moveTo>
                <a:lnTo>
                  <a:pt x="3267" y="485"/>
                </a:lnTo>
                <a:lnTo>
                  <a:pt x="3266" y="0"/>
                </a:lnTo>
                <a:lnTo>
                  <a:pt x="4357" y="970"/>
                </a:lnTo>
                <a:lnTo>
                  <a:pt x="3268" y="1944"/>
                </a:lnTo>
                <a:lnTo>
                  <a:pt x="3268" y="1457"/>
                </a:lnTo>
                <a:lnTo>
                  <a:pt x="1" y="1460"/>
                </a:lnTo>
                <a:lnTo>
                  <a:pt x="0" y="489"/>
                </a:lnTo>
              </a:path>
            </a:pathLst>
          </a:custGeom>
          <a:solidFill>
            <a:srgbClr val="008000"/>
          </a:solidFill>
          <a:ln w="0">
            <a:solidFill>
              <a:srgbClr val="008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Kolektīvās prasības</a:t>
            </a:r>
            <a:endParaRPr b="0" lang="lv-LV" sz="4400" spc="-1" strike="noStrike">
              <a:latin typeface="Arial"/>
            </a:endParaRPr>
          </a:p>
        </p:txBody>
      </p:sp>
      <p:sp>
        <p:nvSpPr>
          <p:cNvPr id="470" name="CustomShape 2"/>
          <p:cNvSpPr/>
          <p:nvPr/>
        </p:nvSpPr>
        <p:spPr>
          <a:xfrm>
            <a:off x="838080" y="2041560"/>
            <a:ext cx="10511640" cy="4508640"/>
          </a:xfrm>
          <a:prstGeom prst="rect">
            <a:avLst/>
          </a:prstGeom>
          <a:noFill/>
          <a:ln w="0">
            <a:noFill/>
          </a:ln>
        </p:spPr>
        <p:style>
          <a:lnRef idx="0"/>
          <a:fillRef idx="0"/>
          <a:effectRef idx="0"/>
          <a:fontRef idx="minor"/>
        </p:style>
        <p:txBody>
          <a:bodyPr lIns="90000" rIns="90000" tIns="45000" bIns="45000">
            <a:noAutofit/>
          </a:bodyPr>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Viens prasītājs – daudzi labuma guvēji</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Nav pārstāvības</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Dažādi prasījumu veidi – līguma izpilde, zaudējumu kompensācija, preču remonts, atteikuma tiesības u.c.</a:t>
            </a:r>
            <a:endParaRPr b="0" lang="lv-LV" sz="3200" spc="-1" strike="noStrike">
              <a:latin typeface="Arial"/>
            </a:endParaRPr>
          </a:p>
        </p:txBody>
      </p:sp>
      <p:sp>
        <p:nvSpPr>
          <p:cNvPr id="47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5BE189C-40E7-424A-B402-F2042E571FCB}"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Vingrinājumi</a:t>
            </a:r>
            <a:endParaRPr b="0" lang="lv-LV" sz="4400" spc="-1" strike="noStrike">
              <a:latin typeface="Arial"/>
            </a:endParaRPr>
          </a:p>
        </p:txBody>
      </p:sp>
      <p:sp>
        <p:nvSpPr>
          <p:cNvPr id="473"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Diskusija – kā uzrakstīt perfektu iesniegumu par preces neatbilstību līguma noteikumiem</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Lomu spēle – dialogs starp patērētāju un tirgotāju par patērētāja problēmu</a:t>
            </a:r>
            <a:endParaRPr b="0" lang="lv-LV" sz="3200" spc="-1" strike="noStrike">
              <a:latin typeface="Arial"/>
            </a:endParaRPr>
          </a:p>
        </p:txBody>
      </p:sp>
      <p:sp>
        <p:nvSpPr>
          <p:cNvPr id="47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29EF83D-C4C7-417D-AB54-5358172C293A}"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Galvenās patērētāja tiesības</a:t>
            </a:r>
            <a:endParaRPr b="0" lang="lv-LV" sz="4400" spc="-1" strike="noStrike">
              <a:latin typeface="Arial"/>
            </a:endParaRPr>
          </a:p>
        </p:txBody>
      </p:sp>
      <p:sp>
        <p:nvSpPr>
          <p:cNvPr id="149" name="CustomShape 2"/>
          <p:cNvSpPr/>
          <p:nvPr/>
        </p:nvSpPr>
        <p:spPr>
          <a:xfrm>
            <a:off x="838080" y="1825560"/>
            <a:ext cx="9958320" cy="3930840"/>
          </a:xfrm>
          <a:prstGeom prst="rect">
            <a:avLst/>
          </a:prstGeom>
          <a:noFill/>
          <a:ln w="0">
            <a:noFill/>
          </a:ln>
        </p:spPr>
        <p:style>
          <a:lnRef idx="0"/>
          <a:fillRef idx="0"/>
          <a:effectRef idx="0"/>
          <a:fontRef idx="minor"/>
        </p:style>
        <p:txBody>
          <a:bodyPr lIns="90000" rIns="90000" tIns="45000" bIns="45000">
            <a:noAutofit/>
          </a:bodyPr>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Pamatpreču un pamatpakalpojumu pieejamība</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Mazaizsargāto patērētāju aizsardzība</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Drošums</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Ekonomisko interešu aizsardzība</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Informācija </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Izglītība</a:t>
            </a:r>
            <a:endParaRPr b="0" lang="lv-LV" sz="2800" spc="-1" strike="noStrike">
              <a:latin typeface="Arial"/>
            </a:endParaRPr>
          </a:p>
        </p:txBody>
      </p:sp>
      <p:sp>
        <p:nvSpPr>
          <p:cNvPr id="15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32E9835-A49F-4C04-872F-98102EDB4DB3}"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838080" y="365040"/>
            <a:ext cx="10511640" cy="6140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lv-LV" sz="1800" spc="-1" strike="noStrike">
              <a:latin typeface="Arial"/>
            </a:endParaRPr>
          </a:p>
          <a:p>
            <a:pPr algn="ctr">
              <a:lnSpc>
                <a:spcPct val="100000"/>
              </a:lnSpc>
            </a:pPr>
            <a:r>
              <a:rPr b="1" lang="lv-LV" sz="4400" spc="-1" strike="noStrike">
                <a:solidFill>
                  <a:srgbClr val="000000"/>
                </a:solidFill>
                <a:latin typeface="Calibri"/>
                <a:ea typeface="DejaVu Sans"/>
              </a:rPr>
              <a:t>J&amp;A un atkārtošana</a:t>
            </a:r>
            <a:endParaRPr b="0" lang="lv-LV" sz="44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 jautājums</a:t>
            </a:r>
            <a:endParaRPr b="0" lang="lv-LV" sz="4400" spc="-1" strike="noStrike">
              <a:latin typeface="Arial"/>
            </a:endParaRPr>
          </a:p>
        </p:txBody>
      </p:sp>
      <p:sp>
        <p:nvSpPr>
          <p:cNvPr id="477"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 saprast vai Jūs darbojāties, kā patērētājs?</a:t>
            </a:r>
            <a:endParaRPr b="0" lang="lv-LV" sz="3200" spc="-1" strike="noStrike">
              <a:latin typeface="Arial"/>
            </a:endParaRPr>
          </a:p>
        </p:txBody>
      </p:sp>
      <p:sp>
        <p:nvSpPr>
          <p:cNvPr id="47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9C5E7F5-9733-4827-8BB5-3F04AE241557}"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 jautājums - Atbilde</a:t>
            </a:r>
            <a:endParaRPr b="0" lang="lv-LV" sz="4400" spc="-1" strike="noStrike">
              <a:latin typeface="Arial"/>
            </a:endParaRPr>
          </a:p>
        </p:txBody>
      </p:sp>
      <p:sp>
        <p:nvSpPr>
          <p:cNvPr id="480"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 saprast vai Jūs darbojāties, kā patērētājs?</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Trīs pazīmes:</a:t>
            </a:r>
            <a:endParaRPr b="0" lang="lv-LV" sz="32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Es esmu fiziskā persona</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Es darbojos ārpus mana amata, saimnieciskās darbības vai profesijas</a:t>
            </a:r>
            <a:endParaRPr b="0" lang="lv-LV" sz="2800" spc="-1" strike="noStrike">
              <a:latin typeface="Arial"/>
            </a:endParaRPr>
          </a:p>
          <a:p>
            <a:pPr marL="216000" indent="-214200">
              <a:lnSpc>
                <a:spcPct val="90000"/>
              </a:lnSpc>
              <a:spcBef>
                <a:spcPts val="1001"/>
              </a:spcBef>
              <a:buClr>
                <a:srgbClr val="000000"/>
              </a:buClr>
              <a:buFont typeface="Symbol"/>
              <a:buChar char=""/>
            </a:pPr>
            <a:r>
              <a:rPr b="0" lang="lv-LV" sz="2800" spc="-1" strike="noStrike">
                <a:solidFill>
                  <a:srgbClr val="000000"/>
                </a:solidFill>
                <a:latin typeface="Calibri"/>
                <a:ea typeface="DejaVu Sans"/>
              </a:rPr>
              <a:t>Man ir darīšanas ar fizisku vai juridisku personu, kura pārdod preces vai piedāvā pakalpojumus nolūkos, kuri ir saistīti ar tās amatu, saimniecisko darbību vai profesiju</a:t>
            </a:r>
            <a:endParaRPr b="0" lang="lv-LV" sz="2800" spc="-1" strike="noStrike">
              <a:latin typeface="Arial"/>
            </a:endParaRPr>
          </a:p>
        </p:txBody>
      </p:sp>
      <p:sp>
        <p:nvSpPr>
          <p:cNvPr id="48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7E9759F8-C99B-45AC-819D-D826FF3CBC0E}"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2. jautājums</a:t>
            </a:r>
            <a:endParaRPr b="0" lang="lv-LV" sz="4400" spc="-1" strike="noStrike">
              <a:latin typeface="Arial"/>
            </a:endParaRPr>
          </a:p>
        </p:txBody>
      </p:sp>
      <p:sp>
        <p:nvSpPr>
          <p:cNvPr id="483"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Vai patērētāja tiesības ir atkarīgas tikai no valsts likumdošanas?</a:t>
            </a:r>
            <a:endParaRPr b="0" lang="lv-LV" sz="3200" spc="-1" strike="noStrike">
              <a:latin typeface="Arial"/>
            </a:endParaRPr>
          </a:p>
        </p:txBody>
      </p:sp>
      <p:sp>
        <p:nvSpPr>
          <p:cNvPr id="48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A3DA929B-7DF4-4359-AC31-1A7936345644}"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2. jautājums - Atbilde</a:t>
            </a:r>
            <a:endParaRPr b="0" lang="lv-LV" sz="4400" spc="-1" strike="noStrike">
              <a:latin typeface="Arial"/>
            </a:endParaRPr>
          </a:p>
        </p:txBody>
      </p:sp>
      <p:sp>
        <p:nvSpPr>
          <p:cNvPr id="486"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Vai patērētāja tiesības ir atkarīgas tikai no valsts likumdošanas?</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Nē. Patērētāju aizsardzība ir starptautisks uzdevums. Daudzu patērētāju tiesību avots patiesībā ir ES tiesību akti.</a:t>
            </a:r>
            <a:endParaRPr b="0" lang="lv-LV" sz="3200" spc="-1" strike="noStrike">
              <a:latin typeface="Arial"/>
            </a:endParaRPr>
          </a:p>
        </p:txBody>
      </p:sp>
      <p:sp>
        <p:nvSpPr>
          <p:cNvPr id="487"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83A75A5-52E8-4F06-989E-F95F99C4C1DA}"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3. jautājums</a:t>
            </a:r>
            <a:endParaRPr b="0" lang="lv-LV" sz="4400" spc="-1" strike="noStrike">
              <a:latin typeface="Arial"/>
            </a:endParaRPr>
          </a:p>
        </p:txBody>
      </p:sp>
      <p:sp>
        <p:nvSpPr>
          <p:cNvPr id="489"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Kādos gadījumos Jums vajadzētu būt uzmanīgākam – kad pērkam parastajā veikalā vai internetā?</a:t>
            </a:r>
            <a:endParaRPr b="0" lang="lv-LV" sz="3200" spc="-1" strike="noStrike">
              <a:latin typeface="Arial"/>
            </a:endParaRPr>
          </a:p>
        </p:txBody>
      </p:sp>
      <p:sp>
        <p:nvSpPr>
          <p:cNvPr id="49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F9972B63-DFE6-4831-A9EE-59606C9C893E}"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3. jautājums - Atbilde</a:t>
            </a:r>
            <a:endParaRPr b="0" lang="lv-LV" sz="4400" spc="-1" strike="noStrike">
              <a:latin typeface="Arial"/>
            </a:endParaRPr>
          </a:p>
        </p:txBody>
      </p:sp>
      <p:sp>
        <p:nvSpPr>
          <p:cNvPr id="492"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Kādos gadījumos Jums vajadzētu būt uzmanīgākam – kad pērkam parastajā veikalā vai internetā?</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Uzmanīgam ir jābūt abos gadījumos, bet Jūsu piesardzības pasākumi atšķirsies.</a:t>
            </a:r>
            <a:endParaRPr b="0" lang="lv-LV" sz="3200" spc="-1" strike="noStrike">
              <a:latin typeface="Arial"/>
            </a:endParaRPr>
          </a:p>
        </p:txBody>
      </p:sp>
      <p:sp>
        <p:nvSpPr>
          <p:cNvPr id="493"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52B051D1-7169-408F-A823-1F47430D079F}"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4. jautājums</a:t>
            </a:r>
            <a:endParaRPr b="0" lang="lv-LV" sz="4400" spc="-1" strike="noStrike">
              <a:latin typeface="Arial"/>
            </a:endParaRPr>
          </a:p>
        </p:txBody>
      </p:sp>
      <p:sp>
        <p:nvSpPr>
          <p:cNvPr id="495"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Kādas tiesības Jums ir, ja nopirktai prece neatbilst līguma noteikumiem?</a:t>
            </a:r>
            <a:endParaRPr b="0" lang="lv-LV" sz="3200" spc="-1" strike="noStrike">
              <a:latin typeface="Arial"/>
            </a:endParaRPr>
          </a:p>
        </p:txBody>
      </p:sp>
      <p:sp>
        <p:nvSpPr>
          <p:cNvPr id="49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8C4E5223-818D-436F-93FE-C797833D0F49}"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4. jautājums - Atbilde</a:t>
            </a:r>
            <a:endParaRPr b="0" lang="lv-LV" sz="4400" spc="-1" strike="noStrike">
              <a:latin typeface="Arial"/>
            </a:endParaRPr>
          </a:p>
        </p:txBody>
      </p:sp>
      <p:sp>
        <p:nvSpPr>
          <p:cNvPr id="498"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Kādas tiesības Jums ir, ja nopirktai prece neatbilst līguma noteikumiem?</a:t>
            </a: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Remonts – neatbilstības novēršana</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Apmaiņa – aizvietot nekvalitatīvu preci ar tāda paša tipa kvalitatīvu preci</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Cenas samazināšana – preces cena tiek samazināta</a:t>
            </a:r>
            <a:endParaRPr b="0" lang="lv-LV" sz="3200" spc="-1" strike="noStrike">
              <a:latin typeface="Arial"/>
            </a:endParaRPr>
          </a:p>
          <a:p>
            <a:pPr marL="216000" indent="-214200">
              <a:lnSpc>
                <a:spcPct val="100000"/>
              </a:lnSpc>
              <a:spcAft>
                <a:spcPts val="567"/>
              </a:spcAft>
              <a:buClr>
                <a:srgbClr val="000000"/>
              </a:buClr>
              <a:buFont typeface="Symbol"/>
              <a:buChar char=""/>
            </a:pPr>
            <a:r>
              <a:rPr b="0" lang="lv-LV" sz="3200" spc="-1" strike="noStrike">
                <a:solidFill>
                  <a:srgbClr val="000000"/>
                </a:solidFill>
                <a:latin typeface="arial"/>
                <a:ea typeface="DejaVu Sans"/>
              </a:rPr>
              <a:t>Naudas atmaksa – atdot atpakaļ preci un saņemt atpakaļ samaksāto naudu</a:t>
            </a:r>
            <a:endParaRPr b="0" lang="lv-LV" sz="3200" spc="-1" strike="noStrike">
              <a:latin typeface="Arial"/>
            </a:endParaRPr>
          </a:p>
        </p:txBody>
      </p:sp>
      <p:sp>
        <p:nvSpPr>
          <p:cNvPr id="499"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02AEB9B-6592-421B-AA0E-119BC998170B}"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5. jautājums</a:t>
            </a:r>
            <a:endParaRPr b="0" lang="lv-LV" sz="4400" spc="-1" strike="noStrike">
              <a:latin typeface="Arial"/>
            </a:endParaRPr>
          </a:p>
        </p:txBody>
      </p:sp>
      <p:sp>
        <p:nvSpPr>
          <p:cNvPr id="501"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Jūs atnesat nekvalitatīvu preci tirgotājam. Viņš saka, ka tas ir ražošanas defekts un apgalvo, ka viņš nevar būt atbildīgs, jo preci neražoja, kā arī ierosina vērsties pie autorizēta garantijas servisa. Vai tirgotājs ir tiesīgs tā rīkoties?</a:t>
            </a:r>
            <a:endParaRPr b="0" lang="lv-LV" sz="3200" spc="-1" strike="noStrike">
              <a:latin typeface="Arial"/>
            </a:endParaRPr>
          </a:p>
        </p:txBody>
      </p:sp>
      <p:sp>
        <p:nvSpPr>
          <p:cNvPr id="502"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6B27B48D-1447-4E13-9357-3280ED9F89DA}"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Galvenās patērētāja tiesības</a:t>
            </a:r>
            <a:endParaRPr b="0" lang="lv-LV" sz="4400" spc="-1" strike="noStrike">
              <a:latin typeface="Arial"/>
            </a:endParaRPr>
          </a:p>
        </p:txBody>
      </p:sp>
      <p:sp>
        <p:nvSpPr>
          <p:cNvPr id="152" name="CustomShape 2"/>
          <p:cNvSpPr/>
          <p:nvPr/>
        </p:nvSpPr>
        <p:spPr>
          <a:xfrm>
            <a:off x="838080" y="1825560"/>
            <a:ext cx="9958320" cy="3930840"/>
          </a:xfrm>
          <a:prstGeom prst="rect">
            <a:avLst/>
          </a:prstGeom>
          <a:noFill/>
          <a:ln w="0">
            <a:noFill/>
          </a:ln>
        </p:spPr>
        <p:style>
          <a:lnRef idx="0"/>
          <a:fillRef idx="0"/>
          <a:effectRef idx="0"/>
          <a:fontRef idx="minor"/>
        </p:style>
        <p:txBody>
          <a:bodyPr lIns="90000" rIns="90000" tIns="45000" bIns="45000">
            <a:noAutofit/>
          </a:bodyPr>
          <a:p>
            <a:pPr marL="216000" indent="-212400">
              <a:lnSpc>
                <a:spcPct val="90000"/>
              </a:lnSpc>
              <a:spcBef>
                <a:spcPts val="1001"/>
              </a:spcBef>
              <a:buClr>
                <a:srgbClr val="000000"/>
              </a:buClr>
              <a:buFont typeface="StarSymbol"/>
              <a:buAutoNum type="arabicParenR" startAt="7"/>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Brīvība apvienoties patērētāju grupās un organizācijās </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Efektīva strīdu risināšana un tiesību aizsardzība</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Ilgtspējīgs patēriņš</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Aizsardzības līmenis līmenis elektroniskās komercijas apstākļos nav zemāks</a:t>
            </a:r>
            <a:endParaRPr b="0" lang="lv-LV" sz="2800" spc="-1" strike="noStrike">
              <a:latin typeface="Arial"/>
            </a:endParaRPr>
          </a:p>
          <a:p>
            <a:pPr marL="216000" indent="-212400">
              <a:lnSpc>
                <a:spcPct val="90000"/>
              </a:lnSpc>
              <a:spcBef>
                <a:spcPts val="1001"/>
              </a:spcBef>
              <a:buClr>
                <a:srgbClr val="000000"/>
              </a:buClr>
              <a:buFont typeface="StarSymbol"/>
              <a:buAutoNum type="arabicParenR"/>
            </a:pPr>
            <a:r>
              <a:rPr b="0" lang="lv-LV" sz="2800" spc="-1" strike="noStrike">
                <a:solidFill>
                  <a:srgbClr val="000000"/>
                </a:solidFill>
                <a:latin typeface="Calibri"/>
                <a:ea typeface="DejaVu Sans"/>
              </a:rPr>
              <a:t> </a:t>
            </a:r>
            <a:r>
              <a:rPr b="0" lang="lv-LV" sz="2800" spc="-1" strike="noStrike">
                <a:solidFill>
                  <a:srgbClr val="000000"/>
                </a:solidFill>
                <a:latin typeface="Calibri"/>
                <a:ea typeface="DejaVu Sans"/>
              </a:rPr>
              <a:t>Privātums un brīva informācija plūsma</a:t>
            </a:r>
            <a:endParaRPr b="0" lang="lv-LV" sz="2800" spc="-1" strike="noStrike">
              <a:latin typeface="Arial"/>
            </a:endParaRPr>
          </a:p>
        </p:txBody>
      </p:sp>
      <p:sp>
        <p:nvSpPr>
          <p:cNvPr id="153"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4A7EC1BE-1A01-459C-B8FE-8432FA7F8A47}" type="slidenum">
              <a:rPr b="0" lang="lv-LV" sz="1200" spc="-1" strike="noStrike">
                <a:solidFill>
                  <a:srgbClr val="8b8b8b"/>
                </a:solidFill>
                <a:latin typeface="Calibri"/>
                <a:ea typeface="DejaVu Sans"/>
              </a:rPr>
              <a:t>1</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5. jautājums - Atbilde</a:t>
            </a:r>
            <a:endParaRPr b="0" lang="lv-LV" sz="4400" spc="-1" strike="noStrike">
              <a:latin typeface="Arial"/>
            </a:endParaRPr>
          </a:p>
        </p:txBody>
      </p:sp>
      <p:sp>
        <p:nvSpPr>
          <p:cNvPr id="504"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Jūs atnesat nekvalitatīvu preci tirgotājam. Viņš saka, ka tas ir ražošanas defekts un apgalvo, ka viņš nevar būt atbildīgs, jo preci neražoja, kā arī ierosina vērsties pie autorizēta garantijas servisa. Vai tirgotājs ir tiesīgs tā rīkoties?</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Nē. Saskaņā ar ES tiesību aktiem, par neatbilstību līguma noteikumiem atbild pārdevējs.</a:t>
            </a:r>
            <a:endParaRPr b="0" lang="lv-LV" sz="3200" spc="-1" strike="noStrike">
              <a:latin typeface="Arial"/>
            </a:endParaRPr>
          </a:p>
        </p:txBody>
      </p:sp>
      <p:sp>
        <p:nvSpPr>
          <p:cNvPr id="505"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361362F1-C4D9-43C1-BBE0-ABF230A9840E}"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6. jautājums</a:t>
            </a:r>
            <a:endParaRPr b="0" lang="lv-LV" sz="4400" spc="-1" strike="noStrike">
              <a:latin typeface="Arial"/>
            </a:endParaRPr>
          </a:p>
        </p:txBody>
      </p:sp>
      <p:sp>
        <p:nvSpPr>
          <p:cNvPr id="507"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Kas ir atteikuma tiesības?</a:t>
            </a:r>
            <a:endParaRPr b="0" lang="lv-LV" sz="3200" spc="-1" strike="noStrike">
              <a:latin typeface="Arial"/>
            </a:endParaRPr>
          </a:p>
        </p:txBody>
      </p:sp>
      <p:sp>
        <p:nvSpPr>
          <p:cNvPr id="508"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CF52A826-3FDA-47EA-8817-459059C9B88F}"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6. jautājums - Atbilde</a:t>
            </a:r>
            <a:endParaRPr b="0" lang="lv-LV" sz="4400" spc="-1" strike="noStrike">
              <a:latin typeface="Arial"/>
            </a:endParaRPr>
          </a:p>
        </p:txBody>
      </p:sp>
      <p:sp>
        <p:nvSpPr>
          <p:cNvPr id="510"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Kas ir atteikuma tiesības?</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Patērētāja tiesības atcelt līgumu, kas tika noslēgts pa telefonu, internetu, mājas vizītes laikā u.c. nenorādot iemeslu un, parasti, 14 dienu laikā no preces piegādes/pakalpojuma līguma noslēgšanas.</a:t>
            </a:r>
            <a:endParaRPr b="0" lang="lv-LV" sz="3200" spc="-1" strike="noStrike">
              <a:latin typeface="Arial"/>
            </a:endParaRPr>
          </a:p>
        </p:txBody>
      </p:sp>
      <p:sp>
        <p:nvSpPr>
          <p:cNvPr id="511"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5815BAF-DD34-406E-A26D-CCFB87148AE4}"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7. jautājums</a:t>
            </a:r>
            <a:endParaRPr b="0" lang="lv-LV" sz="4400" spc="-1" strike="noStrike">
              <a:latin typeface="Arial"/>
            </a:endParaRPr>
          </a:p>
        </p:txBody>
      </p:sp>
      <p:sp>
        <p:nvSpPr>
          <p:cNvPr id="513"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Vai Jums ir tiesības atcelt pasūtījumu, kurš tika izdarīts tirgotāja zvana laikā?</a:t>
            </a:r>
            <a:endParaRPr b="0" lang="lv-LV" sz="3200" spc="-1" strike="noStrike">
              <a:latin typeface="Arial"/>
            </a:endParaRPr>
          </a:p>
        </p:txBody>
      </p:sp>
      <p:sp>
        <p:nvSpPr>
          <p:cNvPr id="514"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F8B3A3F6-BED6-46F7-8B91-C41307C5984C}"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7. jautājums - Atbilde</a:t>
            </a:r>
            <a:endParaRPr b="0" lang="lv-LV" sz="4400" spc="-1" strike="noStrike">
              <a:latin typeface="Arial"/>
            </a:endParaRPr>
          </a:p>
        </p:txBody>
      </p:sp>
      <p:sp>
        <p:nvSpPr>
          <p:cNvPr id="516"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Vai Jums ir tiesības atcelt pasūtījumu, kurš tika izdarīts tirgotāja zvana laikā?</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Jā. Jūs varat izmantot atteikuma tiesības.</a:t>
            </a:r>
            <a:endParaRPr b="0" lang="lv-LV" sz="3200" spc="-1" strike="noStrike">
              <a:latin typeface="Arial"/>
            </a:endParaRPr>
          </a:p>
        </p:txBody>
      </p:sp>
      <p:sp>
        <p:nvSpPr>
          <p:cNvPr id="517"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2BC0B52-0169-415A-8A79-DBA413A7B16F}"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8. jautājums</a:t>
            </a:r>
            <a:endParaRPr b="0" lang="lv-LV" sz="4400" spc="-1" strike="noStrike">
              <a:latin typeface="Arial"/>
            </a:endParaRPr>
          </a:p>
        </p:txBody>
      </p:sp>
      <p:sp>
        <p:nvSpPr>
          <p:cNvPr id="519"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Jūs pasūtījāt preci tirgotāja zvana laikā, bet vēlāk pārdomājāt. Vai Jūs varat vienkārši nepaņemt preci no preces pārvadātāja?</a:t>
            </a:r>
            <a:endParaRPr b="0" lang="lv-LV" sz="3200" spc="-1" strike="noStrike">
              <a:latin typeface="Arial"/>
            </a:endParaRPr>
          </a:p>
        </p:txBody>
      </p:sp>
      <p:sp>
        <p:nvSpPr>
          <p:cNvPr id="520"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143C983-2FA9-4942-BBDF-B77273274058}"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8. jautājums - Atbilde</a:t>
            </a:r>
            <a:endParaRPr b="0" lang="lv-LV" sz="4400" spc="-1" strike="noStrike">
              <a:latin typeface="Arial"/>
            </a:endParaRPr>
          </a:p>
        </p:txBody>
      </p:sp>
      <p:sp>
        <p:nvSpPr>
          <p:cNvPr id="522"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Jūs pasūtījāt preci tirgotāja zvana laikā, bet vēlāk pārdomājāt. Vai Jūs varat vienkārši nepaņemt preci no preces pārvadātāja?</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Nē. Jums ir skaidri (vēlams rakstveidā) jāinformē pārdevējs par pasūtījuma atcelšanu.</a:t>
            </a:r>
            <a:endParaRPr b="0" lang="lv-LV" sz="3200" spc="-1" strike="noStrike">
              <a:latin typeface="Arial"/>
            </a:endParaRPr>
          </a:p>
        </p:txBody>
      </p:sp>
      <p:sp>
        <p:nvSpPr>
          <p:cNvPr id="523"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039EB72C-EF75-470C-A878-44D127F268B9}"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9. jautājums</a:t>
            </a:r>
            <a:endParaRPr b="0" lang="lv-LV" sz="4400" spc="-1" strike="noStrike">
              <a:latin typeface="Arial"/>
            </a:endParaRPr>
          </a:p>
        </p:txBody>
      </p:sp>
      <p:sp>
        <p:nvSpPr>
          <p:cNvPr id="525"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Jums ir problēma ar preci/pakalpojumu. Ko vajadzētu izdarīt vispirms?</a:t>
            </a:r>
            <a:endParaRPr b="0" lang="lv-LV" sz="3200" spc="-1" strike="noStrike">
              <a:latin typeface="Arial"/>
            </a:endParaRPr>
          </a:p>
        </p:txBody>
      </p:sp>
      <p:sp>
        <p:nvSpPr>
          <p:cNvPr id="526"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24B61D66-6A4B-4A52-86DD-042F65A6C498}"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9. jautājums - Atbilde</a:t>
            </a:r>
            <a:endParaRPr b="0" lang="lv-LV" sz="4400" spc="-1" strike="noStrike">
              <a:latin typeface="Arial"/>
            </a:endParaRPr>
          </a:p>
        </p:txBody>
      </p:sp>
      <p:sp>
        <p:nvSpPr>
          <p:cNvPr id="528"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J: Jums ir problēma ar preci/pakalpojumu. Ko vajadzētu izdarīt vispirms?</a:t>
            </a:r>
            <a:endParaRPr b="0" lang="lv-LV" sz="3200" spc="-1" strike="noStrike">
              <a:latin typeface="Arial"/>
            </a:endParaRPr>
          </a:p>
          <a:p>
            <a:pPr>
              <a:lnSpc>
                <a:spcPct val="100000"/>
              </a:lnSpc>
              <a:spcAft>
                <a:spcPts val="567"/>
              </a:spcAft>
            </a:pPr>
            <a:endParaRPr b="0" lang="lv-LV" sz="3200" spc="-1" strike="noStrike">
              <a:latin typeface="Arial"/>
            </a:endParaRPr>
          </a:p>
          <a:p>
            <a:pPr>
              <a:lnSpc>
                <a:spcPct val="100000"/>
              </a:lnSpc>
              <a:spcAft>
                <a:spcPts val="567"/>
              </a:spcAft>
            </a:pPr>
            <a:r>
              <a:rPr b="0" lang="lv-LV" sz="3200" spc="-1" strike="noStrike">
                <a:solidFill>
                  <a:srgbClr val="000000"/>
                </a:solidFill>
                <a:latin typeface="arial"/>
                <a:ea typeface="DejaVu Sans"/>
              </a:rPr>
              <a:t>A: Jums ir jāsazinās ar tirgotāju un skaidri jānoformulē problēma. Ja tirgotāja atbilde Jūs neapmierina, tad Jums ir jāiesniedz rakstisks iesniegums.</a:t>
            </a:r>
            <a:endParaRPr b="0" lang="lv-LV" sz="3200" spc="-1" strike="noStrike">
              <a:latin typeface="Arial"/>
            </a:endParaRPr>
          </a:p>
        </p:txBody>
      </p:sp>
      <p:sp>
        <p:nvSpPr>
          <p:cNvPr id="529"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9AA0BEE6-BE67-4818-ABE0-1B9E27850312}"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ustomShape 1"/>
          <p:cNvSpPr/>
          <p:nvPr/>
        </p:nvSpPr>
        <p:spPr>
          <a:xfrm>
            <a:off x="838080" y="365040"/>
            <a:ext cx="10511640" cy="132156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lv-LV" sz="4400" spc="-1" strike="noStrike">
                <a:solidFill>
                  <a:srgbClr val="000000"/>
                </a:solidFill>
                <a:latin typeface="Calibri Light"/>
                <a:ea typeface="DejaVu Sans"/>
              </a:rPr>
              <a:t>10. jautājums</a:t>
            </a:r>
            <a:endParaRPr b="0" lang="lv-LV" sz="4400" spc="-1" strike="noStrike">
              <a:latin typeface="Arial"/>
            </a:endParaRPr>
          </a:p>
        </p:txBody>
      </p:sp>
      <p:sp>
        <p:nvSpPr>
          <p:cNvPr id="531" name="CustomShape 2"/>
          <p:cNvSpPr/>
          <p:nvPr/>
        </p:nvSpPr>
        <p:spPr>
          <a:xfrm>
            <a:off x="838080" y="1789560"/>
            <a:ext cx="10511640" cy="4508640"/>
          </a:xfrm>
          <a:prstGeom prst="rect">
            <a:avLst/>
          </a:prstGeom>
          <a:noFill/>
          <a:ln w="0">
            <a:noFill/>
          </a:ln>
        </p:spPr>
        <p:style>
          <a:lnRef idx="0"/>
          <a:fillRef idx="0"/>
          <a:effectRef idx="0"/>
          <a:fontRef idx="minor"/>
        </p:style>
        <p:txBody>
          <a:bodyPr lIns="90000" rIns="90000" tIns="45000" bIns="45000">
            <a:noAutofit/>
          </a:bodyPr>
          <a:p>
            <a:pPr>
              <a:lnSpc>
                <a:spcPct val="100000"/>
              </a:lnSpc>
              <a:spcAft>
                <a:spcPts val="567"/>
              </a:spcAft>
            </a:pPr>
            <a:r>
              <a:rPr b="0" lang="lv-LV" sz="3200" spc="-1" strike="noStrike">
                <a:solidFill>
                  <a:srgbClr val="000000"/>
                </a:solidFill>
                <a:latin typeface="arial"/>
                <a:ea typeface="DejaVu Sans"/>
              </a:rPr>
              <a:t>Tirgotājs atsakās pieņems Jūsu iesniegumu. Ko darīt?</a:t>
            </a:r>
            <a:endParaRPr b="0" lang="lv-LV" sz="3200" spc="-1" strike="noStrike">
              <a:latin typeface="Arial"/>
            </a:endParaRPr>
          </a:p>
        </p:txBody>
      </p:sp>
      <p:sp>
        <p:nvSpPr>
          <p:cNvPr id="532" name="CustomShape 3"/>
          <p:cNvSpPr/>
          <p:nvPr/>
        </p:nvSpPr>
        <p:spPr>
          <a:xfrm>
            <a:off x="8610480" y="6356520"/>
            <a:ext cx="2739240" cy="3610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fld id="{D2B45633-0158-4CB9-8DBA-45D5AF72ED17}" type="slidenum">
              <a:rPr b="0" lang="lv-LV" sz="1200" spc="-1" strike="noStrike">
                <a:solidFill>
                  <a:srgbClr val="8b8b8b"/>
                </a:solidFill>
                <a:latin typeface="Calibri"/>
                <a:ea typeface="DejaVu Sans"/>
              </a:rPr>
              <a:t>&lt;number&gt;</a:t>
            </a:fld>
            <a:endParaRPr b="0" lang="lv-LV"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4329</TotalTime>
  <Application>LibreOffice/7.0.6.2$Linux_X86_64 LibreOffice_project/00$Build-2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2021-02-22T10:49:08Z</dcterms:created>
  <dc:creator>Martins</dc:creator>
  <dc:description/>
  <dc:language>lv-LV</dc:language>
  <cp:lastModifiedBy>Andrejs Vanags</cp:lastModifiedBy>
  <dcterms:modified xsi:type="dcterms:W3CDTF">2021-08-13T11:21:14Z</dcterms:modified>
  <cp:revision>577</cp:revision>
  <dc:subject/>
  <dc:title>Interface of MS PowerPoint and Open Office Impress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Plačiaekranė</vt:lpwstr>
  </property>
  <property fmtid="{D5CDD505-2E9C-101B-9397-08002B2CF9AE}" pid="3" name="Slides">
    <vt:r8>8</vt:r8>
  </property>
</Properties>
</file>