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0" r:id="rId3"/>
    <p:sldId id="271" r:id="rId4"/>
    <p:sldId id="272"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eta Baukse" initials="VB" lastIdx="1" clrIdx="0">
    <p:extLst>
      <p:ext uri="{19B8F6BF-5375-455C-9EA6-DF929625EA0E}">
        <p15:presenceInfo xmlns:p15="http://schemas.microsoft.com/office/powerpoint/2012/main" userId="Vineta Bauk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4" d="100"/>
          <a:sy n="114" d="100"/>
        </p:scale>
        <p:origin x="16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467D42-5D0B-49ED-B0E0-71889667AC11}" type="datetimeFigureOut">
              <a:rPr lang="lv-LV" smtClean="0"/>
              <a:t>03.09.2021.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92792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67D42-5D0B-49ED-B0E0-71889667AC11}" type="datetimeFigureOut">
              <a:rPr lang="lv-LV" smtClean="0"/>
              <a:t>03.09.2021.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6769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67D42-5D0B-49ED-B0E0-71889667AC11}" type="datetimeFigureOut">
              <a:rPr lang="lv-LV" smtClean="0"/>
              <a:t>03.09.2021.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309903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67D42-5D0B-49ED-B0E0-71889667AC11}" type="datetimeFigureOut">
              <a:rPr lang="lv-LV" smtClean="0"/>
              <a:t>03.09.2021.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3271987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67D42-5D0B-49ED-B0E0-71889667AC11}" type="datetimeFigureOut">
              <a:rPr lang="lv-LV" smtClean="0"/>
              <a:t>03.09.2021.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71875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67D42-5D0B-49ED-B0E0-71889667AC11}" type="datetimeFigureOut">
              <a:rPr lang="lv-LV" smtClean="0"/>
              <a:t>03.09.2021.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160204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467D42-5D0B-49ED-B0E0-71889667AC11}" type="datetimeFigureOut">
              <a:rPr lang="lv-LV" smtClean="0"/>
              <a:t>03.09.2021.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19687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467D42-5D0B-49ED-B0E0-71889667AC11}" type="datetimeFigureOut">
              <a:rPr lang="lv-LV" smtClean="0"/>
              <a:t>03.09.2021.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225968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67D42-5D0B-49ED-B0E0-71889667AC11}" type="datetimeFigureOut">
              <a:rPr lang="lv-LV" smtClean="0"/>
              <a:t>03.09.2021.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44684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67D42-5D0B-49ED-B0E0-71889667AC11}" type="datetimeFigureOut">
              <a:rPr lang="lv-LV" smtClean="0"/>
              <a:t>03.09.2021.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243016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67D42-5D0B-49ED-B0E0-71889667AC11}" type="datetimeFigureOut">
              <a:rPr lang="lv-LV" smtClean="0"/>
              <a:t>03.09.2021.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204475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67D42-5D0B-49ED-B0E0-71889667AC11}" type="datetimeFigureOut">
              <a:rPr lang="lv-LV" smtClean="0"/>
              <a:t>03.09.2021.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62816-4CE2-43B1-9174-745F689684E6}" type="slidenum">
              <a:rPr lang="lv-LV" smtClean="0"/>
              <a:t>‹#›</a:t>
            </a:fld>
            <a:endParaRPr lang="lv-LV"/>
          </a:p>
        </p:txBody>
      </p:sp>
    </p:spTree>
    <p:extLst>
      <p:ext uri="{BB962C8B-B14F-4D97-AF65-F5344CB8AC3E}">
        <p14:creationId xmlns:p14="http://schemas.microsoft.com/office/powerpoint/2010/main" val="33433607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866185-4889-442C-95CE-5D77E410C94E}"/>
              </a:ext>
            </a:extLst>
          </p:cNvPr>
          <p:cNvSpPr>
            <a:spLocks noGrp="1"/>
          </p:cNvSpPr>
          <p:nvPr>
            <p:ph type="ctrTitle"/>
          </p:nvPr>
        </p:nvSpPr>
        <p:spPr>
          <a:xfrm>
            <a:off x="1524000" y="1433082"/>
            <a:ext cx="9144000" cy="2387600"/>
          </a:xfrm>
        </p:spPr>
        <p:txBody>
          <a:bodyPr/>
          <a:lstStyle/>
          <a:p>
            <a:r>
              <a:rPr lang="lv-LV" dirty="0"/>
              <a:t>Ķermeņa stāja un emocijas.</a:t>
            </a:r>
            <a:br>
              <a:rPr lang="lv-LV" dirty="0"/>
            </a:br>
            <a:endParaRPr lang="lv-LV" dirty="0"/>
          </a:p>
        </p:txBody>
      </p:sp>
      <p:sp>
        <p:nvSpPr>
          <p:cNvPr id="3" name="Subtitle 2">
            <a:extLst>
              <a:ext uri="{FF2B5EF4-FFF2-40B4-BE49-F238E27FC236}">
                <a16:creationId xmlns="" xmlns:a16="http://schemas.microsoft.com/office/drawing/2014/main" id="{572CDFC9-2631-4C0B-A3CB-7DC933FE2B4D}"/>
              </a:ext>
            </a:extLst>
          </p:cNvPr>
          <p:cNvSpPr>
            <a:spLocks noGrp="1"/>
          </p:cNvSpPr>
          <p:nvPr>
            <p:ph type="subTitle" idx="1"/>
          </p:nvPr>
        </p:nvSpPr>
        <p:spPr>
          <a:xfrm>
            <a:off x="1524000" y="3731334"/>
            <a:ext cx="9144000" cy="2505722"/>
          </a:xfrm>
        </p:spPr>
        <p:txBody>
          <a:bodyPr>
            <a:normAutofit/>
          </a:bodyPr>
          <a:lstStyle/>
          <a:p>
            <a:pPr>
              <a:lnSpc>
                <a:spcPct val="150000"/>
              </a:lnSpc>
            </a:pPr>
            <a:r>
              <a:rPr lang="lv-LV" b="1" dirty="0"/>
              <a:t>Vecums nav šķērslis.</a:t>
            </a:r>
          </a:p>
          <a:p>
            <a:pPr>
              <a:lnSpc>
                <a:spcPct val="150000"/>
              </a:lnSpc>
            </a:pPr>
            <a:r>
              <a:rPr lang="lv-LV" dirty="0"/>
              <a:t>Vineta </a:t>
            </a:r>
            <a:r>
              <a:rPr lang="lv-LV" dirty="0" err="1"/>
              <a:t>Baukše</a:t>
            </a:r>
            <a:endParaRPr lang="lv-LV" dirty="0"/>
          </a:p>
          <a:p>
            <a:pPr>
              <a:lnSpc>
                <a:spcPct val="150000"/>
              </a:lnSpc>
            </a:pPr>
            <a:r>
              <a:rPr lang="lv-LV" dirty="0"/>
              <a:t>2021</a:t>
            </a:r>
          </a:p>
        </p:txBody>
      </p:sp>
    </p:spTree>
    <p:extLst>
      <p:ext uri="{BB962C8B-B14F-4D97-AF65-F5344CB8AC3E}">
        <p14:creationId xmlns:p14="http://schemas.microsoft.com/office/powerpoint/2010/main" val="420203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BF344F-F51A-473C-A6F0-7DE57219FB49}"/>
              </a:ext>
            </a:extLst>
          </p:cNvPr>
          <p:cNvSpPr>
            <a:spLocks noGrp="1"/>
          </p:cNvSpPr>
          <p:nvPr>
            <p:ph type="title"/>
          </p:nvPr>
        </p:nvSpPr>
        <p:spPr/>
        <p:txBody>
          <a:bodyPr/>
          <a:lstStyle/>
          <a:p>
            <a:pPr algn="ctr"/>
            <a:r>
              <a:rPr lang="lv-LV" dirty="0"/>
              <a:t>Emocijas</a:t>
            </a:r>
          </a:p>
        </p:txBody>
      </p:sp>
      <p:sp>
        <p:nvSpPr>
          <p:cNvPr id="3" name="Content Placeholder 2">
            <a:extLst>
              <a:ext uri="{FF2B5EF4-FFF2-40B4-BE49-F238E27FC236}">
                <a16:creationId xmlns="" xmlns:a16="http://schemas.microsoft.com/office/drawing/2014/main" id="{29A33A48-BEF0-48FE-BA92-8E5E24DAB074}"/>
              </a:ext>
            </a:extLst>
          </p:cNvPr>
          <p:cNvSpPr>
            <a:spLocks noGrp="1"/>
          </p:cNvSpPr>
          <p:nvPr>
            <p:ph idx="1"/>
          </p:nvPr>
        </p:nvSpPr>
        <p:spPr>
          <a:xfrm>
            <a:off x="838200" y="1825625"/>
            <a:ext cx="5257800" cy="4351338"/>
          </a:xfrm>
        </p:spPr>
        <p:txBody>
          <a:bodyPr>
            <a:normAutofit fontScale="92500"/>
          </a:bodyPr>
          <a:lstStyle/>
          <a:p>
            <a:r>
              <a:rPr lang="lv-LV" dirty="0">
                <a:latin typeface="+mj-lt"/>
              </a:rPr>
              <a:t>Emocijas organismā izraisa gan subjektīvas, gan objektīvas izmaiņas</a:t>
            </a:r>
          </a:p>
          <a:p>
            <a:r>
              <a:rPr lang="lv-LV" dirty="0">
                <a:latin typeface="+mj-lt"/>
              </a:rPr>
              <a:t>Subjektīvā komponente ir mūsu emocionālais pārdzīvojums, kuru nav iespējams objektīvi novērtēt vai izmērīt</a:t>
            </a:r>
          </a:p>
          <a:p>
            <a:r>
              <a:rPr lang="lv-LV" dirty="0">
                <a:latin typeface="+mj-lt"/>
              </a:rPr>
              <a:t>Objektīvo komponenti var novērtēt, un tā sastāv no organisma veģetatīvajām reakcijām un somatiskajām izpausmēm..</a:t>
            </a:r>
          </a:p>
        </p:txBody>
      </p:sp>
      <p:pic>
        <p:nvPicPr>
          <p:cNvPr id="2050" name="Picture 2" descr="Theories of Emotion - YouTube">
            <a:extLst>
              <a:ext uri="{FF2B5EF4-FFF2-40B4-BE49-F238E27FC236}">
                <a16:creationId xmlns="" xmlns:a16="http://schemas.microsoft.com/office/drawing/2014/main" id="{68EDA971-1806-46F0-ADB6-80D805FC37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3560" y="2439680"/>
            <a:ext cx="4864963" cy="273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95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C7462-2693-47F7-A432-CE87441868C6}"/>
              </a:ext>
            </a:extLst>
          </p:cNvPr>
          <p:cNvSpPr>
            <a:spLocks noGrp="1"/>
          </p:cNvSpPr>
          <p:nvPr>
            <p:ph type="title"/>
          </p:nvPr>
        </p:nvSpPr>
        <p:spPr/>
        <p:txBody>
          <a:bodyPr/>
          <a:lstStyle/>
          <a:p>
            <a:pPr algn="ctr"/>
            <a:r>
              <a:rPr lang="lv-LV" dirty="0"/>
              <a:t>Emocijas</a:t>
            </a:r>
          </a:p>
        </p:txBody>
      </p:sp>
      <p:sp>
        <p:nvSpPr>
          <p:cNvPr id="3" name="Content Placeholder 2">
            <a:extLst>
              <a:ext uri="{FF2B5EF4-FFF2-40B4-BE49-F238E27FC236}">
                <a16:creationId xmlns="" xmlns:a16="http://schemas.microsoft.com/office/drawing/2014/main" id="{EEABEDFE-54DB-4540-AE04-526F51DC5AB8}"/>
              </a:ext>
            </a:extLst>
          </p:cNvPr>
          <p:cNvSpPr>
            <a:spLocks noGrp="1"/>
          </p:cNvSpPr>
          <p:nvPr>
            <p:ph idx="1"/>
          </p:nvPr>
        </p:nvSpPr>
        <p:spPr>
          <a:xfrm>
            <a:off x="838200" y="1825626"/>
            <a:ext cx="10515600" cy="1698810"/>
          </a:xfrm>
        </p:spPr>
        <p:txBody>
          <a:bodyPr>
            <a:normAutofit/>
          </a:bodyPr>
          <a:lstStyle/>
          <a:p>
            <a:pPr marL="0" indent="0">
              <a:buNone/>
            </a:pPr>
            <a:r>
              <a:rPr lang="lv-LV" sz="2400" dirty="0">
                <a:latin typeface="+mj-lt"/>
              </a:rPr>
              <a:t>Somatiskās reakcijas parādās sakarā ar izmaiņām skeleta muskuļos : </a:t>
            </a:r>
          </a:p>
          <a:p>
            <a:pPr lvl="1"/>
            <a:r>
              <a:rPr lang="lv-LV" dirty="0">
                <a:latin typeface="+mj-lt"/>
              </a:rPr>
              <a:t>tās var izpausties kā roku un kāju trīce</a:t>
            </a:r>
          </a:p>
          <a:p>
            <a:pPr lvl="1"/>
            <a:r>
              <a:rPr lang="lv-LV" dirty="0">
                <a:latin typeface="+mj-lt"/>
              </a:rPr>
              <a:t>ķermeņa pozas un mīmikas izmaiņas</a:t>
            </a:r>
          </a:p>
        </p:txBody>
      </p:sp>
      <p:sp>
        <p:nvSpPr>
          <p:cNvPr id="4" name="TextBox 3">
            <a:extLst>
              <a:ext uri="{FF2B5EF4-FFF2-40B4-BE49-F238E27FC236}">
                <a16:creationId xmlns="" xmlns:a16="http://schemas.microsoft.com/office/drawing/2014/main" id="{349696D5-2DC0-439A-A467-407FA3F20EFF}"/>
              </a:ext>
            </a:extLst>
          </p:cNvPr>
          <p:cNvSpPr txBox="1"/>
          <p:nvPr/>
        </p:nvSpPr>
        <p:spPr>
          <a:xfrm>
            <a:off x="435006" y="3302493"/>
            <a:ext cx="10431263" cy="2954655"/>
          </a:xfrm>
          <a:prstGeom prst="rect">
            <a:avLst/>
          </a:prstGeom>
          <a:noFill/>
        </p:spPr>
        <p:txBody>
          <a:bodyPr wrap="square" rtlCol="0">
            <a:spAutoFit/>
          </a:bodyPr>
          <a:lstStyle/>
          <a:p>
            <a:pPr marL="457200" lvl="1" indent="0">
              <a:buNone/>
            </a:pPr>
            <a:r>
              <a:rPr lang="lv-LV" sz="2400" dirty="0">
                <a:latin typeface="+mj-lt"/>
              </a:rPr>
              <a:t>Emocijas parasti pavada izteiksmīgas kustības, kam ir milzīga nozīme saskarsmes un emocionālā kontakta nodibināšanā. </a:t>
            </a:r>
          </a:p>
          <a:p>
            <a:pPr marL="457200" lvl="1" indent="0">
              <a:buNone/>
            </a:pPr>
            <a:endParaRPr lang="lv-LV" sz="2400" dirty="0">
              <a:latin typeface="+mj-lt"/>
            </a:endParaRPr>
          </a:p>
          <a:p>
            <a:pPr marL="457200" lvl="1" indent="0">
              <a:buNone/>
            </a:pPr>
            <a:r>
              <a:rPr lang="lv-LV" sz="2400" dirty="0">
                <a:latin typeface="+mj-lt"/>
              </a:rPr>
              <a:t>Vispilnīgāk un visspilgtāk emocijas izpaužas cilvēka sejā. Katrai emocijai ir sava mīmika, stājā. Pateicoties mīmikai, ķermeņa kustībām, runas emocionālajam komponentam, mēs uzzinām par citu pārdzīvojumiem, iejūtamies tajos un atbilstoši veidojam savas attiecības ar apkārtējiem.</a:t>
            </a:r>
          </a:p>
          <a:p>
            <a:endParaRPr lang="lv-LV" dirty="0"/>
          </a:p>
        </p:txBody>
      </p:sp>
    </p:spTree>
    <p:extLst>
      <p:ext uri="{BB962C8B-B14F-4D97-AF65-F5344CB8AC3E}">
        <p14:creationId xmlns:p14="http://schemas.microsoft.com/office/powerpoint/2010/main" val="76232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80811C-CB16-400F-BD2C-2BE553CD03B0}"/>
              </a:ext>
            </a:extLst>
          </p:cNvPr>
          <p:cNvSpPr>
            <a:spLocks noGrp="1"/>
          </p:cNvSpPr>
          <p:nvPr>
            <p:ph type="title"/>
          </p:nvPr>
        </p:nvSpPr>
        <p:spPr/>
        <p:txBody>
          <a:bodyPr>
            <a:normAutofit/>
          </a:bodyPr>
          <a:lstStyle/>
          <a:p>
            <a:pPr algn="ctr"/>
            <a:r>
              <a:rPr lang="lv-LV" dirty="0">
                <a:effectLst/>
                <a:ea typeface="Calibri" panose="020F0502020204030204" pitchFamily="34" charset="0"/>
              </a:rPr>
              <a:t>Fiziskā aktivitāte</a:t>
            </a:r>
            <a:endParaRPr lang="lv-LV" dirty="0"/>
          </a:p>
        </p:txBody>
      </p:sp>
      <p:sp>
        <p:nvSpPr>
          <p:cNvPr id="3" name="Content Placeholder 2">
            <a:extLst>
              <a:ext uri="{FF2B5EF4-FFF2-40B4-BE49-F238E27FC236}">
                <a16:creationId xmlns="" xmlns:a16="http://schemas.microsoft.com/office/drawing/2014/main" id="{40EFD1FF-0D06-4F90-8282-7A0E214F7A12}"/>
              </a:ext>
            </a:extLst>
          </p:cNvPr>
          <p:cNvSpPr>
            <a:spLocks noGrp="1"/>
          </p:cNvSpPr>
          <p:nvPr>
            <p:ph idx="1"/>
          </p:nvPr>
        </p:nvSpPr>
        <p:spPr/>
        <p:txBody>
          <a:bodyPr>
            <a:normAutofit lnSpcReduction="10000"/>
          </a:bodyPr>
          <a:lstStyle/>
          <a:p>
            <a:r>
              <a:rPr lang="lv-LV" sz="2400" dirty="0">
                <a:effectLst/>
                <a:latin typeface="+mj-lt"/>
                <a:ea typeface="Calibri" panose="020F0502020204030204" pitchFamily="34" charset="0"/>
                <a:cs typeface="Arial" panose="020B0604020202020204" pitchFamily="34" charset="0"/>
              </a:rPr>
              <a:t>Tai ir fundamentāla nozīme ne tikai ķermeņa stājas kā fiziskās veselības, bet arī labsajūtas paaugstināšanā un uzlabošanā. </a:t>
            </a:r>
          </a:p>
          <a:p>
            <a:r>
              <a:rPr lang="lv-LV" sz="2400" dirty="0">
                <a:effectLst/>
                <a:latin typeface="+mj-lt"/>
                <a:ea typeface="Calibri" panose="020F0502020204030204" pitchFamily="34" charset="0"/>
                <a:cs typeface="Arial" panose="020B0604020202020204" pitchFamily="34" charset="0"/>
              </a:rPr>
              <a:t>Zems sabiedrības vidējais fiziskās aktivitātes līmenis, kas uzrāda tendenci samazināties, palielinoties cilvēka vecumam, tādējādi, radot risku hipokinētiskajām saslimšanām, kuru rezultātā pasliktinās psihiskā un fiziskā veselība. </a:t>
            </a:r>
          </a:p>
          <a:p>
            <a:r>
              <a:rPr lang="lv-LV" sz="2400" dirty="0">
                <a:effectLst/>
                <a:latin typeface="+mj-lt"/>
                <a:ea typeface="Calibri" panose="020F0502020204030204" pitchFamily="34" charset="0"/>
                <a:cs typeface="Arial" panose="020B0604020202020204" pitchFamily="34" charset="0"/>
              </a:rPr>
              <a:t>Galvenais fizisko aktivitāšu veikšanas iemesls ir veselības uzlabošana, labas pašsajūtas un estētiskais faktors, stresa un spriedzes mazināšana un jēgpilna atpūta.</a:t>
            </a:r>
            <a:r>
              <a:rPr lang="lv-LV" sz="2400" dirty="0">
                <a:solidFill>
                  <a:srgbClr val="212529"/>
                </a:solidFill>
                <a:effectLst/>
                <a:latin typeface="+mj-lt"/>
                <a:ea typeface="Calibri" panose="020F0502020204030204" pitchFamily="34" charset="0"/>
                <a:cs typeface="Arial" panose="020B0604020202020204" pitchFamily="34" charset="0"/>
              </a:rPr>
              <a:t> </a:t>
            </a:r>
          </a:p>
          <a:p>
            <a:r>
              <a:rPr lang="lv-LV" sz="2400" dirty="0">
                <a:solidFill>
                  <a:srgbClr val="212529"/>
                </a:solidFill>
                <a:effectLst/>
                <a:latin typeface="+mj-lt"/>
                <a:ea typeface="Calibri" panose="020F0502020204030204" pitchFamily="34" charset="0"/>
                <a:cs typeface="Arial" panose="020B0604020202020204" pitchFamily="34" charset="0"/>
              </a:rPr>
              <a:t>Pareiza stāja ir viena no vesela organisma pazīmēm – tā labvēlīgi ietekmē elpošanu un sirds, vēdera dobuma orgānu un muskulatūras darbību. </a:t>
            </a:r>
          </a:p>
          <a:p>
            <a:r>
              <a:rPr lang="lv-LV" sz="2400" dirty="0">
                <a:solidFill>
                  <a:srgbClr val="212529"/>
                </a:solidFill>
                <a:effectLst/>
                <a:latin typeface="+mj-lt"/>
                <a:ea typeface="Calibri" panose="020F0502020204030204" pitchFamily="34" charset="0"/>
                <a:cs typeface="Arial" panose="020B0604020202020204" pitchFamily="34" charset="0"/>
              </a:rPr>
              <a:t>Jo vairāk ikdienā kustēsies, jo vairāk tiks nodarbināta muskulatūra, kas notur mugurkaulu, veidojot labu stāju.</a:t>
            </a:r>
            <a:endParaRPr lang="lv-LV" sz="2400" dirty="0">
              <a:effectLst/>
              <a:latin typeface="+mj-lt"/>
              <a:ea typeface="Calibri" panose="020F0502020204030204" pitchFamily="34" charset="0"/>
              <a:cs typeface="Arial" panose="020B0604020202020204" pitchFamily="34" charset="0"/>
            </a:endParaRPr>
          </a:p>
          <a:p>
            <a:pPr marL="0" indent="0">
              <a:buNone/>
            </a:pPr>
            <a:endParaRPr lang="lv-LV"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lv-LV" dirty="0"/>
          </a:p>
        </p:txBody>
      </p:sp>
    </p:spTree>
    <p:extLst>
      <p:ext uri="{BB962C8B-B14F-4D97-AF65-F5344CB8AC3E}">
        <p14:creationId xmlns:p14="http://schemas.microsoft.com/office/powerpoint/2010/main" val="140305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C8AA65-8091-4AAB-AA9D-5CC844EED9AE}"/>
              </a:ext>
            </a:extLst>
          </p:cNvPr>
          <p:cNvSpPr>
            <a:spLocks noGrp="1"/>
          </p:cNvSpPr>
          <p:nvPr>
            <p:ph type="title"/>
          </p:nvPr>
        </p:nvSpPr>
        <p:spPr/>
        <p:txBody>
          <a:bodyPr>
            <a:normAutofit/>
          </a:bodyPr>
          <a:lstStyle/>
          <a:p>
            <a:pPr algn="ctr"/>
            <a:r>
              <a:rPr lang="lv-LV" dirty="0">
                <a:effectLst/>
                <a:ea typeface="Calibri" panose="020F0502020204030204" pitchFamily="34" charset="0"/>
                <a:cs typeface="Arial" panose="020B0604020202020204" pitchFamily="34" charset="0"/>
              </a:rPr>
              <a:t>Fizisko aktivitāšu ieteikumi</a:t>
            </a:r>
            <a:endParaRPr lang="lv-LV" dirty="0"/>
          </a:p>
        </p:txBody>
      </p:sp>
      <p:sp>
        <p:nvSpPr>
          <p:cNvPr id="3" name="Content Placeholder 2">
            <a:extLst>
              <a:ext uri="{FF2B5EF4-FFF2-40B4-BE49-F238E27FC236}">
                <a16:creationId xmlns="" xmlns:a16="http://schemas.microsoft.com/office/drawing/2014/main" id="{3F5C1F79-D1B8-463B-8FBE-77306CCE9AEB}"/>
              </a:ext>
            </a:extLst>
          </p:cNvPr>
          <p:cNvSpPr>
            <a:spLocks noGrp="1"/>
          </p:cNvSpPr>
          <p:nvPr>
            <p:ph idx="1"/>
          </p:nvPr>
        </p:nvSpPr>
        <p:spPr/>
        <p:txBody>
          <a:bodyPr/>
          <a:lstStyle/>
          <a:p>
            <a:pPr marL="0" indent="0">
              <a:buNone/>
            </a:pPr>
            <a:r>
              <a:rPr lang="lv-LV" sz="2400" dirty="0">
                <a:effectLst/>
                <a:latin typeface="+mj-lt"/>
                <a:ea typeface="Times New Roman" panose="02020603050405020304" pitchFamily="18" charset="0"/>
                <a:cs typeface="Times New Roman" panose="02020603050405020304" pitchFamily="18" charset="0"/>
              </a:rPr>
              <a:t>Pieaugušajiem (</a:t>
            </a:r>
            <a:r>
              <a:rPr lang="lv-LV" sz="2400" b="1" dirty="0">
                <a:effectLst/>
                <a:latin typeface="+mj-lt"/>
                <a:ea typeface="Times New Roman" panose="02020603050405020304" pitchFamily="18" charset="0"/>
                <a:cs typeface="Times New Roman" panose="02020603050405020304" pitchFamily="18" charset="0"/>
              </a:rPr>
              <a:t>līdz 64 gadiem</a:t>
            </a:r>
            <a:r>
              <a:rPr lang="lv-LV" sz="2400" dirty="0">
                <a:effectLst/>
                <a:latin typeface="+mj-lt"/>
                <a:ea typeface="Times New Roman" panose="02020603050405020304" pitchFamily="18" charset="0"/>
                <a:cs typeface="Times New Roman" panose="02020603050405020304" pitchFamily="18" charset="0"/>
              </a:rPr>
              <a:t>) ieteicamas :</a:t>
            </a:r>
          </a:p>
          <a:p>
            <a:pPr marL="0" indent="0">
              <a:buNone/>
            </a:pPr>
            <a:endParaRPr lang="lv-LV" sz="2400" dirty="0">
              <a:effectLst/>
              <a:latin typeface="+mj-lt"/>
              <a:ea typeface="Times New Roman" panose="02020603050405020304" pitchFamily="18" charset="0"/>
              <a:cs typeface="Times New Roman" panose="02020603050405020304" pitchFamily="18"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lv-LV" dirty="0">
                <a:effectLst/>
                <a:latin typeface="+mj-lt"/>
                <a:ea typeface="Times New Roman" panose="02020603050405020304" pitchFamily="18" charset="0"/>
                <a:cs typeface="Times New Roman" panose="02020603050405020304" pitchFamily="18" charset="0"/>
              </a:rPr>
              <a:t>vidējas intensitātes fiziskās aktivitātes </a:t>
            </a:r>
            <a:r>
              <a:rPr lang="lv-LV" u="sng" dirty="0">
                <a:effectLst/>
                <a:latin typeface="+mj-lt"/>
                <a:ea typeface="Times New Roman" panose="02020603050405020304" pitchFamily="18" charset="0"/>
                <a:cs typeface="Times New Roman" panose="02020603050405020304" pitchFamily="18" charset="0"/>
              </a:rPr>
              <a:t>vismaz 150 minūtes (2 stundas 30 minūtes) nedēļā</a:t>
            </a:r>
            <a:r>
              <a:rPr lang="lv-LV" dirty="0">
                <a:effectLst/>
                <a:latin typeface="+mj-lt"/>
                <a:ea typeface="Times New Roman" panose="02020603050405020304" pitchFamily="18" charset="0"/>
                <a:cs typeface="Times New Roman" panose="02020603050405020304" pitchFamily="18" charset="0"/>
              </a:rPr>
              <a:t> </a:t>
            </a:r>
            <a:endParaRPr lang="lv-LV" b="1" dirty="0">
              <a:effectLst/>
              <a:latin typeface="+mj-lt"/>
              <a:ea typeface="Times New Roman" panose="02020603050405020304" pitchFamily="18" charset="0"/>
              <a:cs typeface="Times New Roman" panose="02020603050405020304" pitchFamily="18"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lv-LV" dirty="0">
                <a:effectLst/>
                <a:latin typeface="+mj-lt"/>
                <a:ea typeface="Times New Roman" panose="02020603050405020304" pitchFamily="18" charset="0"/>
                <a:cs typeface="Times New Roman" panose="02020603050405020304" pitchFamily="18" charset="0"/>
              </a:rPr>
              <a:t>vai 75 minūtes (1 stunda 15 minūtes) augstas intensitātes aerobās fiziskās aktivitātes, kuras var aizstāt ar kombinētām vidējas un augstas intensitātes aerobām fiziskām aktivitātēm</a:t>
            </a:r>
            <a:endParaRPr lang="lv-LV" dirty="0">
              <a:effectLst/>
              <a:latin typeface="+mj-lt"/>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lv-LV" sz="2400" b="1" dirty="0">
                <a:effectLst/>
                <a:latin typeface="+mj-lt"/>
                <a:ea typeface="Times New Roman" panose="02020603050405020304" pitchFamily="18" charset="0"/>
                <a:cs typeface="Times New Roman" panose="02020603050405020304" pitchFamily="18" charset="0"/>
              </a:rPr>
              <a:t>muskuļus stiprinošas </a:t>
            </a:r>
            <a:r>
              <a:rPr lang="lv-LV" sz="2400" dirty="0">
                <a:effectLst/>
                <a:latin typeface="+mj-lt"/>
                <a:ea typeface="Times New Roman" panose="02020603050405020304" pitchFamily="18" charset="0"/>
                <a:cs typeface="Times New Roman" panose="02020603050405020304" pitchFamily="18" charset="0"/>
              </a:rPr>
              <a:t>fiziskās aktivitātes pēc iespējas vairākām muskuļu grupām ieteicamas vismaz 2 reizes nedēļā</a:t>
            </a:r>
            <a:endParaRPr lang="lv-LV" sz="2400" dirty="0">
              <a:effectLst/>
              <a:latin typeface="+mj-lt"/>
              <a:ea typeface="Calibri" panose="020F0502020204030204" pitchFamily="34" charset="0"/>
              <a:cs typeface="Arial" panose="020B0604020202020204" pitchFamily="34" charset="0"/>
            </a:endParaRPr>
          </a:p>
          <a:p>
            <a:pPr marL="0" indent="0">
              <a:buNone/>
            </a:pPr>
            <a:endParaRPr lang="lv-LV"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lv-LV" dirty="0"/>
          </a:p>
        </p:txBody>
      </p:sp>
    </p:spTree>
    <p:extLst>
      <p:ext uri="{BB962C8B-B14F-4D97-AF65-F5344CB8AC3E}">
        <p14:creationId xmlns:p14="http://schemas.microsoft.com/office/powerpoint/2010/main" val="399387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034B1B-382D-418F-9FED-BB2DCE0D850B}"/>
              </a:ext>
            </a:extLst>
          </p:cNvPr>
          <p:cNvSpPr>
            <a:spLocks noGrp="1"/>
          </p:cNvSpPr>
          <p:nvPr>
            <p:ph type="title"/>
          </p:nvPr>
        </p:nvSpPr>
        <p:spPr/>
        <p:txBody>
          <a:bodyPr/>
          <a:lstStyle/>
          <a:p>
            <a:pPr algn="ctr"/>
            <a:r>
              <a:rPr lang="lv-LV" dirty="0">
                <a:effectLst/>
                <a:ea typeface="Calibri" panose="020F0502020204030204" pitchFamily="34" charset="0"/>
                <a:cs typeface="Arial" panose="020B0604020202020204" pitchFamily="34" charset="0"/>
              </a:rPr>
              <a:t>Fizisko aktivitāšu ieteikumi</a:t>
            </a:r>
            <a:endParaRPr lang="lv-LV" dirty="0"/>
          </a:p>
        </p:txBody>
      </p:sp>
      <p:sp>
        <p:nvSpPr>
          <p:cNvPr id="3" name="Content Placeholder 2">
            <a:extLst>
              <a:ext uri="{FF2B5EF4-FFF2-40B4-BE49-F238E27FC236}">
                <a16:creationId xmlns="" xmlns:a16="http://schemas.microsoft.com/office/drawing/2014/main" id="{9D2C6CE8-74EB-423C-A7D7-D0604433F0E9}"/>
              </a:ext>
            </a:extLst>
          </p:cNvPr>
          <p:cNvSpPr>
            <a:spLocks noGrp="1"/>
          </p:cNvSpPr>
          <p:nvPr>
            <p:ph idx="1"/>
          </p:nvPr>
        </p:nvSpPr>
        <p:spPr/>
        <p:txBody>
          <a:bodyPr/>
          <a:lstStyle/>
          <a:p>
            <a:pPr marL="0" indent="0">
              <a:buNone/>
            </a:pPr>
            <a:r>
              <a:rPr lang="lv-LV" sz="2400" dirty="0">
                <a:solidFill>
                  <a:srgbClr val="1C1C1C"/>
                </a:solidFill>
                <a:effectLst/>
                <a:latin typeface="+mj-lt"/>
                <a:ea typeface="Times New Roman" panose="02020603050405020304" pitchFamily="18" charset="0"/>
                <a:cs typeface="Times New Roman" panose="02020603050405020304" pitchFamily="18" charset="0"/>
              </a:rPr>
              <a:t>Senioriem (</a:t>
            </a:r>
            <a:r>
              <a:rPr lang="lv-LV" sz="2400" b="1" dirty="0">
                <a:solidFill>
                  <a:srgbClr val="1C1C1C"/>
                </a:solidFill>
                <a:effectLst/>
                <a:latin typeface="+mj-lt"/>
                <a:ea typeface="Times New Roman" panose="02020603050405020304" pitchFamily="18" charset="0"/>
                <a:cs typeface="Times New Roman" panose="02020603050405020304" pitchFamily="18" charset="0"/>
              </a:rPr>
              <a:t>virs 64 gadiem</a:t>
            </a:r>
            <a:r>
              <a:rPr lang="lv-LV" sz="2400" dirty="0">
                <a:solidFill>
                  <a:srgbClr val="1C1C1C"/>
                </a:solidFill>
                <a:effectLst/>
                <a:latin typeface="+mj-lt"/>
                <a:ea typeface="Times New Roman" panose="02020603050405020304" pitchFamily="18" charset="0"/>
                <a:cs typeface="Times New Roman" panose="02020603050405020304" pitchFamily="18" charset="0"/>
              </a:rPr>
              <a:t>) </a:t>
            </a:r>
            <a:r>
              <a:rPr lang="lv-LV" sz="2400" dirty="0">
                <a:solidFill>
                  <a:srgbClr val="212529"/>
                </a:solidFill>
                <a:effectLst/>
                <a:latin typeface="+mj-lt"/>
                <a:ea typeface="Times New Roman" panose="02020603050405020304" pitchFamily="18" charset="0"/>
                <a:cs typeface="Times New Roman" panose="02020603050405020304" pitchFamily="18" charset="0"/>
              </a:rPr>
              <a:t>ieteicamas </a:t>
            </a:r>
            <a:r>
              <a:rPr lang="lv-LV" sz="2400" dirty="0">
                <a:solidFill>
                  <a:srgbClr val="1C1C1C"/>
                </a:solidFill>
                <a:effectLst/>
                <a:latin typeface="+mj-lt"/>
                <a:ea typeface="Times New Roman" panose="02020603050405020304" pitchFamily="18" charset="0"/>
                <a:cs typeface="Times New Roman" panose="02020603050405020304" pitchFamily="18" charset="0"/>
              </a:rPr>
              <a:t>:</a:t>
            </a:r>
          </a:p>
          <a:p>
            <a:pPr marL="0" indent="0">
              <a:buNone/>
            </a:pPr>
            <a:endParaRPr lang="lv-LV" sz="2400" dirty="0">
              <a:solidFill>
                <a:srgbClr val="1C1C1C"/>
              </a:solidFill>
              <a:effectLst/>
              <a:latin typeface="+mj-lt"/>
              <a:ea typeface="Times New Roman" panose="02020603050405020304" pitchFamily="18" charset="0"/>
              <a:cs typeface="Times New Roman" panose="02020603050405020304" pitchFamily="18"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lv-LV" dirty="0">
                <a:solidFill>
                  <a:srgbClr val="212529"/>
                </a:solidFill>
                <a:effectLst/>
                <a:latin typeface="+mj-lt"/>
                <a:ea typeface="Times New Roman" panose="02020603050405020304" pitchFamily="18" charset="0"/>
                <a:cs typeface="Times New Roman" panose="02020603050405020304" pitchFamily="18" charset="0"/>
              </a:rPr>
              <a:t>vidējas intensitātes fiziskās aktivitātes </a:t>
            </a:r>
            <a:r>
              <a:rPr lang="lv-LV" u="sng" dirty="0">
                <a:solidFill>
                  <a:srgbClr val="212529"/>
                </a:solidFill>
                <a:effectLst/>
                <a:latin typeface="+mj-lt"/>
                <a:ea typeface="Times New Roman" panose="02020603050405020304" pitchFamily="18" charset="0"/>
                <a:cs typeface="Times New Roman" panose="02020603050405020304" pitchFamily="18" charset="0"/>
              </a:rPr>
              <a:t>vismaz 150 minūtes (2 stundas 30 minūtes) nedēļā</a:t>
            </a:r>
            <a:r>
              <a:rPr lang="lv-LV" dirty="0">
                <a:solidFill>
                  <a:srgbClr val="212529"/>
                </a:solidFill>
                <a:effectLst/>
                <a:latin typeface="+mj-lt"/>
                <a:ea typeface="Times New Roman" panose="02020603050405020304" pitchFamily="18" charset="0"/>
                <a:cs typeface="Times New Roman" panose="02020603050405020304" pitchFamily="18" charset="0"/>
              </a:rPr>
              <a:t> </a:t>
            </a:r>
          </a:p>
          <a:p>
            <a:pPr marL="800100" lvl="1" indent="-342900">
              <a:lnSpc>
                <a:spcPct val="107000"/>
              </a:lnSpc>
              <a:spcAft>
                <a:spcPts val="800"/>
              </a:spcAft>
              <a:buSzPts val="1000"/>
              <a:buFont typeface="Symbol" panose="05050102010706020507" pitchFamily="18" charset="2"/>
              <a:buChar char=""/>
              <a:tabLst>
                <a:tab pos="457200" algn="l"/>
              </a:tabLst>
            </a:pPr>
            <a:r>
              <a:rPr lang="lv-LV" dirty="0">
                <a:solidFill>
                  <a:srgbClr val="212529"/>
                </a:solidFill>
                <a:effectLst/>
                <a:latin typeface="+mj-lt"/>
                <a:ea typeface="Times New Roman" panose="02020603050405020304" pitchFamily="18" charset="0"/>
                <a:cs typeface="Times New Roman" panose="02020603050405020304" pitchFamily="18" charset="0"/>
              </a:rPr>
              <a:t>vai 75 minūtes (1 stunda 15 minūtes) augstas intensitātes aerobās fiziskās aktivitātes, kuras var aizstāt ar kombinētām vidējas un augstas intensitātes aerobām fiziskām aktivitātēm;</a:t>
            </a:r>
            <a:endParaRPr lang="lv-LV" dirty="0">
              <a:solidFill>
                <a:srgbClr val="212529"/>
              </a:solidFill>
              <a:effectLst/>
              <a:latin typeface="+mj-lt"/>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lv-LV" sz="2400" dirty="0">
                <a:solidFill>
                  <a:srgbClr val="212529"/>
                </a:solidFill>
                <a:effectLst/>
                <a:latin typeface="+mj-lt"/>
                <a:ea typeface="Times New Roman" panose="02020603050405020304" pitchFamily="18" charset="0"/>
                <a:cs typeface="Times New Roman" panose="02020603050405020304" pitchFamily="18" charset="0"/>
              </a:rPr>
              <a:t>ieteicami dažāda veida vingrinājumi </a:t>
            </a:r>
            <a:r>
              <a:rPr lang="lv-LV" sz="2400" u="sng" dirty="0">
                <a:solidFill>
                  <a:srgbClr val="212529"/>
                </a:solidFill>
                <a:effectLst/>
                <a:latin typeface="+mj-lt"/>
                <a:ea typeface="Times New Roman" panose="02020603050405020304" pitchFamily="18" charset="0"/>
                <a:cs typeface="Times New Roman" panose="02020603050405020304" pitchFamily="18" charset="0"/>
              </a:rPr>
              <a:t>muskuļu spēkam 2 reizes nedēļā</a:t>
            </a:r>
            <a:r>
              <a:rPr lang="lv-LV" sz="2400" dirty="0">
                <a:solidFill>
                  <a:srgbClr val="212529"/>
                </a:solidFill>
                <a:effectLst/>
                <a:latin typeface="+mj-lt"/>
                <a:ea typeface="Times New Roman" panose="02020603050405020304" pitchFamily="18" charset="0"/>
                <a:cs typeface="Times New Roman" panose="02020603050405020304" pitchFamily="18" charset="0"/>
              </a:rPr>
              <a:t> un vingrinājumi </a:t>
            </a:r>
            <a:r>
              <a:rPr lang="lv-LV" sz="2400" u="sng" dirty="0">
                <a:solidFill>
                  <a:srgbClr val="212529"/>
                </a:solidFill>
                <a:effectLst/>
                <a:latin typeface="+mj-lt"/>
                <a:ea typeface="Times New Roman" panose="02020603050405020304" pitchFamily="18" charset="0"/>
                <a:cs typeface="Times New Roman" panose="02020603050405020304" pitchFamily="18" charset="0"/>
              </a:rPr>
              <a:t>līdzsvaram 3 reizes nedēļā</a:t>
            </a:r>
            <a:r>
              <a:rPr lang="lv-LV" sz="2400" dirty="0">
                <a:solidFill>
                  <a:srgbClr val="212529"/>
                </a:solidFill>
                <a:effectLst/>
                <a:latin typeface="+mj-lt"/>
                <a:ea typeface="Times New Roman" panose="02020603050405020304" pitchFamily="18" charset="0"/>
                <a:cs typeface="Times New Roman" panose="02020603050405020304" pitchFamily="18" charset="0"/>
              </a:rPr>
              <a:t>.</a:t>
            </a:r>
            <a:endParaRPr lang="lv-LV" sz="2400" dirty="0">
              <a:solidFill>
                <a:srgbClr val="212529"/>
              </a:solidFill>
              <a:effectLst/>
              <a:latin typeface="+mj-lt"/>
              <a:ea typeface="Calibri" panose="020F0502020204030204" pitchFamily="34" charset="0"/>
              <a:cs typeface="Arial" panose="020B0604020202020204" pitchFamily="34" charset="0"/>
            </a:endParaRPr>
          </a:p>
          <a:p>
            <a:pPr marL="0" indent="0">
              <a:buNone/>
            </a:pPr>
            <a:endParaRPr lang="lv-LV"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lv-LV" dirty="0"/>
          </a:p>
        </p:txBody>
      </p:sp>
    </p:spTree>
    <p:extLst>
      <p:ext uri="{BB962C8B-B14F-4D97-AF65-F5344CB8AC3E}">
        <p14:creationId xmlns:p14="http://schemas.microsoft.com/office/powerpoint/2010/main" val="81040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F33CCAE-3F5B-48DB-B324-4E975BB91C91}"/>
              </a:ext>
            </a:extLst>
          </p:cNvPr>
          <p:cNvSpPr>
            <a:spLocks noGrp="1"/>
          </p:cNvSpPr>
          <p:nvPr>
            <p:ph idx="1"/>
          </p:nvPr>
        </p:nvSpPr>
        <p:spPr>
          <a:xfrm>
            <a:off x="381001" y="713380"/>
            <a:ext cx="4556760" cy="5431239"/>
          </a:xfrm>
        </p:spPr>
        <p:txBody>
          <a:bodyPr>
            <a:normAutofit/>
          </a:bodyPr>
          <a:lstStyle/>
          <a:p>
            <a:pPr marL="0" indent="0">
              <a:buNone/>
            </a:pPr>
            <a:r>
              <a:rPr lang="lv-LV" sz="2400" dirty="0">
                <a:solidFill>
                  <a:srgbClr val="212529"/>
                </a:solidFill>
                <a:effectLst/>
                <a:latin typeface="+mj-lt"/>
                <a:ea typeface="Times New Roman" panose="02020603050405020304" pitchFamily="18" charset="0"/>
                <a:cs typeface="Times New Roman" panose="02020603050405020304" pitchFamily="18" charset="0"/>
              </a:rPr>
              <a:t>Nodarboties ar fiziskajām aktivitātēm vajadzētu sākt pakāpeniski, uzsākot tās ar zemu līdz vidēju intensitāti. Tomēr, lai tiktu ietekmēti veselības rādītāji, vienai fiziskajai aktivitātei jāvelta ne mazāk kā 10 minūtes. </a:t>
            </a:r>
          </a:p>
          <a:p>
            <a:pPr marL="0" indent="0">
              <a:buNone/>
            </a:pPr>
            <a:endParaRPr lang="lv-LV" sz="2400" dirty="0">
              <a:solidFill>
                <a:srgbClr val="212529"/>
              </a:solidFill>
              <a:effectLst/>
              <a:latin typeface="+mj-lt"/>
              <a:ea typeface="Times New Roman" panose="02020603050405020304" pitchFamily="18" charset="0"/>
              <a:cs typeface="Times New Roman" panose="02020603050405020304" pitchFamily="18" charset="0"/>
            </a:endParaRPr>
          </a:p>
          <a:p>
            <a:pPr marL="0" indent="0">
              <a:buNone/>
            </a:pPr>
            <a:r>
              <a:rPr lang="lv-LV" sz="2400" dirty="0">
                <a:solidFill>
                  <a:srgbClr val="212529"/>
                </a:solidFill>
                <a:effectLst/>
                <a:latin typeface="+mj-lt"/>
                <a:ea typeface="Times New Roman" panose="02020603050405020304" pitchFamily="18" charset="0"/>
                <a:cs typeface="Times New Roman" panose="02020603050405020304" pitchFamily="18" charset="0"/>
              </a:rPr>
              <a:t>Priekšroku noteikti jādod aktivitātēm, kas patīk vislabāk un sagādā prieku, jo nav svarīgi, vai tā būs peldēšana, pastaigas svaigā gaisā, riteņbraukšana vai skriešana – galvenais, lai ķermenis būtu aktīvs.</a:t>
            </a:r>
            <a:endParaRPr lang="lv-LV" sz="2400" dirty="0">
              <a:latin typeface="+mj-lt"/>
            </a:endParaRPr>
          </a:p>
        </p:txBody>
      </p:sp>
      <p:pic>
        <p:nvPicPr>
          <p:cNvPr id="3074" name="Picture 2" descr="Best Age-Friendly Sports for Older Adults | 50+ World - 50+ World">
            <a:extLst>
              <a:ext uri="{FF2B5EF4-FFF2-40B4-BE49-F238E27FC236}">
                <a16:creationId xmlns="" xmlns:a16="http://schemas.microsoft.com/office/drawing/2014/main" id="{E85FBA71-E836-4922-A498-CE493815C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9320" y="305860"/>
            <a:ext cx="5568576" cy="30105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orts and the elderly: benefits and advice for a completely safe practice  — Silver Economy">
            <a:extLst>
              <a:ext uri="{FF2B5EF4-FFF2-40B4-BE49-F238E27FC236}">
                <a16:creationId xmlns="" xmlns:a16="http://schemas.microsoft.com/office/drawing/2014/main" id="{0F7036E2-DF49-4F3A-BA6D-1550982AE0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09320" y="3498192"/>
            <a:ext cx="5568576" cy="318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1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268A59-3E92-4B00-BAE0-ED985C94C510}"/>
              </a:ext>
            </a:extLst>
          </p:cNvPr>
          <p:cNvSpPr>
            <a:spLocks noGrp="1"/>
          </p:cNvSpPr>
          <p:nvPr>
            <p:ph idx="1"/>
          </p:nvPr>
        </p:nvSpPr>
        <p:spPr>
          <a:xfrm>
            <a:off x="372862" y="585926"/>
            <a:ext cx="10980938" cy="6116715"/>
          </a:xfrm>
        </p:spPr>
        <p:txBody>
          <a:bodyPr>
            <a:normAutofit/>
          </a:bodyPr>
          <a:lstStyle/>
          <a:p>
            <a:pPr>
              <a:lnSpc>
                <a:spcPct val="107000"/>
              </a:lnSpc>
              <a:spcAft>
                <a:spcPts val="800"/>
              </a:spcAft>
            </a:pPr>
            <a:r>
              <a:rPr lang="lv-LV" sz="2400" b="1" dirty="0">
                <a:solidFill>
                  <a:srgbClr val="212529"/>
                </a:solidFill>
                <a:effectLst/>
                <a:latin typeface="+mj-lt"/>
                <a:ea typeface="Times New Roman" panose="02020603050405020304" pitchFamily="18" charset="0"/>
                <a:cs typeface="Times New Roman" panose="02020603050405020304" pitchFamily="18" charset="0"/>
              </a:rPr>
              <a:t>*Zema intensitāte </a:t>
            </a:r>
            <a:r>
              <a:rPr lang="lv-LV" sz="2400" dirty="0">
                <a:solidFill>
                  <a:srgbClr val="212529"/>
                </a:solidFill>
                <a:effectLst/>
                <a:latin typeface="+mj-lt"/>
                <a:ea typeface="Times New Roman" panose="02020603050405020304" pitchFamily="18" charset="0"/>
                <a:cs typeface="Times New Roman" panose="02020603050405020304" pitchFamily="18" charset="0"/>
              </a:rPr>
              <a:t>– aktivitātes, kuru laikā sirdsdarbības ritms nemainās, neveidojas svīšanas process, nav grūtības runāt, piemēram, lēna pastaiga, mājas uzkopšana. Pēc 10 </a:t>
            </a:r>
            <a:r>
              <a:rPr lang="lv-LV" sz="2400" dirty="0" err="1">
                <a:solidFill>
                  <a:srgbClr val="212529"/>
                </a:solidFill>
                <a:effectLst/>
                <a:latin typeface="+mj-lt"/>
                <a:ea typeface="Times New Roman" panose="02020603050405020304" pitchFamily="18" charset="0"/>
                <a:cs typeface="Times New Roman" panose="02020603050405020304" pitchFamily="18" charset="0"/>
              </a:rPr>
              <a:t>ballu</a:t>
            </a:r>
            <a:r>
              <a:rPr lang="lv-LV" sz="2400" dirty="0">
                <a:solidFill>
                  <a:srgbClr val="212529"/>
                </a:solidFill>
                <a:effectLst/>
                <a:latin typeface="+mj-lt"/>
                <a:ea typeface="Times New Roman" panose="02020603050405020304" pitchFamily="18" charset="0"/>
                <a:cs typeface="Times New Roman" panose="02020603050405020304" pitchFamily="18" charset="0"/>
              </a:rPr>
              <a:t> skalas piepūles līmenis pielīdzināms līdz 5-6 ballēm, pieņemot, ka 0 ir sēdēt, bet 10 darboties cik vien spēka.</a:t>
            </a:r>
            <a:endParaRPr lang="lv-LV" sz="2400" dirty="0">
              <a:effectLst/>
              <a:latin typeface="+mj-lt"/>
              <a:ea typeface="Calibri" panose="020F0502020204030204" pitchFamily="34" charset="0"/>
              <a:cs typeface="Arial" panose="020B0604020202020204" pitchFamily="34" charset="0"/>
            </a:endParaRPr>
          </a:p>
          <a:p>
            <a:pPr>
              <a:lnSpc>
                <a:spcPct val="107000"/>
              </a:lnSpc>
              <a:spcAft>
                <a:spcPts val="800"/>
              </a:spcAft>
            </a:pPr>
            <a:r>
              <a:rPr lang="lv-LV" sz="2400" b="1" dirty="0">
                <a:solidFill>
                  <a:srgbClr val="212529"/>
                </a:solidFill>
                <a:effectLst/>
                <a:latin typeface="+mj-lt"/>
                <a:ea typeface="Times New Roman" panose="02020603050405020304" pitchFamily="18" charset="0"/>
                <a:cs typeface="Times New Roman" panose="02020603050405020304" pitchFamily="18" charset="0"/>
              </a:rPr>
              <a:t>**Vidēja intensitāte </a:t>
            </a:r>
            <a:r>
              <a:rPr lang="lv-LV" sz="2400" dirty="0">
                <a:solidFill>
                  <a:srgbClr val="212529"/>
                </a:solidFill>
                <a:effectLst/>
                <a:latin typeface="+mj-lt"/>
                <a:ea typeface="Times New Roman" panose="02020603050405020304" pitchFamily="18" charset="0"/>
                <a:cs typeface="Times New Roman" panose="02020603050405020304" pitchFamily="18" charset="0"/>
              </a:rPr>
              <a:t>– aktivitātes, kuru laikā paātrinās sirdsdarbība, sākas svīšanas process, palielinās elpošanas biežums, veidojas grūtības sarunāties, piemēram, vidēji ātra soļošana, nūjošana, mērenas slodzes dārza darbi. Pēc 10 </a:t>
            </a:r>
            <a:r>
              <a:rPr lang="lv-LV" sz="2400" dirty="0" err="1">
                <a:solidFill>
                  <a:srgbClr val="212529"/>
                </a:solidFill>
                <a:effectLst/>
                <a:latin typeface="+mj-lt"/>
                <a:ea typeface="Times New Roman" panose="02020603050405020304" pitchFamily="18" charset="0"/>
                <a:cs typeface="Times New Roman" panose="02020603050405020304" pitchFamily="18" charset="0"/>
              </a:rPr>
              <a:t>ballu</a:t>
            </a:r>
            <a:r>
              <a:rPr lang="lv-LV" sz="2400" dirty="0">
                <a:solidFill>
                  <a:srgbClr val="212529"/>
                </a:solidFill>
                <a:effectLst/>
                <a:latin typeface="+mj-lt"/>
                <a:ea typeface="Times New Roman" panose="02020603050405020304" pitchFamily="18" charset="0"/>
                <a:cs typeface="Times New Roman" panose="02020603050405020304" pitchFamily="18" charset="0"/>
              </a:rPr>
              <a:t> skalas piepūles pielīdzināms 6-7 ballēm.</a:t>
            </a:r>
            <a:endParaRPr lang="lv-LV" sz="2400" dirty="0">
              <a:effectLst/>
              <a:latin typeface="+mj-lt"/>
              <a:ea typeface="Calibri" panose="020F0502020204030204" pitchFamily="34" charset="0"/>
              <a:cs typeface="Arial" panose="020B0604020202020204" pitchFamily="34" charset="0"/>
            </a:endParaRPr>
          </a:p>
          <a:p>
            <a:pPr>
              <a:lnSpc>
                <a:spcPct val="107000"/>
              </a:lnSpc>
              <a:spcAft>
                <a:spcPts val="800"/>
              </a:spcAft>
            </a:pPr>
            <a:r>
              <a:rPr lang="lv-LV" sz="2400" b="1" dirty="0">
                <a:solidFill>
                  <a:srgbClr val="212529"/>
                </a:solidFill>
                <a:effectLst/>
                <a:latin typeface="+mj-lt"/>
                <a:ea typeface="Times New Roman" panose="02020603050405020304" pitchFamily="18" charset="0"/>
                <a:cs typeface="Times New Roman" panose="02020603050405020304" pitchFamily="18" charset="0"/>
              </a:rPr>
              <a:t>***Augsta intensitāte </a:t>
            </a:r>
            <a:r>
              <a:rPr lang="lv-LV" sz="2400" dirty="0">
                <a:solidFill>
                  <a:srgbClr val="212529"/>
                </a:solidFill>
                <a:effectLst/>
                <a:latin typeface="+mj-lt"/>
                <a:ea typeface="Times New Roman" panose="02020603050405020304" pitchFamily="18" charset="0"/>
                <a:cs typeface="Times New Roman" panose="02020603050405020304" pitchFamily="18" charset="0"/>
              </a:rPr>
              <a:t>– aktivitātes, kuru laikā norisinās aktīvs svīšanas process, palielināts elpošanas biežums, pastiprinātas grūtības sarunāties, piemēram, skriešana, intensīvi vingrinājumi, distanču slēpošana, aktīvi dārza darbi (rakšana vai līdzīgas aktivitātes, kas palielina sirds ritmu). Piepūles līmenis pēc 10 </a:t>
            </a:r>
            <a:r>
              <a:rPr lang="lv-LV" sz="2400" dirty="0" err="1">
                <a:solidFill>
                  <a:srgbClr val="212529"/>
                </a:solidFill>
                <a:effectLst/>
                <a:latin typeface="+mj-lt"/>
                <a:ea typeface="Times New Roman" panose="02020603050405020304" pitchFamily="18" charset="0"/>
                <a:cs typeface="Times New Roman" panose="02020603050405020304" pitchFamily="18" charset="0"/>
              </a:rPr>
              <a:t>ballu</a:t>
            </a:r>
            <a:r>
              <a:rPr lang="lv-LV" sz="2400" dirty="0">
                <a:solidFill>
                  <a:srgbClr val="212529"/>
                </a:solidFill>
                <a:effectLst/>
                <a:latin typeface="+mj-lt"/>
                <a:ea typeface="Times New Roman" panose="02020603050405020304" pitchFamily="18" charset="0"/>
                <a:cs typeface="Times New Roman" panose="02020603050405020304" pitchFamily="18" charset="0"/>
              </a:rPr>
              <a:t> skalas – 7-8 balles</a:t>
            </a:r>
            <a:endParaRPr lang="lv-LV" sz="2400" dirty="0">
              <a:effectLst/>
              <a:latin typeface="+mj-lt"/>
              <a:ea typeface="Calibri" panose="020F0502020204030204" pitchFamily="34" charset="0"/>
              <a:cs typeface="Arial" panose="020B0604020202020204" pitchFamily="34" charset="0"/>
            </a:endParaRPr>
          </a:p>
          <a:p>
            <a:endParaRPr lang="lv-LV" dirty="0"/>
          </a:p>
        </p:txBody>
      </p:sp>
    </p:spTree>
    <p:extLst>
      <p:ext uri="{BB962C8B-B14F-4D97-AF65-F5344CB8AC3E}">
        <p14:creationId xmlns:p14="http://schemas.microsoft.com/office/powerpoint/2010/main" val="399495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09CFB5-9C31-4647-B1C4-713FA12BE50B}"/>
              </a:ext>
            </a:extLst>
          </p:cNvPr>
          <p:cNvSpPr>
            <a:spLocks noGrp="1"/>
          </p:cNvSpPr>
          <p:nvPr>
            <p:ph type="title"/>
          </p:nvPr>
        </p:nvSpPr>
        <p:spPr/>
        <p:txBody>
          <a:bodyPr>
            <a:normAutofit/>
          </a:bodyPr>
          <a:lstStyle/>
          <a:p>
            <a:pPr algn="ctr"/>
            <a:r>
              <a:rPr lang="lv-LV" dirty="0">
                <a:solidFill>
                  <a:srgbClr val="212529"/>
                </a:solidFill>
                <a:effectLst/>
                <a:ea typeface="Times New Roman" panose="02020603050405020304" pitchFamily="18" charset="0"/>
                <a:cs typeface="Times New Roman" panose="02020603050405020304" pitchFamily="18" charset="0"/>
              </a:rPr>
              <a:t>Stājas ārstnieciski un profilaktiskie pasākumi</a:t>
            </a:r>
            <a:endParaRPr lang="lv-LV" dirty="0"/>
          </a:p>
        </p:txBody>
      </p:sp>
      <p:sp>
        <p:nvSpPr>
          <p:cNvPr id="3" name="Content Placeholder 2">
            <a:extLst>
              <a:ext uri="{FF2B5EF4-FFF2-40B4-BE49-F238E27FC236}">
                <a16:creationId xmlns="" xmlns:a16="http://schemas.microsoft.com/office/drawing/2014/main" id="{A40D5C9D-A5EF-4AB8-B40D-A4462068F1C4}"/>
              </a:ext>
            </a:extLst>
          </p:cNvPr>
          <p:cNvSpPr>
            <a:spLocks noGrp="1"/>
          </p:cNvSpPr>
          <p:nvPr>
            <p:ph idx="1"/>
          </p:nvPr>
        </p:nvSpPr>
        <p:spPr>
          <a:xfrm>
            <a:off x="838200" y="1825625"/>
            <a:ext cx="4461769" cy="4351338"/>
          </a:xfrm>
        </p:spPr>
        <p:txBody>
          <a:bodyPr>
            <a:normAutofit lnSpcReduction="10000"/>
          </a:bodyPr>
          <a:lstStyle/>
          <a:p>
            <a:pPr>
              <a:lnSpc>
                <a:spcPct val="107000"/>
              </a:lnSpc>
              <a:spcAft>
                <a:spcPts val="800"/>
              </a:spcAft>
            </a:pPr>
            <a:r>
              <a:rPr lang="lv-LV" sz="2400" dirty="0">
                <a:solidFill>
                  <a:srgbClr val="000000"/>
                </a:solidFill>
                <a:effectLst/>
                <a:latin typeface="+mj-lt"/>
                <a:ea typeface="Calibri" panose="020F0502020204030204" pitchFamily="34" charset="0"/>
                <a:cs typeface="Arial" panose="020B0604020202020204" pitchFamily="34" charset="0"/>
              </a:rPr>
              <a:t>Stājas traucējumiem sākumā ir funkcionāls raksturs un tos viegli var labot ar muskuļu aktīvu sasprindzinājumu. Vēlāk ķermeņa nepareizais turēšanas veids pakāpeniski kļūst par ieradumu un notiek dažādas ķermeņa deformācijas.</a:t>
            </a:r>
            <a:endParaRPr lang="lv-LV" sz="2400" dirty="0">
              <a:effectLst/>
              <a:latin typeface="+mj-lt"/>
              <a:ea typeface="Calibri" panose="020F0502020204030204" pitchFamily="34" charset="0"/>
              <a:cs typeface="Arial" panose="020B0604020202020204" pitchFamily="34" charset="0"/>
            </a:endParaRPr>
          </a:p>
          <a:p>
            <a:pPr>
              <a:lnSpc>
                <a:spcPct val="107000"/>
              </a:lnSpc>
              <a:spcAft>
                <a:spcPts val="800"/>
              </a:spcAft>
            </a:pPr>
            <a:r>
              <a:rPr lang="lv-LV" sz="2400" dirty="0">
                <a:solidFill>
                  <a:srgbClr val="000000"/>
                </a:solidFill>
                <a:effectLst/>
                <a:latin typeface="+mj-lt"/>
                <a:ea typeface="Calibri" panose="020F0502020204030204" pitchFamily="34" charset="0"/>
                <a:cs typeface="Arial" panose="020B0604020202020204" pitchFamily="34" charset="0"/>
              </a:rPr>
              <a:t>Vispārējā organisma nostiprināšana ir stājas traucējumu profilakses pamats! </a:t>
            </a:r>
            <a:endParaRPr lang="lv-LV" sz="2400" dirty="0">
              <a:effectLst/>
              <a:latin typeface="+mj-lt"/>
              <a:ea typeface="Calibri" panose="020F0502020204030204" pitchFamily="34" charset="0"/>
              <a:cs typeface="Arial" panose="020B0604020202020204" pitchFamily="34" charset="0"/>
            </a:endParaRPr>
          </a:p>
          <a:p>
            <a:pPr marL="0" indent="0">
              <a:buNone/>
            </a:pPr>
            <a:endParaRPr lang="lv-LV" dirty="0"/>
          </a:p>
        </p:txBody>
      </p:sp>
      <p:pic>
        <p:nvPicPr>
          <p:cNvPr id="4098" name="Picture 2" descr="Therapeutic Exercises Get You Back on Track - Advance Physical Therapy">
            <a:extLst>
              <a:ext uri="{FF2B5EF4-FFF2-40B4-BE49-F238E27FC236}">
                <a16:creationId xmlns="" xmlns:a16="http://schemas.microsoft.com/office/drawing/2014/main" id="{21947D0A-0E11-4268-A02C-8CCDB935F2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36202" y="1988598"/>
            <a:ext cx="5978452" cy="398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68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0B662D-0919-4BF1-AB79-B68824D8D0BA}"/>
              </a:ext>
            </a:extLst>
          </p:cNvPr>
          <p:cNvSpPr>
            <a:spLocks noGrp="1"/>
          </p:cNvSpPr>
          <p:nvPr>
            <p:ph type="title"/>
          </p:nvPr>
        </p:nvSpPr>
        <p:spPr/>
        <p:txBody>
          <a:bodyPr>
            <a:normAutofit/>
          </a:bodyPr>
          <a:lstStyle/>
          <a:p>
            <a:pPr algn="ctr"/>
            <a:r>
              <a:rPr lang="lv-LV" dirty="0">
                <a:solidFill>
                  <a:srgbClr val="212529"/>
                </a:solidFill>
                <a:effectLst/>
                <a:ea typeface="Times New Roman" panose="02020603050405020304" pitchFamily="18" charset="0"/>
                <a:cs typeface="Times New Roman" panose="02020603050405020304" pitchFamily="18" charset="0"/>
              </a:rPr>
              <a:t>Stājas ārstnieciski un profilaktiskie pasākumi</a:t>
            </a:r>
            <a:endParaRPr lang="lv-LV" dirty="0"/>
          </a:p>
        </p:txBody>
      </p:sp>
      <p:sp>
        <p:nvSpPr>
          <p:cNvPr id="3" name="Content Placeholder 2">
            <a:extLst>
              <a:ext uri="{FF2B5EF4-FFF2-40B4-BE49-F238E27FC236}">
                <a16:creationId xmlns="" xmlns:a16="http://schemas.microsoft.com/office/drawing/2014/main" id="{2ED34513-F376-4C1A-8C38-EFCE8C7E1923}"/>
              </a:ext>
            </a:extLst>
          </p:cNvPr>
          <p:cNvSpPr>
            <a:spLocks noGrp="1"/>
          </p:cNvSpPr>
          <p:nvPr>
            <p:ph idx="1"/>
          </p:nvPr>
        </p:nvSpPr>
        <p:spPr>
          <a:xfrm>
            <a:off x="838200" y="1825625"/>
            <a:ext cx="10515600" cy="4912526"/>
          </a:xfrm>
        </p:spPr>
        <p:txBody>
          <a:bodyPr>
            <a:normAutofit fontScale="85000" lnSpcReduction="10000"/>
          </a:bodyPr>
          <a:lstStyle/>
          <a:p>
            <a:pPr marL="0" indent="0">
              <a:lnSpc>
                <a:spcPct val="110000"/>
              </a:lnSpc>
              <a:spcAft>
                <a:spcPts val="800"/>
              </a:spcAft>
              <a:buNone/>
            </a:pPr>
            <a:r>
              <a:rPr lang="lv-LV" sz="1900" dirty="0">
                <a:solidFill>
                  <a:srgbClr val="000000"/>
                </a:solidFill>
                <a:effectLst/>
                <a:latin typeface="+mj-lt"/>
                <a:ea typeface="Calibri" panose="020F0502020204030204" pitchFamily="34" charset="0"/>
                <a:cs typeface="Arial" panose="020B0604020202020204" pitchFamily="34" charset="0"/>
                <a:sym typeface="Symbol" panose="05050102010706020507" pitchFamily="18" charset="2"/>
              </a:rPr>
              <a:t></a:t>
            </a:r>
            <a:r>
              <a:rPr lang="lv-LV" sz="1900" dirty="0">
                <a:solidFill>
                  <a:srgbClr val="000000"/>
                </a:solidFill>
                <a:effectLst/>
                <a:latin typeface="+mj-lt"/>
                <a:ea typeface="Calibri" panose="020F0502020204030204" pitchFamily="34" charset="0"/>
                <a:cs typeface="Arial" panose="020B0604020202020204" pitchFamily="34" charset="0"/>
              </a:rPr>
              <a:t> </a:t>
            </a:r>
            <a:r>
              <a:rPr lang="lv-LV" sz="1900" b="1" dirty="0">
                <a:solidFill>
                  <a:srgbClr val="000000"/>
                </a:solidFill>
                <a:effectLst/>
                <a:latin typeface="+mj-lt"/>
                <a:ea typeface="Calibri" panose="020F0502020204030204" pitchFamily="34" charset="0"/>
                <a:cs typeface="Arial" panose="020B0604020202020204" pitchFamily="34" charset="0"/>
              </a:rPr>
              <a:t>Vispārattīstošie vingrojumi </a:t>
            </a:r>
            <a:r>
              <a:rPr lang="lv-LV" sz="1900" dirty="0">
                <a:solidFill>
                  <a:srgbClr val="000000"/>
                </a:solidFill>
                <a:effectLst/>
                <a:latin typeface="+mj-lt"/>
                <a:ea typeface="Calibri" panose="020F0502020204030204" pitchFamily="34" charset="0"/>
                <a:cs typeface="Arial" panose="020B0604020202020204" pitchFamily="34" charset="0"/>
              </a:rPr>
              <a:t>– iedarbojas uz organismu kopumā, veicina visa atbalsta un kustību aparāta harmonisku attīstību, nostiprina muguras, plecu joslas, vēdera preses un kāju muskulatūru, sekmē kustību koordinācijas veidošanos. </a:t>
            </a:r>
            <a:endParaRPr lang="lv-LV" sz="1900" dirty="0">
              <a:effectLst/>
              <a:latin typeface="+mj-lt"/>
              <a:ea typeface="Calibri" panose="020F0502020204030204" pitchFamily="34" charset="0"/>
              <a:cs typeface="Arial" panose="020B0604020202020204" pitchFamily="34" charset="0"/>
            </a:endParaRPr>
          </a:p>
          <a:p>
            <a:pPr marL="0" indent="0">
              <a:lnSpc>
                <a:spcPct val="110000"/>
              </a:lnSpc>
              <a:spcAft>
                <a:spcPts val="800"/>
              </a:spcAft>
              <a:buNone/>
            </a:pPr>
            <a:r>
              <a:rPr lang="lv-LV" sz="1900" dirty="0">
                <a:solidFill>
                  <a:srgbClr val="000000"/>
                </a:solidFill>
                <a:effectLst/>
                <a:latin typeface="+mj-lt"/>
                <a:ea typeface="Calibri" panose="020F0502020204030204" pitchFamily="34" charset="0"/>
                <a:cs typeface="Arial" panose="020B0604020202020204" pitchFamily="34" charset="0"/>
                <a:sym typeface="Symbol" panose="05050102010706020507" pitchFamily="18" charset="2"/>
              </a:rPr>
              <a:t></a:t>
            </a:r>
            <a:r>
              <a:rPr lang="lv-LV" sz="1900" dirty="0">
                <a:solidFill>
                  <a:srgbClr val="000000"/>
                </a:solidFill>
                <a:effectLst/>
                <a:latin typeface="+mj-lt"/>
                <a:ea typeface="Calibri" panose="020F0502020204030204" pitchFamily="34" charset="0"/>
                <a:cs typeface="Arial" panose="020B0604020202020204" pitchFamily="34" charset="0"/>
              </a:rPr>
              <a:t> </a:t>
            </a:r>
            <a:r>
              <a:rPr lang="lv-LV" sz="1900" b="1" dirty="0">
                <a:solidFill>
                  <a:srgbClr val="000000"/>
                </a:solidFill>
                <a:effectLst/>
                <a:latin typeface="+mj-lt"/>
                <a:ea typeface="Calibri" panose="020F0502020204030204" pitchFamily="34" charset="0"/>
                <a:cs typeface="Arial" panose="020B0604020202020204" pitchFamily="34" charset="0"/>
              </a:rPr>
              <a:t>Speciālie vingrojumi </a:t>
            </a:r>
            <a:r>
              <a:rPr lang="lv-LV" sz="1900" dirty="0">
                <a:solidFill>
                  <a:srgbClr val="000000"/>
                </a:solidFill>
                <a:effectLst/>
                <a:latin typeface="+mj-lt"/>
                <a:ea typeface="Calibri" panose="020F0502020204030204" pitchFamily="34" charset="0"/>
                <a:cs typeface="Arial" panose="020B0604020202020204" pitchFamily="34" charset="0"/>
              </a:rPr>
              <a:t>– attīsta pareizas stājas izjūtu, trenē dažādus analizatorus, kuri piedalās stājas saglabāšanā. Tie ir vingrojumi pie spoguļa (redzes analizators), pie vertikālas sienas (taktilā un muskuļu jutība), līdzsvara vingrojumi un vingrojumi ar svaru uz galvas (vestibulārais aparāts), elpošanas vingrojumi un vingrojumi mugurkaulāja atslodzei.</a:t>
            </a:r>
            <a:endParaRPr lang="lv-LV" sz="1900" dirty="0">
              <a:effectLst/>
              <a:latin typeface="+mj-lt"/>
              <a:ea typeface="Calibri" panose="020F0502020204030204" pitchFamily="34" charset="0"/>
              <a:cs typeface="Arial" panose="020B0604020202020204" pitchFamily="34" charset="0"/>
            </a:endParaRPr>
          </a:p>
          <a:p>
            <a:pPr marL="0" indent="0">
              <a:lnSpc>
                <a:spcPct val="110000"/>
              </a:lnSpc>
              <a:spcAft>
                <a:spcPts val="800"/>
              </a:spcAft>
              <a:buNone/>
            </a:pPr>
            <a:r>
              <a:rPr lang="lv-LV" sz="1900" dirty="0">
                <a:solidFill>
                  <a:srgbClr val="000000"/>
                </a:solidFill>
                <a:effectLst/>
                <a:latin typeface="+mj-lt"/>
                <a:ea typeface="Calibri" panose="020F0502020204030204" pitchFamily="34" charset="0"/>
                <a:cs typeface="Arial" panose="020B0604020202020204" pitchFamily="34" charset="0"/>
              </a:rPr>
              <a:t> </a:t>
            </a:r>
            <a:r>
              <a:rPr lang="lv-LV" sz="1900" dirty="0">
                <a:solidFill>
                  <a:srgbClr val="000000"/>
                </a:solidFill>
                <a:effectLst/>
                <a:latin typeface="+mj-lt"/>
                <a:ea typeface="Calibri" panose="020F0502020204030204" pitchFamily="34" charset="0"/>
                <a:cs typeface="Arial" panose="020B0604020202020204" pitchFamily="34" charset="0"/>
                <a:sym typeface="Symbol" panose="05050102010706020507" pitchFamily="18" charset="2"/>
              </a:rPr>
              <a:t></a:t>
            </a:r>
            <a:r>
              <a:rPr lang="lv-LV" sz="1900" dirty="0">
                <a:solidFill>
                  <a:srgbClr val="000000"/>
                </a:solidFill>
                <a:effectLst/>
                <a:latin typeface="+mj-lt"/>
                <a:ea typeface="Calibri" panose="020F0502020204030204" pitchFamily="34" charset="0"/>
                <a:cs typeface="Arial" panose="020B0604020202020204" pitchFamily="34" charset="0"/>
              </a:rPr>
              <a:t> </a:t>
            </a:r>
            <a:r>
              <a:rPr lang="lv-LV" sz="1900" b="1" dirty="0">
                <a:solidFill>
                  <a:srgbClr val="000000"/>
                </a:solidFill>
                <a:effectLst/>
                <a:latin typeface="+mj-lt"/>
                <a:ea typeface="Calibri" panose="020F0502020204030204" pitchFamily="34" charset="0"/>
                <a:cs typeface="Arial" panose="020B0604020202020204" pitchFamily="34" charset="0"/>
              </a:rPr>
              <a:t>Masāža</a:t>
            </a:r>
            <a:r>
              <a:rPr lang="lv-LV" sz="1900" dirty="0">
                <a:solidFill>
                  <a:srgbClr val="000000"/>
                </a:solidFill>
                <a:effectLst/>
                <a:latin typeface="+mj-lt"/>
                <a:ea typeface="Calibri" panose="020F0502020204030204" pitchFamily="34" charset="0"/>
                <a:cs typeface="Arial" panose="020B0604020202020204" pitchFamily="34" charset="0"/>
              </a:rPr>
              <a:t> pozitīvi ietekmē ķermeņa fizioloģiskās un psiholoģiskās funkcijas. Tā vispusīgi iedarbojas uz  organismu – stimulē asinsriti un uzlabo vielmaiņu, atslābina sāpīgos, vai sasprindzinātos muskuļus, atslābina visu ķermeni, uzlabo ķermeņa tonusu, palīdz veidot un uzlabot ķermeņa stāju, uzlabo pašsajūtu, mazina psiholoģisko sasprindzinājumu, veicina labu miegu. </a:t>
            </a:r>
            <a:endParaRPr lang="lv-LV" sz="1900" dirty="0">
              <a:effectLst/>
              <a:latin typeface="+mj-lt"/>
              <a:ea typeface="Calibri" panose="020F0502020204030204" pitchFamily="34" charset="0"/>
              <a:cs typeface="Arial" panose="020B0604020202020204" pitchFamily="34" charset="0"/>
            </a:endParaRPr>
          </a:p>
          <a:p>
            <a:pPr marL="0" indent="0">
              <a:lnSpc>
                <a:spcPct val="110000"/>
              </a:lnSpc>
              <a:spcAft>
                <a:spcPts val="800"/>
              </a:spcAft>
              <a:buNone/>
            </a:pPr>
            <a:r>
              <a:rPr lang="lv-LV" sz="1900" dirty="0">
                <a:solidFill>
                  <a:srgbClr val="000000"/>
                </a:solidFill>
                <a:effectLst/>
                <a:latin typeface="+mj-lt"/>
                <a:ea typeface="Calibri" panose="020F0502020204030204" pitchFamily="34" charset="0"/>
                <a:cs typeface="Arial" panose="020B0604020202020204" pitchFamily="34" charset="0"/>
                <a:sym typeface="Symbol" panose="05050102010706020507" pitchFamily="18" charset="2"/>
              </a:rPr>
              <a:t></a:t>
            </a:r>
            <a:r>
              <a:rPr lang="lv-LV" sz="1900" dirty="0">
                <a:solidFill>
                  <a:srgbClr val="000000"/>
                </a:solidFill>
                <a:effectLst/>
                <a:latin typeface="+mj-lt"/>
                <a:ea typeface="Calibri" panose="020F0502020204030204" pitchFamily="34" charset="0"/>
                <a:cs typeface="Arial" panose="020B0604020202020204" pitchFamily="34" charset="0"/>
              </a:rPr>
              <a:t> </a:t>
            </a:r>
            <a:r>
              <a:rPr lang="lv-LV" sz="1900" b="1" dirty="0">
                <a:solidFill>
                  <a:srgbClr val="000000"/>
                </a:solidFill>
                <a:effectLst/>
                <a:latin typeface="+mj-lt"/>
                <a:ea typeface="Calibri" panose="020F0502020204030204" pitchFamily="34" charset="0"/>
                <a:cs typeface="Arial" panose="020B0604020202020204" pitchFamily="34" charset="0"/>
              </a:rPr>
              <a:t>Peldēšana</a:t>
            </a:r>
            <a:r>
              <a:rPr lang="lv-LV" sz="1900" dirty="0">
                <a:solidFill>
                  <a:srgbClr val="000000"/>
                </a:solidFill>
                <a:effectLst/>
                <a:latin typeface="+mj-lt"/>
                <a:ea typeface="Calibri" panose="020F0502020204030204" pitchFamily="34" charset="0"/>
                <a:cs typeface="Arial" panose="020B0604020202020204" pitchFamily="34" charset="0"/>
              </a:rPr>
              <a:t> labvēlīgi iedarbojas uz organisma psihomotoro attīstību. Ūdens pozitīvi iedarbojas uz nervu sistēmu, aktivizē vielmaiņu, uzlabo sirds, asinsvadu un elpošanas sistēmu darbību, uzlabo kustību koordināciju un muskuļu spēku, normalizē muskuļu tonusu. Atrašanas ūdenī pilnveido siltuma regulāciju, norūda organismu, atslogo mugurkaulu, kā arī sniedz emocionālu atslodzi.</a:t>
            </a:r>
            <a:endParaRPr lang="lv-LV" sz="1900" dirty="0">
              <a:effectLst/>
              <a:latin typeface="+mj-lt"/>
              <a:ea typeface="Calibri" panose="020F0502020204030204" pitchFamily="34" charset="0"/>
              <a:cs typeface="Arial" panose="020B0604020202020204" pitchFamily="34" charset="0"/>
            </a:endParaRPr>
          </a:p>
          <a:p>
            <a:pPr marL="0" indent="0">
              <a:lnSpc>
                <a:spcPct val="110000"/>
              </a:lnSpc>
              <a:spcAft>
                <a:spcPts val="800"/>
              </a:spcAft>
              <a:buNone/>
            </a:pPr>
            <a:r>
              <a:rPr lang="lv-LV" sz="1900" dirty="0">
                <a:solidFill>
                  <a:srgbClr val="000000"/>
                </a:solidFill>
                <a:effectLst/>
                <a:latin typeface="+mj-lt"/>
                <a:ea typeface="Calibri" panose="020F0502020204030204" pitchFamily="34" charset="0"/>
                <a:cs typeface="Arial" panose="020B0604020202020204" pitchFamily="34" charset="0"/>
              </a:rPr>
              <a:t> </a:t>
            </a:r>
            <a:r>
              <a:rPr lang="lv-LV" sz="1900" dirty="0">
                <a:solidFill>
                  <a:srgbClr val="000000"/>
                </a:solidFill>
                <a:effectLst/>
                <a:latin typeface="+mj-lt"/>
                <a:ea typeface="Calibri" panose="020F0502020204030204" pitchFamily="34" charset="0"/>
                <a:cs typeface="Arial" panose="020B0604020202020204" pitchFamily="34" charset="0"/>
                <a:sym typeface="Symbol" panose="05050102010706020507" pitchFamily="18" charset="2"/>
              </a:rPr>
              <a:t></a:t>
            </a:r>
            <a:r>
              <a:rPr lang="lv-LV" sz="1900" dirty="0">
                <a:solidFill>
                  <a:srgbClr val="000000"/>
                </a:solidFill>
                <a:effectLst/>
                <a:latin typeface="+mj-lt"/>
                <a:ea typeface="Calibri" panose="020F0502020204030204" pitchFamily="34" charset="0"/>
                <a:cs typeface="Arial" panose="020B0604020202020204" pitchFamily="34" charset="0"/>
              </a:rPr>
              <a:t> </a:t>
            </a:r>
            <a:r>
              <a:rPr lang="lv-LV" sz="1900" b="1" dirty="0">
                <a:solidFill>
                  <a:srgbClr val="000000"/>
                </a:solidFill>
                <a:effectLst/>
                <a:latin typeface="+mj-lt"/>
                <a:ea typeface="Calibri" panose="020F0502020204030204" pitchFamily="34" charset="0"/>
                <a:cs typeface="Arial" panose="020B0604020202020204" pitchFamily="34" charset="0"/>
              </a:rPr>
              <a:t>Apkartējās vides apstākļu normalizācija </a:t>
            </a:r>
            <a:r>
              <a:rPr lang="lv-LV" sz="1900" dirty="0">
                <a:solidFill>
                  <a:srgbClr val="000000"/>
                </a:solidFill>
                <a:effectLst/>
                <a:latin typeface="+mj-lt"/>
                <a:ea typeface="Calibri" panose="020F0502020204030204" pitchFamily="34" charset="0"/>
                <a:cs typeface="Arial" panose="020B0604020202020204" pitchFamily="34" charset="0"/>
              </a:rPr>
              <a:t>– adekvāts apgaismojums, optimālā gaisa temperatūra, piemērotas mēbeles atbilstoši indivīda augumam,  pozas labošana stāvot, gaitā, sēžot , dienas režīma ievērošana.</a:t>
            </a:r>
            <a:endParaRPr lang="lv-LV" sz="1900" dirty="0">
              <a:effectLst/>
              <a:latin typeface="+mj-lt"/>
              <a:ea typeface="Calibri" panose="020F0502020204030204" pitchFamily="34" charset="0"/>
              <a:cs typeface="Arial" panose="020B0604020202020204" pitchFamily="34" charset="0"/>
            </a:endParaRPr>
          </a:p>
          <a:p>
            <a:pPr marL="0" indent="0">
              <a:buNone/>
            </a:pPr>
            <a:endParaRPr lang="lv-LV" dirty="0"/>
          </a:p>
        </p:txBody>
      </p:sp>
    </p:spTree>
    <p:extLst>
      <p:ext uri="{BB962C8B-B14F-4D97-AF65-F5344CB8AC3E}">
        <p14:creationId xmlns:p14="http://schemas.microsoft.com/office/powerpoint/2010/main" val="16735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26B0FC8-12E7-4440-81E2-CE2742DAFBA2}"/>
              </a:ext>
            </a:extLst>
          </p:cNvPr>
          <p:cNvSpPr>
            <a:spLocks noGrp="1"/>
          </p:cNvSpPr>
          <p:nvPr>
            <p:ph idx="1"/>
          </p:nvPr>
        </p:nvSpPr>
        <p:spPr>
          <a:xfrm>
            <a:off x="820445" y="292963"/>
            <a:ext cx="3724922" cy="6345638"/>
          </a:xfrm>
        </p:spPr>
        <p:txBody>
          <a:bodyPr>
            <a:normAutofit fontScale="92500" lnSpcReduction="10000"/>
          </a:bodyPr>
          <a:lstStyle/>
          <a:p>
            <a:pPr marL="0" indent="0">
              <a:lnSpc>
                <a:spcPct val="100000"/>
              </a:lnSpc>
              <a:buNone/>
            </a:pPr>
            <a:r>
              <a:rPr lang="lv-LV" sz="2400" dirty="0">
                <a:effectLst/>
                <a:latin typeface="+mj-lt"/>
                <a:ea typeface="Calibri" panose="020F0502020204030204" pitchFamily="34" charset="0"/>
                <a:cs typeface="Arial" panose="020B0604020202020204" pitchFamily="34" charset="0"/>
              </a:rPr>
              <a:t>Kā viens no ietekmējošajiem apkārtējās vides faktoriem ir vieta, kur fiziskā aktivitāte tiek veikta – iekštelpās vai brīvā dabā. </a:t>
            </a:r>
          </a:p>
          <a:p>
            <a:pPr marL="0" indent="0">
              <a:lnSpc>
                <a:spcPct val="100000"/>
              </a:lnSpc>
              <a:buNone/>
            </a:pPr>
            <a:endParaRPr lang="lv-LV" sz="2400" dirty="0">
              <a:effectLst/>
              <a:latin typeface="+mj-lt"/>
              <a:ea typeface="Calibri" panose="020F0502020204030204" pitchFamily="34" charset="0"/>
              <a:cs typeface="Arial" panose="020B0604020202020204" pitchFamily="34" charset="0"/>
            </a:endParaRPr>
          </a:p>
          <a:p>
            <a:pPr marL="0" indent="0">
              <a:lnSpc>
                <a:spcPct val="100000"/>
              </a:lnSpc>
              <a:buNone/>
            </a:pPr>
            <a:r>
              <a:rPr lang="lv-LV" sz="2400" dirty="0">
                <a:effectLst/>
                <a:latin typeface="+mj-lt"/>
                <a:ea typeface="Calibri" panose="020F0502020204030204" pitchFamily="34" charset="0"/>
                <a:cs typeface="Arial" panose="020B0604020202020204" pitchFamily="34" charset="0"/>
              </a:rPr>
              <a:t>Cilvēkiem vienmēr bijusi vajadzīga daba, jo mēs esam tās daļa. Veicot fizisko rekreāciju ārpus telpām uzlabojas labsajūta un līdz ar to apmierinājuma sajūta. </a:t>
            </a:r>
          </a:p>
          <a:p>
            <a:pPr marL="0" indent="0">
              <a:lnSpc>
                <a:spcPct val="100000"/>
              </a:lnSpc>
              <a:buNone/>
            </a:pPr>
            <a:endParaRPr lang="lv-LV" sz="2400" dirty="0">
              <a:effectLst/>
              <a:latin typeface="+mj-lt"/>
              <a:ea typeface="Calibri" panose="020F0502020204030204" pitchFamily="34" charset="0"/>
              <a:cs typeface="Arial" panose="020B0604020202020204" pitchFamily="34" charset="0"/>
            </a:endParaRPr>
          </a:p>
          <a:p>
            <a:pPr marL="0" indent="0">
              <a:lnSpc>
                <a:spcPct val="100000"/>
              </a:lnSpc>
              <a:buNone/>
            </a:pPr>
            <a:r>
              <a:rPr lang="lv-LV" sz="2400" dirty="0">
                <a:effectLst/>
                <a:latin typeface="+mj-lt"/>
                <a:ea typeface="Calibri" panose="020F0502020204030204" pitchFamily="34" charset="0"/>
                <a:cs typeface="Arial" panose="020B0604020202020204" pitchFamily="34" charset="0"/>
              </a:rPr>
              <a:t>Veicinot cilvēku iesaisti ārpustelpu fiziskās rekreācijas aktivitātēs pareizā slodzes apjomā un intensitātē, uzlabosies viņu labsajūta un dzīves kvalitāte.</a:t>
            </a:r>
          </a:p>
          <a:p>
            <a:endParaRPr lang="lv-LV" dirty="0"/>
          </a:p>
        </p:txBody>
      </p:sp>
      <p:pic>
        <p:nvPicPr>
          <p:cNvPr id="5122" name="Picture 2" descr="Something for Everyone… A Look at the Cultural Arts Department Events &amp;amp;  Activities! — The Knolls">
            <a:extLst>
              <a:ext uri="{FF2B5EF4-FFF2-40B4-BE49-F238E27FC236}">
                <a16:creationId xmlns="" xmlns:a16="http://schemas.microsoft.com/office/drawing/2014/main" id="{FBEBCAA8-D025-4539-AC44-4C6952A4BC9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7240" y="292963"/>
            <a:ext cx="4666003" cy="31122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5 Outdoor Activities to Boost Your Health | Seniors Guide">
            <a:extLst>
              <a:ext uri="{FF2B5EF4-FFF2-40B4-BE49-F238E27FC236}">
                <a16:creationId xmlns="" xmlns:a16="http://schemas.microsoft.com/office/drawing/2014/main" id="{BC985172-4648-42B8-87D9-A4D80702F3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7240" y="3527932"/>
            <a:ext cx="4666003" cy="311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62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EFA5CA-0483-4E55-BED0-772AA73C7E01}"/>
              </a:ext>
            </a:extLst>
          </p:cNvPr>
          <p:cNvSpPr>
            <a:spLocks noGrp="1"/>
          </p:cNvSpPr>
          <p:nvPr>
            <p:ph type="title"/>
          </p:nvPr>
        </p:nvSpPr>
        <p:spPr/>
        <p:txBody>
          <a:bodyPr>
            <a:normAutofit/>
          </a:bodyPr>
          <a:lstStyle/>
          <a:p>
            <a:pPr algn="ctr"/>
            <a:r>
              <a:rPr lang="lv-LV" dirty="0">
                <a:effectLst/>
                <a:latin typeface="Calibri Light" panose="020F0302020204030204" pitchFamily="34" charset="0"/>
                <a:ea typeface="Calibri" panose="020F0502020204030204" pitchFamily="34" charset="0"/>
                <a:cs typeface="Calibri Light" panose="020F0302020204030204" pitchFamily="34" charset="0"/>
              </a:rPr>
              <a:t>Dzīves kvalitāte = fiziskā aktivitāte = veselība</a:t>
            </a:r>
            <a:endParaRPr lang="lv-LV"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 xmlns:a16="http://schemas.microsoft.com/office/drawing/2014/main" id="{760A2F04-6EF7-4D6D-B7A7-DF0F869B7C35}"/>
              </a:ext>
            </a:extLst>
          </p:cNvPr>
          <p:cNvSpPr>
            <a:spLocks noGrp="1"/>
          </p:cNvSpPr>
          <p:nvPr>
            <p:ph idx="1"/>
          </p:nvPr>
        </p:nvSpPr>
        <p:spPr>
          <a:xfrm>
            <a:off x="838200" y="1825624"/>
            <a:ext cx="10515600" cy="5032376"/>
          </a:xfrm>
        </p:spPr>
        <p:txBody>
          <a:bodyPr>
            <a:normAutofit lnSpcReduction="10000"/>
          </a:bodyPr>
          <a:lstStyle/>
          <a:p>
            <a:pPr>
              <a:lnSpc>
                <a:spcPct val="150000"/>
              </a:lnSpc>
            </a:pPr>
            <a:r>
              <a:rPr lang="lv-LV" sz="2400" dirty="0">
                <a:effectLst/>
                <a:latin typeface="+mj-lt"/>
                <a:ea typeface="Calibri" panose="020F0502020204030204" pitchFamily="34" charset="0"/>
                <a:cs typeface="Arial" panose="020B0604020202020204" pitchFamily="34" charset="0"/>
              </a:rPr>
              <a:t>Cilvēka veselība ietver sevī gan labsajūtas veicināšanu, gan slimību neesamību</a:t>
            </a:r>
          </a:p>
          <a:p>
            <a:pPr>
              <a:lnSpc>
                <a:spcPct val="150000"/>
              </a:lnSpc>
            </a:pPr>
            <a:r>
              <a:rPr lang="lv-LV" sz="2400" dirty="0">
                <a:effectLst/>
                <a:latin typeface="+mj-lt"/>
                <a:ea typeface="Calibri" panose="020F0502020204030204" pitchFamily="34" charset="0"/>
                <a:cs typeface="Arial" panose="020B0604020202020204" pitchFamily="34" charset="0"/>
              </a:rPr>
              <a:t>Fiziskai aktivitātei ir fundamentāla nozīme ne tikai fiziskās veselības uzlabošanā, bet arī labsajūtas paaugstināšanā</a:t>
            </a:r>
          </a:p>
          <a:p>
            <a:pPr>
              <a:lnSpc>
                <a:spcPct val="150000"/>
              </a:lnSpc>
            </a:pPr>
            <a:r>
              <a:rPr lang="lv-LV" sz="2400" dirty="0">
                <a:effectLst/>
                <a:latin typeface="+mj-lt"/>
                <a:ea typeface="Calibri" panose="020F0502020204030204" pitchFamily="34" charset="0"/>
                <a:cs typeface="Arial" panose="020B0604020202020204" pitchFamily="34" charset="0"/>
              </a:rPr>
              <a:t>Ķermenis nav tikai kauli, locītavas un muskuļi</a:t>
            </a:r>
          </a:p>
          <a:p>
            <a:pPr>
              <a:lnSpc>
                <a:spcPct val="150000"/>
              </a:lnSpc>
            </a:pPr>
            <a:r>
              <a:rPr lang="lv-LV" sz="2400" dirty="0">
                <a:latin typeface="+mj-lt"/>
                <a:ea typeface="Calibri" panose="020F0502020204030204" pitchFamily="34" charset="0"/>
                <a:cs typeface="Arial" panose="020B0604020202020204" pitchFamily="34" charset="0"/>
              </a:rPr>
              <a:t>T</a:t>
            </a:r>
            <a:r>
              <a:rPr lang="lv-LV" sz="2400" dirty="0">
                <a:effectLst/>
                <a:latin typeface="+mj-lt"/>
                <a:ea typeface="Calibri" panose="020F0502020204030204" pitchFamily="34" charset="0"/>
                <a:cs typeface="Arial" panose="020B0604020202020204" pitchFamily="34" charset="0"/>
              </a:rPr>
              <a:t>as nav arī tikai asiņu vai citu ķermeņa šķidrumu transportēšanas sistēma</a:t>
            </a:r>
          </a:p>
          <a:p>
            <a:pPr>
              <a:lnSpc>
                <a:spcPct val="150000"/>
              </a:lnSpc>
            </a:pPr>
            <a:r>
              <a:rPr lang="lv-LV" sz="2400" dirty="0">
                <a:latin typeface="+mj-lt"/>
                <a:ea typeface="Calibri" panose="020F0502020204030204" pitchFamily="34" charset="0"/>
                <a:cs typeface="Arial" panose="020B0604020202020204" pitchFamily="34" charset="0"/>
              </a:rPr>
              <a:t>Ho</a:t>
            </a:r>
            <a:r>
              <a:rPr lang="lv-LV" sz="2400" dirty="0">
                <a:effectLst/>
                <a:latin typeface="+mj-lt"/>
                <a:ea typeface="Calibri" panose="020F0502020204030204" pitchFamily="34" charset="0"/>
                <a:cs typeface="Arial" panose="020B0604020202020204" pitchFamily="34" charset="0"/>
              </a:rPr>
              <a:t>listiskā pieeja aplūko cilvēku kā veselumu</a:t>
            </a:r>
          </a:p>
          <a:p>
            <a:pPr>
              <a:lnSpc>
                <a:spcPct val="150000"/>
              </a:lnSpc>
            </a:pPr>
            <a:r>
              <a:rPr lang="lv-LV" sz="2400" dirty="0">
                <a:effectLst/>
                <a:latin typeface="+mj-lt"/>
                <a:ea typeface="Calibri" panose="020F0502020204030204" pitchFamily="34" charset="0"/>
                <a:cs typeface="Arial" panose="020B0604020202020204" pitchFamily="34" charset="0"/>
              </a:rPr>
              <a:t>Cilvēka fiziskais un mentālais ķermenis tiešā mērā ietekmē viens otru, mainot bioķīmiskos, fizioloģiskos, psiholoģiskos un fiziskos procesus organismā</a:t>
            </a:r>
          </a:p>
          <a:p>
            <a:pPr marL="0" indent="0">
              <a:buNone/>
            </a:pPr>
            <a:endParaRPr lang="lv-LV" dirty="0"/>
          </a:p>
        </p:txBody>
      </p:sp>
    </p:spTree>
    <p:extLst>
      <p:ext uri="{BB962C8B-B14F-4D97-AF65-F5344CB8AC3E}">
        <p14:creationId xmlns:p14="http://schemas.microsoft.com/office/powerpoint/2010/main" val="157039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FCBA96-039D-4ADB-BCE1-F2285186CF59}"/>
              </a:ext>
            </a:extLst>
          </p:cNvPr>
          <p:cNvSpPr>
            <a:spLocks noGrp="1"/>
          </p:cNvSpPr>
          <p:nvPr>
            <p:ph type="title"/>
          </p:nvPr>
        </p:nvSpPr>
        <p:spPr/>
        <p:txBody>
          <a:bodyPr/>
          <a:lstStyle/>
          <a:p>
            <a:pPr algn="ctr"/>
            <a:r>
              <a:rPr lang="lv-LV" dirty="0">
                <a:ea typeface="Calibri" panose="020F0502020204030204" pitchFamily="34" charset="0"/>
                <a:cs typeface="Arial" panose="020B0604020202020204" pitchFamily="34" charset="0"/>
              </a:rPr>
              <a:t>F</a:t>
            </a:r>
            <a:r>
              <a:rPr lang="lv-LV" sz="4400" dirty="0">
                <a:effectLst/>
                <a:latin typeface="+mj-lt"/>
                <a:ea typeface="Calibri" panose="020F0502020204030204" pitchFamily="34" charset="0"/>
                <a:cs typeface="Arial" panose="020B0604020202020204" pitchFamily="34" charset="0"/>
              </a:rPr>
              <a:t>iziskās aktivitātes un emocijas</a:t>
            </a:r>
            <a:endParaRPr lang="lv-LV" dirty="0"/>
          </a:p>
        </p:txBody>
      </p:sp>
      <p:sp>
        <p:nvSpPr>
          <p:cNvPr id="3" name="Content Placeholder 2">
            <a:extLst>
              <a:ext uri="{FF2B5EF4-FFF2-40B4-BE49-F238E27FC236}">
                <a16:creationId xmlns="" xmlns:a16="http://schemas.microsoft.com/office/drawing/2014/main" id="{BC7122A2-3DA5-4E4F-8EFA-3E501CB59072}"/>
              </a:ext>
            </a:extLst>
          </p:cNvPr>
          <p:cNvSpPr>
            <a:spLocks noGrp="1"/>
          </p:cNvSpPr>
          <p:nvPr>
            <p:ph idx="1"/>
          </p:nvPr>
        </p:nvSpPr>
        <p:spPr/>
        <p:txBody>
          <a:bodyPr/>
          <a:lstStyle/>
          <a:p>
            <a:pPr>
              <a:lnSpc>
                <a:spcPct val="107000"/>
              </a:lnSpc>
              <a:spcAft>
                <a:spcPts val="800"/>
              </a:spcAft>
            </a:pPr>
            <a:r>
              <a:rPr lang="lv-LV" sz="2400" dirty="0">
                <a:effectLst/>
                <a:latin typeface="+mj-lt"/>
                <a:ea typeface="Calibri" panose="020F0502020204030204" pitchFamily="34" charset="0"/>
                <a:cs typeface="Arial" panose="020B0604020202020204" pitchFamily="34" charset="0"/>
              </a:rPr>
              <a:t>Lielākā daļa cilvēku fiziskas aktivitātes laikā un pēc tās izjūt pozitīvas emocijas. Fiziskās aktivitātes laikā visvairāk izjūt – atbrīvotību, prieku un enerģiskumu, savukārt pēc fiziskās aktivitātes vairākums atzīst, ka jūtas pozitīvi uzlādēti, atbrīvoti un tonizēti. </a:t>
            </a:r>
          </a:p>
          <a:p>
            <a:pPr>
              <a:lnSpc>
                <a:spcPct val="107000"/>
              </a:lnSpc>
              <a:spcAft>
                <a:spcPts val="800"/>
              </a:spcAft>
            </a:pPr>
            <a:r>
              <a:rPr lang="lv-LV" sz="2400" dirty="0">
                <a:effectLst/>
                <a:latin typeface="+mj-lt"/>
                <a:ea typeface="Calibri" panose="020F0502020204030204" pitchFamily="34" charset="0"/>
                <a:cs typeface="Arial" panose="020B0604020202020204" pitchFamily="34" charset="0"/>
              </a:rPr>
              <a:t>Mēdz būt arī negatīvas emocijas. Biežākā negatīvā izjūta ir nogurums, kuru aptaujātie izjūt gan aktivitātes laikā, gan pēc tās.</a:t>
            </a:r>
          </a:p>
          <a:p>
            <a:pPr>
              <a:lnSpc>
                <a:spcPct val="107000"/>
              </a:lnSpc>
              <a:spcAft>
                <a:spcPts val="800"/>
              </a:spcAft>
            </a:pPr>
            <a:r>
              <a:rPr lang="lv-LV" sz="2400" dirty="0">
                <a:effectLst/>
                <a:latin typeface="+mj-lt"/>
                <a:ea typeface="Calibri" panose="020F0502020204030204" pitchFamily="34" charset="0"/>
                <a:cs typeface="Arial" panose="020B0604020202020204" pitchFamily="34" charset="0"/>
              </a:rPr>
              <a:t>Tāpēc vienmēr svarīgi izvērtēt savu veselību un plānoto aktivitāti. Rast savu fiziskās aktivitātes veidu-pastaiga, pārgājieni, nūjošana, peldēšana, </a:t>
            </a:r>
            <a:r>
              <a:rPr lang="lv-LV" sz="2400" dirty="0" err="1">
                <a:effectLst/>
                <a:latin typeface="+mj-lt"/>
                <a:ea typeface="Calibri" panose="020F0502020204030204" pitchFamily="34" charset="0"/>
                <a:cs typeface="Arial" panose="020B0604020202020204" pitchFamily="34" charset="0"/>
              </a:rPr>
              <a:t>velobraukšana</a:t>
            </a:r>
            <a:r>
              <a:rPr lang="lv-LV" sz="2400" dirty="0">
                <a:effectLst/>
                <a:latin typeface="+mj-lt"/>
                <a:ea typeface="Calibri" panose="020F0502020204030204" pitchFamily="34" charset="0"/>
                <a:cs typeface="Arial" panose="020B0604020202020204" pitchFamily="34" charset="0"/>
              </a:rPr>
              <a:t>, dejošana vai cita.</a:t>
            </a:r>
          </a:p>
          <a:p>
            <a:pPr marL="0" indent="0">
              <a:buNone/>
            </a:pPr>
            <a:endParaRPr lang="lv-LV" dirty="0"/>
          </a:p>
        </p:txBody>
      </p:sp>
    </p:spTree>
    <p:extLst>
      <p:ext uri="{BB962C8B-B14F-4D97-AF65-F5344CB8AC3E}">
        <p14:creationId xmlns:p14="http://schemas.microsoft.com/office/powerpoint/2010/main" val="4060939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300C3-3E09-4C10-ABAA-B49A141460E3}"/>
              </a:ext>
            </a:extLst>
          </p:cNvPr>
          <p:cNvSpPr>
            <a:spLocks noGrp="1"/>
          </p:cNvSpPr>
          <p:nvPr>
            <p:ph type="title"/>
          </p:nvPr>
        </p:nvSpPr>
        <p:spPr/>
        <p:txBody>
          <a:bodyPr/>
          <a:lstStyle/>
          <a:p>
            <a:pPr algn="ctr"/>
            <a:r>
              <a:rPr lang="lv-LV" dirty="0"/>
              <a:t>Stāja un emocijas</a:t>
            </a:r>
          </a:p>
        </p:txBody>
      </p:sp>
      <p:sp>
        <p:nvSpPr>
          <p:cNvPr id="3" name="Content Placeholder 2">
            <a:extLst>
              <a:ext uri="{FF2B5EF4-FFF2-40B4-BE49-F238E27FC236}">
                <a16:creationId xmlns="" xmlns:a16="http://schemas.microsoft.com/office/drawing/2014/main" id="{02102367-26EE-47C5-8329-FFFB9FC73C4D}"/>
              </a:ext>
            </a:extLst>
          </p:cNvPr>
          <p:cNvSpPr>
            <a:spLocks noGrp="1"/>
          </p:cNvSpPr>
          <p:nvPr>
            <p:ph idx="1"/>
          </p:nvPr>
        </p:nvSpPr>
        <p:spPr>
          <a:xfrm>
            <a:off x="838200" y="1825625"/>
            <a:ext cx="4870142" cy="4351338"/>
          </a:xfrm>
        </p:spPr>
        <p:txBody>
          <a:bodyPr>
            <a:normAutofit fontScale="92500"/>
          </a:bodyPr>
          <a:lstStyle/>
          <a:p>
            <a:pPr>
              <a:lnSpc>
                <a:spcPct val="107000"/>
              </a:lnSpc>
              <a:spcAft>
                <a:spcPts val="300"/>
              </a:spcAft>
            </a:pPr>
            <a:r>
              <a:rPr lang="lv-LV" sz="2000" dirty="0">
                <a:effectLst/>
                <a:latin typeface="+mj-lt"/>
                <a:ea typeface="Calibri" panose="020F0502020204030204" pitchFamily="34" charset="0"/>
                <a:cs typeface="Arial" panose="020B0604020202020204" pitchFamily="34" charset="0"/>
              </a:rPr>
              <a:t>Dažādas stājas un pozas mēdz vēstīt par dažādām emocijām. </a:t>
            </a:r>
          </a:p>
          <a:p>
            <a:pPr>
              <a:lnSpc>
                <a:spcPct val="107000"/>
              </a:lnSpc>
              <a:spcAft>
                <a:spcPts val="300"/>
              </a:spcAft>
            </a:pPr>
            <a:r>
              <a:rPr lang="lv-LV" sz="2000" dirty="0">
                <a:effectLst/>
                <a:latin typeface="+mj-lt"/>
                <a:ea typeface="Calibri" panose="020F0502020204030204" pitchFamily="34" charset="0"/>
                <a:cs typeface="Arial" panose="020B0604020202020204" pitchFamily="34" charset="0"/>
              </a:rPr>
              <a:t>Ķermeņa stāja-ķermeņa valoda.</a:t>
            </a:r>
          </a:p>
          <a:p>
            <a:pPr>
              <a:lnSpc>
                <a:spcPct val="107000"/>
              </a:lnSpc>
              <a:spcAft>
                <a:spcPts val="300"/>
              </a:spcAft>
            </a:pPr>
            <a:r>
              <a:rPr lang="lv-LV" sz="2000" dirty="0">
                <a:effectLst/>
                <a:latin typeface="+mj-lt"/>
                <a:ea typeface="Calibri" panose="020F0502020204030204" pitchFamily="34" charset="0"/>
                <a:cs typeface="Arial" panose="020B0604020202020204" pitchFamily="34" charset="0"/>
              </a:rPr>
              <a:t>Cilvēks ar pašapzinīgu stāju tur muguru taisnu, plecus viegli atliektus, krūtis izrieztas, galvu paceltu un vēderu ievilktu. Stāvot viņš ieņem ērtu pozu un balsta ķermeņa svaru uz abām kājām. </a:t>
            </a:r>
          </a:p>
          <a:p>
            <a:pPr>
              <a:lnSpc>
                <a:spcPct val="107000"/>
              </a:lnSpc>
              <a:spcAft>
                <a:spcPts val="300"/>
              </a:spcAft>
            </a:pPr>
            <a:r>
              <a:rPr lang="lv-LV" sz="2000" dirty="0">
                <a:effectLst/>
                <a:latin typeface="+mj-lt"/>
                <a:ea typeface="Calibri" panose="020F0502020204030204" pitchFamily="34" charset="0"/>
                <a:cs typeface="Arial" panose="020B0604020202020204" pitchFamily="34" charset="0"/>
              </a:rPr>
              <a:t>Sēžot rokas un kājas tur brīvi, bet nesakrusto. Šādi ļaudis ir droši un atklāti, un šīs īpašības dara viņus vēl pievilcīgākus. Viņu pašapzinīgā stāja uzlabo garastāvokli arī klausītājiem. </a:t>
            </a:r>
          </a:p>
          <a:p>
            <a:pPr marL="0" indent="0">
              <a:buNone/>
            </a:pPr>
            <a:endParaRPr lang="lv-LV" dirty="0"/>
          </a:p>
        </p:txBody>
      </p:sp>
      <p:pic>
        <p:nvPicPr>
          <p:cNvPr id="6146" name="Picture 2" descr="Arnold and food | NaMaximum">
            <a:extLst>
              <a:ext uri="{FF2B5EF4-FFF2-40B4-BE49-F238E27FC236}">
                <a16:creationId xmlns="" xmlns:a16="http://schemas.microsoft.com/office/drawing/2014/main" id="{0008B572-D1F4-49BD-8A36-5F4F3BFB32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4284" y="1690688"/>
            <a:ext cx="3500779" cy="508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4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CE883D-1854-4999-A1D6-41CEED6E78B8}"/>
              </a:ext>
            </a:extLst>
          </p:cNvPr>
          <p:cNvSpPr>
            <a:spLocks noGrp="1"/>
          </p:cNvSpPr>
          <p:nvPr>
            <p:ph type="title"/>
          </p:nvPr>
        </p:nvSpPr>
        <p:spPr/>
        <p:txBody>
          <a:bodyPr/>
          <a:lstStyle/>
          <a:p>
            <a:pPr algn="ctr"/>
            <a:r>
              <a:rPr lang="lv-LV" dirty="0"/>
              <a:t>Stāja un emocijas</a:t>
            </a:r>
          </a:p>
        </p:txBody>
      </p:sp>
      <p:sp>
        <p:nvSpPr>
          <p:cNvPr id="3" name="Content Placeholder 2">
            <a:extLst>
              <a:ext uri="{FF2B5EF4-FFF2-40B4-BE49-F238E27FC236}">
                <a16:creationId xmlns="" xmlns:a16="http://schemas.microsoft.com/office/drawing/2014/main" id="{1DBC3BC7-FC7B-4052-9C08-90D1A7FDC97A}"/>
              </a:ext>
            </a:extLst>
          </p:cNvPr>
          <p:cNvSpPr>
            <a:spLocks noGrp="1"/>
          </p:cNvSpPr>
          <p:nvPr>
            <p:ph idx="1"/>
          </p:nvPr>
        </p:nvSpPr>
        <p:spPr>
          <a:xfrm>
            <a:off x="838201" y="1825625"/>
            <a:ext cx="4488402" cy="4351338"/>
          </a:xfrm>
        </p:spPr>
        <p:txBody>
          <a:bodyPr/>
          <a:lstStyle/>
          <a:p>
            <a:pPr marL="0" indent="0">
              <a:buNone/>
            </a:pPr>
            <a:r>
              <a:rPr lang="lv-LV" sz="2400" dirty="0">
                <a:effectLst/>
                <a:latin typeface="+mj-lt"/>
                <a:ea typeface="Calibri" panose="020F0502020204030204" pitchFamily="34" charset="0"/>
                <a:cs typeface="Arial" panose="020B0604020202020204" pitchFamily="34" charset="0"/>
              </a:rPr>
              <a:t>Sakampusi stāja. Ja cilvēkam ir smagi ap sirdi, viņš mēdz sagumt. </a:t>
            </a:r>
          </a:p>
          <a:p>
            <a:pPr marL="0" indent="0">
              <a:buNone/>
            </a:pPr>
            <a:endParaRPr lang="lv-LV" sz="2400" dirty="0">
              <a:effectLst/>
              <a:latin typeface="+mj-lt"/>
              <a:ea typeface="Calibri" panose="020F0502020204030204" pitchFamily="34" charset="0"/>
              <a:cs typeface="Arial" panose="020B0604020202020204" pitchFamily="34" charset="0"/>
            </a:endParaRPr>
          </a:p>
          <a:p>
            <a:pPr marL="0" indent="0">
              <a:buNone/>
            </a:pPr>
            <a:r>
              <a:rPr lang="lv-LV" sz="2400" dirty="0">
                <a:effectLst/>
                <a:latin typeface="+mj-lt"/>
                <a:ea typeface="Calibri" panose="020F0502020204030204" pitchFamily="34" charset="0"/>
                <a:cs typeface="Arial" panose="020B0604020202020204" pitchFamily="34" charset="0"/>
              </a:rPr>
              <a:t>Uzkampuši pleci liecina par vāji attīstītu pašcieņu vai pat depresiju. </a:t>
            </a:r>
          </a:p>
          <a:p>
            <a:pPr marL="0" indent="0">
              <a:buNone/>
            </a:pPr>
            <a:endParaRPr lang="lv-LV" dirty="0"/>
          </a:p>
        </p:txBody>
      </p:sp>
      <p:pic>
        <p:nvPicPr>
          <p:cNvPr id="7170" name="Picture 2" descr="How To Heal Bad Posture And Depression | BioSoul Integration Center">
            <a:extLst>
              <a:ext uri="{FF2B5EF4-FFF2-40B4-BE49-F238E27FC236}">
                <a16:creationId xmlns="" xmlns:a16="http://schemas.microsoft.com/office/drawing/2014/main" id="{B28DAF72-DD28-4B85-A370-F581A1A35B3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0741" y="1338192"/>
            <a:ext cx="3564292" cy="524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46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1FFCB4-77D7-4F1D-8D97-0000A8430848}"/>
              </a:ext>
            </a:extLst>
          </p:cNvPr>
          <p:cNvSpPr>
            <a:spLocks noGrp="1"/>
          </p:cNvSpPr>
          <p:nvPr>
            <p:ph type="title"/>
          </p:nvPr>
        </p:nvSpPr>
        <p:spPr/>
        <p:txBody>
          <a:bodyPr/>
          <a:lstStyle/>
          <a:p>
            <a:pPr algn="ctr"/>
            <a:r>
              <a:rPr lang="lv-LV" dirty="0"/>
              <a:t>Stāja un emocijas</a:t>
            </a:r>
          </a:p>
        </p:txBody>
      </p:sp>
      <p:sp>
        <p:nvSpPr>
          <p:cNvPr id="3" name="Content Placeholder 2">
            <a:extLst>
              <a:ext uri="{FF2B5EF4-FFF2-40B4-BE49-F238E27FC236}">
                <a16:creationId xmlns="" xmlns:a16="http://schemas.microsoft.com/office/drawing/2014/main" id="{FACE897B-51A8-47FB-A21F-1E95419D376E}"/>
              </a:ext>
            </a:extLst>
          </p:cNvPr>
          <p:cNvSpPr>
            <a:spLocks noGrp="1"/>
          </p:cNvSpPr>
          <p:nvPr>
            <p:ph idx="1"/>
          </p:nvPr>
        </p:nvSpPr>
        <p:spPr>
          <a:xfrm>
            <a:off x="838199" y="1825625"/>
            <a:ext cx="4799121" cy="4351338"/>
          </a:xfrm>
        </p:spPr>
        <p:txBody>
          <a:bodyPr/>
          <a:lstStyle/>
          <a:p>
            <a:pPr marL="0" indent="0">
              <a:buNone/>
            </a:pPr>
            <a:r>
              <a:rPr lang="lv-LV" sz="2400" dirty="0">
                <a:effectLst/>
                <a:latin typeface="+mj-lt"/>
                <a:ea typeface="Calibri" panose="020F0502020204030204" pitchFamily="34" charset="0"/>
                <a:cs typeface="Arial" panose="020B0604020202020204" pitchFamily="34" charset="0"/>
              </a:rPr>
              <a:t>Uz priekšu paliekusies stāja. </a:t>
            </a:r>
          </a:p>
          <a:p>
            <a:pPr marL="0" indent="0">
              <a:buNone/>
            </a:pPr>
            <a:r>
              <a:rPr lang="lv-LV" sz="2400" dirty="0">
                <a:effectLst/>
                <a:latin typeface="+mj-lt"/>
                <a:ea typeface="Calibri" panose="020F0502020204030204" pitchFamily="34" charset="0"/>
                <a:cs typeface="Arial" panose="020B0604020202020204" pitchFamily="34" charset="0"/>
              </a:rPr>
              <a:t>Ja cilvēks ar izstieptu kaklu liecas uz jūsu pusi, varat nešaubīties – viņš ir dusmīgs. </a:t>
            </a:r>
          </a:p>
          <a:p>
            <a:pPr marL="0" indent="0">
              <a:buNone/>
            </a:pPr>
            <a:r>
              <a:rPr lang="lv-LV" sz="2400" dirty="0">
                <a:effectLst/>
                <a:latin typeface="+mj-lt"/>
                <a:ea typeface="Calibri" panose="020F0502020204030204" pitchFamily="34" charset="0"/>
                <a:cs typeface="Arial" panose="020B0604020202020204" pitchFamily="34" charset="0"/>
              </a:rPr>
              <a:t>Žokļi šādos gadījumos mēdz būt sakosti, bet ķermenis sasprindzis. </a:t>
            </a:r>
          </a:p>
          <a:p>
            <a:pPr marL="0" indent="0">
              <a:buNone/>
            </a:pPr>
            <a:r>
              <a:rPr lang="lv-LV" sz="2400" dirty="0">
                <a:effectLst/>
                <a:latin typeface="+mj-lt"/>
                <a:ea typeface="Calibri" panose="020F0502020204030204" pitchFamily="34" charset="0"/>
                <a:cs typeface="Arial" panose="020B0604020202020204" pitchFamily="34" charset="0"/>
              </a:rPr>
              <a:t>Šī kareivīgā poza liecina par gatavību aizstāvēties. </a:t>
            </a:r>
          </a:p>
          <a:p>
            <a:pPr marL="0" indent="0">
              <a:buNone/>
            </a:pPr>
            <a:r>
              <a:rPr lang="lv-LV" sz="2400" dirty="0">
                <a:effectLst/>
                <a:latin typeface="+mj-lt"/>
                <a:ea typeface="Calibri" panose="020F0502020204030204" pitchFamily="34" charset="0"/>
                <a:cs typeface="Arial" panose="020B0604020202020204" pitchFamily="34" charset="0"/>
              </a:rPr>
              <a:t>Ja redzat kādu, uz priekšu saliekušos, ātrā, sparīgā gaitā ejam, tad ziniet – šis cilvēks vārās dusmās.</a:t>
            </a:r>
          </a:p>
          <a:p>
            <a:endParaRPr lang="lv-LV" dirty="0"/>
          </a:p>
        </p:txBody>
      </p:sp>
      <p:pic>
        <p:nvPicPr>
          <p:cNvPr id="8194" name="Picture 2" descr="Can your Posture Make you Angry? — Naturally Empowered Healing and Living">
            <a:extLst>
              <a:ext uri="{FF2B5EF4-FFF2-40B4-BE49-F238E27FC236}">
                <a16:creationId xmlns="" xmlns:a16="http://schemas.microsoft.com/office/drawing/2014/main" id="{96A51FC4-319C-4A6B-80EA-7629856C35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7388" y="1309556"/>
            <a:ext cx="3721620" cy="538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85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A97D54-CC09-4635-A09C-BA07DD44FB6F}"/>
              </a:ext>
            </a:extLst>
          </p:cNvPr>
          <p:cNvSpPr>
            <a:spLocks noGrp="1"/>
          </p:cNvSpPr>
          <p:nvPr>
            <p:ph type="title"/>
          </p:nvPr>
        </p:nvSpPr>
        <p:spPr/>
        <p:txBody>
          <a:bodyPr/>
          <a:lstStyle/>
          <a:p>
            <a:pPr algn="ctr"/>
            <a:r>
              <a:rPr lang="lv-LV" dirty="0"/>
              <a:t>Stāja un emocijas</a:t>
            </a:r>
          </a:p>
        </p:txBody>
      </p:sp>
      <p:sp>
        <p:nvSpPr>
          <p:cNvPr id="3" name="Content Placeholder 2">
            <a:extLst>
              <a:ext uri="{FF2B5EF4-FFF2-40B4-BE49-F238E27FC236}">
                <a16:creationId xmlns="" xmlns:a16="http://schemas.microsoft.com/office/drawing/2014/main" id="{95A42245-8C6D-4508-94DA-AB549F9CCB3F}"/>
              </a:ext>
            </a:extLst>
          </p:cNvPr>
          <p:cNvSpPr>
            <a:spLocks noGrp="1"/>
          </p:cNvSpPr>
          <p:nvPr>
            <p:ph idx="1"/>
          </p:nvPr>
        </p:nvSpPr>
        <p:spPr>
          <a:xfrm>
            <a:off x="838200" y="1825625"/>
            <a:ext cx="5065450" cy="4667250"/>
          </a:xfrm>
        </p:spPr>
        <p:txBody>
          <a:bodyPr>
            <a:normAutofit/>
          </a:bodyPr>
          <a:lstStyle/>
          <a:p>
            <a:pPr marL="0" indent="0">
              <a:buNone/>
            </a:pPr>
            <a:r>
              <a:rPr lang="lv-LV" sz="2400" dirty="0">
                <a:effectLst/>
                <a:latin typeface="+mj-lt"/>
                <a:ea typeface="Calibri" panose="020F0502020204030204" pitchFamily="34" charset="0"/>
                <a:cs typeface="Arial" panose="020B0604020202020204" pitchFamily="34" charset="0"/>
              </a:rPr>
              <a:t>Kokaina stāja. </a:t>
            </a:r>
          </a:p>
          <a:p>
            <a:pPr marL="0" indent="0">
              <a:buNone/>
            </a:pPr>
            <a:r>
              <a:rPr lang="lv-LV" sz="2400" dirty="0">
                <a:effectLst/>
                <a:latin typeface="+mj-lt"/>
                <a:ea typeface="Calibri" panose="020F0502020204030204" pitchFamily="34" charset="0"/>
                <a:cs typeface="Arial" panose="020B0604020202020204" pitchFamily="34" charset="0"/>
              </a:rPr>
              <a:t>Cilvēki ar stīvu, kareiviski stāju nereti ir stingri un nelokāmi uzskatos un rīcībā. </a:t>
            </a:r>
          </a:p>
          <a:p>
            <a:pPr marL="0" indent="0">
              <a:buNone/>
            </a:pPr>
            <a:r>
              <a:rPr lang="lv-LV" sz="2400" dirty="0">
                <a:effectLst/>
                <a:latin typeface="+mj-lt"/>
                <a:ea typeface="Calibri" panose="020F0502020204030204" pitchFamily="34" charset="0"/>
                <a:cs typeface="Arial" panose="020B0604020202020204" pitchFamily="34" charset="0"/>
              </a:rPr>
              <a:t>Viņi visu cenšas saskatīt vai nu melnu, vai baltu un, būdami valdonīgi, ir pārliecināti par sava viedokļa pareizumu. </a:t>
            </a:r>
          </a:p>
          <a:p>
            <a:pPr marL="0" indent="0">
              <a:buNone/>
            </a:pPr>
            <a:r>
              <a:rPr lang="lv-LV" sz="2400" dirty="0">
                <a:effectLst/>
                <a:latin typeface="+mj-lt"/>
                <a:ea typeface="Calibri" panose="020F0502020204030204" pitchFamily="34" charset="0"/>
                <a:cs typeface="Arial" panose="020B0604020202020204" pitchFamily="34" charset="0"/>
              </a:rPr>
              <a:t>Izslējuši degunu gaisā, viņi uz citiem noraugās it kā no augšas. </a:t>
            </a:r>
          </a:p>
          <a:p>
            <a:pPr marL="0" indent="0">
              <a:buNone/>
            </a:pPr>
            <a:r>
              <a:rPr lang="lv-LV" sz="2400" dirty="0">
                <a:effectLst/>
                <a:latin typeface="+mj-lt"/>
                <a:ea typeface="Calibri" panose="020F0502020204030204" pitchFamily="34" charset="0"/>
                <a:cs typeface="Arial" panose="020B0604020202020204" pitchFamily="34" charset="0"/>
              </a:rPr>
              <a:t>Šie ļaudis dievina kārtību un disciplīnu, un viņiem ir grūti darboties ārpus ierastās vides.</a:t>
            </a:r>
          </a:p>
          <a:p>
            <a:endParaRPr lang="lv-LV" dirty="0"/>
          </a:p>
        </p:txBody>
      </p:sp>
      <p:pic>
        <p:nvPicPr>
          <p:cNvPr id="9218" name="Picture 2" descr="▷ The 3 types of arrogance, according to science">
            <a:extLst>
              <a:ext uri="{FF2B5EF4-FFF2-40B4-BE49-F238E27FC236}">
                <a16:creationId xmlns="" xmlns:a16="http://schemas.microsoft.com/office/drawing/2014/main" id="{78BBFDD4-CD52-493B-AA50-4EB4D4390D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85137" y="1970844"/>
            <a:ext cx="5221353" cy="362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823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2F5E8-C17F-4086-9A54-B87F7B6C7A0F}"/>
              </a:ext>
            </a:extLst>
          </p:cNvPr>
          <p:cNvSpPr>
            <a:spLocks noGrp="1"/>
          </p:cNvSpPr>
          <p:nvPr>
            <p:ph type="title"/>
          </p:nvPr>
        </p:nvSpPr>
        <p:spPr/>
        <p:txBody>
          <a:bodyPr/>
          <a:lstStyle/>
          <a:p>
            <a:pPr algn="ctr"/>
            <a:r>
              <a:rPr lang="lv-LV" dirty="0"/>
              <a:t>Stāja un emocijas</a:t>
            </a:r>
          </a:p>
        </p:txBody>
      </p:sp>
      <p:sp>
        <p:nvSpPr>
          <p:cNvPr id="3" name="Content Placeholder 2">
            <a:extLst>
              <a:ext uri="{FF2B5EF4-FFF2-40B4-BE49-F238E27FC236}">
                <a16:creationId xmlns="" xmlns:a16="http://schemas.microsoft.com/office/drawing/2014/main" id="{8B247504-C661-4D59-ABDD-01CC0E0E3D2F}"/>
              </a:ext>
            </a:extLst>
          </p:cNvPr>
          <p:cNvSpPr>
            <a:spLocks noGrp="1"/>
          </p:cNvSpPr>
          <p:nvPr>
            <p:ph idx="1"/>
          </p:nvPr>
        </p:nvSpPr>
        <p:spPr>
          <a:xfrm>
            <a:off x="838200" y="1825625"/>
            <a:ext cx="5163105" cy="4351338"/>
          </a:xfrm>
        </p:spPr>
        <p:txBody>
          <a:bodyPr>
            <a:normAutofit lnSpcReduction="10000"/>
          </a:bodyPr>
          <a:lstStyle/>
          <a:p>
            <a:pPr marL="0" indent="0">
              <a:buNone/>
            </a:pPr>
            <a:r>
              <a:rPr lang="lv-LV" sz="2400" dirty="0">
                <a:effectLst/>
                <a:latin typeface="+mj-lt"/>
                <a:ea typeface="Calibri" panose="020F0502020204030204" pitchFamily="34" charset="0"/>
                <a:cs typeface="Arial" panose="020B0604020202020204" pitchFamily="34" charset="0"/>
              </a:rPr>
              <a:t>Pozētāja stāja. </a:t>
            </a:r>
          </a:p>
          <a:p>
            <a:pPr marL="0" indent="0">
              <a:buNone/>
            </a:pPr>
            <a:r>
              <a:rPr lang="lv-LV" sz="2400" dirty="0">
                <a:effectLst/>
                <a:latin typeface="+mj-lt"/>
                <a:ea typeface="Calibri" panose="020F0502020204030204" pitchFamily="34" charset="0"/>
                <a:cs typeface="Arial" panose="020B0604020202020204" pitchFamily="34" charset="0"/>
              </a:rPr>
              <a:t>Šie cilvēki vienmēr patur prātā, ka uz viņiem kāds skatās, un tāpēc mēdz nostāties samākslotā pozā. </a:t>
            </a:r>
          </a:p>
          <a:p>
            <a:pPr marL="0" indent="0">
              <a:buNone/>
            </a:pPr>
            <a:r>
              <a:rPr lang="lv-LV" sz="2400" dirty="0">
                <a:effectLst/>
                <a:latin typeface="+mj-lt"/>
                <a:ea typeface="Calibri" panose="020F0502020204030204" pitchFamily="34" charset="0"/>
                <a:cs typeface="Arial" panose="020B0604020202020204" pitchFamily="34" charset="0"/>
              </a:rPr>
              <a:t>Viņi ir no tiem ļaudīm, kuri satiekoties skūpsta citus uz abiem vaigiem tikai tāpēc, lai tūdaļ apgrieztos uz papēža un redzētu, kas viņos noskatījies. </a:t>
            </a:r>
          </a:p>
          <a:p>
            <a:pPr marL="0" indent="0">
              <a:buNone/>
            </a:pPr>
            <a:r>
              <a:rPr lang="lv-LV" sz="2400" dirty="0">
                <a:effectLst/>
                <a:latin typeface="+mj-lt"/>
                <a:ea typeface="Calibri" panose="020F0502020204030204" pitchFamily="34" charset="0"/>
                <a:cs typeface="Arial" panose="020B0604020202020204" pitchFamily="34" charset="0"/>
              </a:rPr>
              <a:t>Viņi mēdz nostāties pie bāra letes un tēlot sabiedriskus greznai dzīvei radītus cilvēkus. Lai arī šķietami snobiski un pašpārliecināti, patiesībā šie cilvēki ir bikli un nedroši egocentriski.</a:t>
            </a:r>
          </a:p>
          <a:p>
            <a:endParaRPr lang="lv-LV" dirty="0"/>
          </a:p>
        </p:txBody>
      </p:sp>
      <p:pic>
        <p:nvPicPr>
          <p:cNvPr id="10242" name="Picture 2" descr="Free photo Beautiful Model Posing Posture - Max Pixel">
            <a:extLst>
              <a:ext uri="{FF2B5EF4-FFF2-40B4-BE49-F238E27FC236}">
                <a16:creationId xmlns="" xmlns:a16="http://schemas.microsoft.com/office/drawing/2014/main" id="{F2AF8D2B-9B95-4CDA-BD85-FD3A4B1659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1742" y="1453033"/>
            <a:ext cx="3400336" cy="509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7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D7A6A4-BDA2-4990-A338-3D7C90181708}"/>
              </a:ext>
            </a:extLst>
          </p:cNvPr>
          <p:cNvSpPr>
            <a:spLocks noGrp="1"/>
          </p:cNvSpPr>
          <p:nvPr>
            <p:ph type="title"/>
          </p:nvPr>
        </p:nvSpPr>
        <p:spPr/>
        <p:txBody>
          <a:bodyPr/>
          <a:lstStyle/>
          <a:p>
            <a:pPr algn="ctr"/>
            <a:r>
              <a:rPr lang="lv-LV" dirty="0"/>
              <a:t>Stāja un emocijas</a:t>
            </a:r>
          </a:p>
        </p:txBody>
      </p:sp>
      <p:sp>
        <p:nvSpPr>
          <p:cNvPr id="3" name="Content Placeholder 2">
            <a:extLst>
              <a:ext uri="{FF2B5EF4-FFF2-40B4-BE49-F238E27FC236}">
                <a16:creationId xmlns="" xmlns:a16="http://schemas.microsoft.com/office/drawing/2014/main" id="{B2E83E71-7566-4890-863E-1D91B1498338}"/>
              </a:ext>
            </a:extLst>
          </p:cNvPr>
          <p:cNvSpPr>
            <a:spLocks noGrp="1"/>
          </p:cNvSpPr>
          <p:nvPr>
            <p:ph idx="1"/>
          </p:nvPr>
        </p:nvSpPr>
        <p:spPr>
          <a:xfrm>
            <a:off x="838200" y="1825625"/>
            <a:ext cx="4790243" cy="4351338"/>
          </a:xfrm>
        </p:spPr>
        <p:txBody>
          <a:bodyPr/>
          <a:lstStyle/>
          <a:p>
            <a:pPr marL="0" indent="0">
              <a:buNone/>
            </a:pPr>
            <a:r>
              <a:rPr lang="lv-LV" sz="2400" dirty="0">
                <a:effectLst/>
                <a:latin typeface="+mj-lt"/>
                <a:ea typeface="Calibri" panose="020F0502020204030204" pitchFamily="34" charset="0"/>
                <a:cs typeface="Arial" panose="020B0604020202020204" pitchFamily="34" charset="0"/>
              </a:rPr>
              <a:t>Noslēgta poza. </a:t>
            </a:r>
          </a:p>
          <a:p>
            <a:pPr marL="0" indent="0">
              <a:buNone/>
            </a:pPr>
            <a:r>
              <a:rPr lang="lv-LV" sz="2400" dirty="0">
                <a:effectLst/>
                <a:latin typeface="+mj-lt"/>
                <a:ea typeface="Calibri" panose="020F0502020204030204" pitchFamily="34" charset="0"/>
                <a:cs typeface="Arial" panose="020B0604020202020204" pitchFamily="34" charset="0"/>
              </a:rPr>
              <a:t>Cilvēki, kuriem nepatīk viņu sarunu biedri vai kuri nav vienisprātis ar tiem, nereti izpauž savu noskaņojumu ar ķermeņa valodu, viņi iztaisno augumu un sakrusto rokas pār krūtīm. </a:t>
            </a:r>
          </a:p>
          <a:p>
            <a:endParaRPr lang="lv-LV" dirty="0"/>
          </a:p>
        </p:txBody>
      </p:sp>
      <p:pic>
        <p:nvPicPr>
          <p:cNvPr id="11266" name="Picture 2" descr="closed-body-posture - Flourish Yoga">
            <a:extLst>
              <a:ext uri="{FF2B5EF4-FFF2-40B4-BE49-F238E27FC236}">
                <a16:creationId xmlns="" xmlns:a16="http://schemas.microsoft.com/office/drawing/2014/main" id="{4F052A03-E7CA-4503-AA72-8E48FD507D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33945" y="1690688"/>
            <a:ext cx="40862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99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1FE79D-DEFF-44D1-A223-53E771E735B4}"/>
              </a:ext>
            </a:extLst>
          </p:cNvPr>
          <p:cNvSpPr>
            <a:spLocks noGrp="1"/>
          </p:cNvSpPr>
          <p:nvPr>
            <p:ph type="title"/>
          </p:nvPr>
        </p:nvSpPr>
        <p:spPr/>
        <p:txBody>
          <a:bodyPr/>
          <a:lstStyle/>
          <a:p>
            <a:pPr algn="ctr"/>
            <a:r>
              <a:rPr lang="lv-LV" dirty="0"/>
              <a:t>Stāja un emocijas</a:t>
            </a:r>
          </a:p>
        </p:txBody>
      </p:sp>
      <p:sp>
        <p:nvSpPr>
          <p:cNvPr id="3" name="Content Placeholder 2">
            <a:extLst>
              <a:ext uri="{FF2B5EF4-FFF2-40B4-BE49-F238E27FC236}">
                <a16:creationId xmlns="" xmlns:a16="http://schemas.microsoft.com/office/drawing/2014/main" id="{1D2AB76B-BEC9-466A-AD1E-BD0F2F43A0FE}"/>
              </a:ext>
            </a:extLst>
          </p:cNvPr>
          <p:cNvSpPr>
            <a:spLocks noGrp="1"/>
          </p:cNvSpPr>
          <p:nvPr>
            <p:ph idx="1"/>
          </p:nvPr>
        </p:nvSpPr>
        <p:spPr>
          <a:xfrm>
            <a:off x="838200" y="1825625"/>
            <a:ext cx="5358414" cy="4351338"/>
          </a:xfrm>
        </p:spPr>
        <p:txBody>
          <a:bodyPr/>
          <a:lstStyle/>
          <a:p>
            <a:pPr marL="0" indent="0">
              <a:buNone/>
            </a:pPr>
            <a:r>
              <a:rPr lang="lv-LV" sz="2000" dirty="0">
                <a:solidFill>
                  <a:srgbClr val="4D4D4D"/>
                </a:solidFill>
                <a:effectLst/>
                <a:latin typeface="+mj-lt"/>
                <a:ea typeface="Calibri" panose="020F0502020204030204" pitchFamily="34" charset="0"/>
                <a:cs typeface="Arial" panose="020B0604020202020204" pitchFamily="34" charset="0"/>
              </a:rPr>
              <a:t>Neitrāla poza.</a:t>
            </a:r>
          </a:p>
          <a:p>
            <a:pPr marL="0" indent="0">
              <a:buNone/>
            </a:pPr>
            <a:r>
              <a:rPr lang="lv-LV" sz="2000" dirty="0">
                <a:solidFill>
                  <a:srgbClr val="4D4D4D"/>
                </a:solidFill>
                <a:effectLst/>
                <a:latin typeface="+mj-lt"/>
                <a:ea typeface="Calibri" panose="020F0502020204030204" pitchFamily="34" charset="0"/>
                <a:cs typeface="Arial" panose="020B0604020202020204" pitchFamily="34" charset="0"/>
              </a:rPr>
              <a:t>Cilvēki, kuri vēl nav nonākuši pie noteikta viedokļa par sarunu biedru izteiktajām domām vai arī nav pilnībā izpratuši kādu situāciju, mēdz stāvēt ar saņemtām rokām. </a:t>
            </a:r>
          </a:p>
          <a:p>
            <a:pPr marL="0" indent="0">
              <a:buNone/>
            </a:pPr>
            <a:r>
              <a:rPr lang="lv-LV" sz="2000" dirty="0">
                <a:solidFill>
                  <a:srgbClr val="4D4D4D"/>
                </a:solidFill>
                <a:effectLst/>
                <a:latin typeface="+mj-lt"/>
                <a:ea typeface="Calibri" panose="020F0502020204030204" pitchFamily="34" charset="0"/>
                <a:cs typeface="Arial" panose="020B0604020202020204" pitchFamily="34" charset="0"/>
              </a:rPr>
              <a:t>Sēžot viņi parasti ieņem nogaidošu pozu – saliek rokas klēpī un sakrusto kājas virs ceļiem. </a:t>
            </a:r>
          </a:p>
          <a:p>
            <a:pPr marL="0" indent="0">
              <a:buNone/>
            </a:pPr>
            <a:r>
              <a:rPr lang="lv-LV" sz="2000" dirty="0">
                <a:solidFill>
                  <a:srgbClr val="4D4D4D"/>
                </a:solidFill>
                <a:effectLst/>
                <a:latin typeface="+mj-lt"/>
                <a:ea typeface="Calibri" panose="020F0502020204030204" pitchFamily="34" charset="0"/>
                <a:cs typeface="Arial" panose="020B0604020202020204" pitchFamily="34" charset="0"/>
              </a:rPr>
              <a:t>Viņu poza ar taisni izslietu muguru un paceltu galvu ir daļēji atklāta, bet klēpī saliktas rokas, cieši savīti pirksti un augstu sakrustotas kājas – to daļēji aizsedz.</a:t>
            </a:r>
            <a:endParaRPr lang="lv-LV" sz="2000" dirty="0">
              <a:effectLst/>
              <a:latin typeface="+mj-lt"/>
              <a:ea typeface="Calibri" panose="020F0502020204030204" pitchFamily="34" charset="0"/>
              <a:cs typeface="Arial" panose="020B0604020202020204" pitchFamily="34" charset="0"/>
            </a:endParaRPr>
          </a:p>
          <a:p>
            <a:endParaRPr lang="lv-LV" dirty="0"/>
          </a:p>
        </p:txBody>
      </p:sp>
      <p:pic>
        <p:nvPicPr>
          <p:cNvPr id="12290" name="Picture 2">
            <a:extLst>
              <a:ext uri="{FF2B5EF4-FFF2-40B4-BE49-F238E27FC236}">
                <a16:creationId xmlns="" xmlns:a16="http://schemas.microsoft.com/office/drawing/2014/main" id="{EA4A5E5F-87B4-4ED1-8319-241EDB19BC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0121" y="1468114"/>
            <a:ext cx="3159086" cy="502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97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724F0C-AA2A-4609-8C12-839E185C8108}"/>
              </a:ext>
            </a:extLst>
          </p:cNvPr>
          <p:cNvSpPr>
            <a:spLocks noGrp="1"/>
          </p:cNvSpPr>
          <p:nvPr>
            <p:ph type="title"/>
          </p:nvPr>
        </p:nvSpPr>
        <p:spPr/>
        <p:txBody>
          <a:bodyPr/>
          <a:lstStyle/>
          <a:p>
            <a:pPr algn="ctr"/>
            <a:r>
              <a:rPr lang="lv-LV" dirty="0"/>
              <a:t>Stāja un emocijas</a:t>
            </a:r>
          </a:p>
        </p:txBody>
      </p:sp>
      <p:sp>
        <p:nvSpPr>
          <p:cNvPr id="3" name="Content Placeholder 2">
            <a:extLst>
              <a:ext uri="{FF2B5EF4-FFF2-40B4-BE49-F238E27FC236}">
                <a16:creationId xmlns="" xmlns:a16="http://schemas.microsoft.com/office/drawing/2014/main" id="{1C508653-462F-4A57-A0C3-D17A3C49975A}"/>
              </a:ext>
            </a:extLst>
          </p:cNvPr>
          <p:cNvSpPr>
            <a:spLocks noGrp="1"/>
          </p:cNvSpPr>
          <p:nvPr>
            <p:ph idx="1"/>
          </p:nvPr>
        </p:nvSpPr>
        <p:spPr>
          <a:xfrm>
            <a:off x="838200" y="1825625"/>
            <a:ext cx="5257800" cy="4351338"/>
          </a:xfrm>
        </p:spPr>
        <p:txBody>
          <a:bodyPr/>
          <a:lstStyle/>
          <a:p>
            <a:pPr marL="0" indent="0">
              <a:buNone/>
            </a:pPr>
            <a:r>
              <a:rPr lang="lv-LV" sz="2000" dirty="0">
                <a:effectLst/>
                <a:latin typeface="+mj-lt"/>
                <a:ea typeface="Calibri" panose="020F0502020204030204" pitchFamily="34" charset="0"/>
                <a:cs typeface="Arial" panose="020B0604020202020204" pitchFamily="34" charset="0"/>
              </a:rPr>
              <a:t>Garlaikota poza. </a:t>
            </a:r>
          </a:p>
          <a:p>
            <a:pPr marL="0" indent="0">
              <a:buNone/>
            </a:pPr>
            <a:r>
              <a:rPr lang="lv-LV" sz="2000" dirty="0">
                <a:effectLst/>
                <a:latin typeface="+mj-lt"/>
                <a:ea typeface="Calibri" panose="020F0502020204030204" pitchFamily="34" charset="0"/>
                <a:cs typeface="Arial" panose="020B0604020202020204" pitchFamily="34" charset="0"/>
              </a:rPr>
              <a:t>Cilvēki, kuri garlaikojas vai neinteresējas par sarunu, mēdz vispirms novērst skatienu, bet pēc tam aizgriezties projām ar visu ķermeni. </a:t>
            </a:r>
          </a:p>
          <a:p>
            <a:pPr marL="0" indent="0">
              <a:buNone/>
            </a:pPr>
            <a:r>
              <a:rPr lang="lv-LV" sz="2000" dirty="0">
                <a:effectLst/>
                <a:latin typeface="+mj-lt"/>
                <a:ea typeface="Calibri" panose="020F0502020204030204" pitchFamily="34" charset="0"/>
                <a:cs typeface="Arial" panose="020B0604020202020204" pitchFamily="34" charset="0"/>
              </a:rPr>
              <a:t>Garlaikotā klausītāja rokas ar kopā savītiem pirkstiem parasti tiek turētas klēpī, ja cilvēks zaudē jebkādu interesi, galva nereti tiek nokārta un pat atbalstīta plaukstā.</a:t>
            </a:r>
          </a:p>
          <a:p>
            <a:pPr marL="0" indent="0">
              <a:buNone/>
            </a:pPr>
            <a:r>
              <a:rPr lang="lv-LV" sz="2000" dirty="0">
                <a:effectLst/>
                <a:latin typeface="+mj-lt"/>
                <a:ea typeface="Calibri" panose="020F0502020204030204" pitchFamily="34" charset="0"/>
                <a:cs typeface="Arial" panose="020B0604020202020204" pitchFamily="34" charset="0"/>
              </a:rPr>
              <a:t>Ķermeņa augšdaļa parasti atslīgst dziļāk krēslā, un kājas tiek izstieptas taisni. </a:t>
            </a:r>
          </a:p>
          <a:p>
            <a:pPr marL="0" indent="0">
              <a:buNone/>
            </a:pPr>
            <a:r>
              <a:rPr lang="lv-LV" sz="2000" dirty="0">
                <a:effectLst/>
                <a:latin typeface="+mj-lt"/>
                <a:ea typeface="Calibri" panose="020F0502020204030204" pitchFamily="34" charset="0"/>
                <a:cs typeface="Arial" panose="020B0604020202020204" pitchFamily="34" charset="0"/>
              </a:rPr>
              <a:t>Stāvot cilvēks tur rokas sev priekšā, pirkstus cieši savij, bet seju aizgriež prom.</a:t>
            </a:r>
          </a:p>
          <a:p>
            <a:endParaRPr lang="lv-LV" dirty="0"/>
          </a:p>
        </p:txBody>
      </p:sp>
      <p:pic>
        <p:nvPicPr>
          <p:cNvPr id="13314" name="Picture 2" descr="There Are Benefits To Your Kids Being Bored This Summer - Kids Safety  Network | Summer kids, Child safety, Kids">
            <a:extLst>
              <a:ext uri="{FF2B5EF4-FFF2-40B4-BE49-F238E27FC236}">
                <a16:creationId xmlns="" xmlns:a16="http://schemas.microsoft.com/office/drawing/2014/main" id="{2115F4AF-175A-4912-AF0D-ACE9F9D107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80199" y="2006192"/>
            <a:ext cx="5689246" cy="379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927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B68F0-CE5F-4530-AB13-837E98FAC247}"/>
              </a:ext>
            </a:extLst>
          </p:cNvPr>
          <p:cNvSpPr>
            <a:spLocks noGrp="1"/>
          </p:cNvSpPr>
          <p:nvPr>
            <p:ph type="title"/>
          </p:nvPr>
        </p:nvSpPr>
        <p:spPr/>
        <p:txBody>
          <a:bodyPr/>
          <a:lstStyle/>
          <a:p>
            <a:pPr algn="ctr"/>
            <a:r>
              <a:rPr lang="lv-LV" dirty="0"/>
              <a:t>Atbrīvota stāja</a:t>
            </a:r>
          </a:p>
        </p:txBody>
      </p:sp>
      <p:sp>
        <p:nvSpPr>
          <p:cNvPr id="3" name="Content Placeholder 2">
            <a:extLst>
              <a:ext uri="{FF2B5EF4-FFF2-40B4-BE49-F238E27FC236}">
                <a16:creationId xmlns="" xmlns:a16="http://schemas.microsoft.com/office/drawing/2014/main" id="{3BA159D7-7DD2-4D0D-993A-E39AA19E964B}"/>
              </a:ext>
            </a:extLst>
          </p:cNvPr>
          <p:cNvSpPr>
            <a:spLocks noGrp="1"/>
          </p:cNvSpPr>
          <p:nvPr>
            <p:ph idx="1"/>
          </p:nvPr>
        </p:nvSpPr>
        <p:spPr>
          <a:xfrm>
            <a:off x="838200" y="1825625"/>
            <a:ext cx="10515600" cy="4752728"/>
          </a:xfrm>
        </p:spPr>
        <p:txBody>
          <a:bodyPr>
            <a:normAutofit/>
          </a:bodyPr>
          <a:lstStyle/>
          <a:p>
            <a:pPr marL="0" indent="0">
              <a:lnSpc>
                <a:spcPct val="107000"/>
              </a:lnSpc>
              <a:spcAft>
                <a:spcPts val="300"/>
              </a:spcAft>
              <a:buNone/>
            </a:pPr>
            <a:r>
              <a:rPr lang="lv-LV" sz="2000" b="1" dirty="0">
                <a:solidFill>
                  <a:srgbClr val="000000"/>
                </a:solidFill>
                <a:effectLst/>
                <a:latin typeface="+mj-lt"/>
                <a:ea typeface="Times New Roman" panose="02020603050405020304" pitchFamily="18" charset="0"/>
                <a:cs typeface="Arial" panose="020B0604020202020204" pitchFamily="34" charset="0"/>
              </a:rPr>
              <a:t>Praktizē atbrīvotu stāju</a:t>
            </a:r>
            <a:r>
              <a:rPr lang="lv-LV" sz="2000" dirty="0">
                <a:solidFill>
                  <a:srgbClr val="000000"/>
                </a:solidFill>
                <a:effectLst/>
                <a:latin typeface="+mj-lt"/>
                <a:ea typeface="Times New Roman" panose="02020603050405020304" pitchFamily="18" charset="0"/>
                <a:cs typeface="Arial" panose="020B0604020202020204" pitchFamily="34" charset="0"/>
              </a:rPr>
              <a:t> - tu vari izskatīties nepiespiesti. </a:t>
            </a:r>
          </a:p>
          <a:p>
            <a:pPr marL="800100" lvl="1" indent="-342900">
              <a:lnSpc>
                <a:spcPct val="107000"/>
              </a:lnSpc>
              <a:spcAft>
                <a:spcPts val="300"/>
              </a:spcAft>
              <a:buFont typeface="+mj-lt"/>
              <a:buAutoNum type="arabicPeriod"/>
            </a:pPr>
            <a:r>
              <a:rPr lang="lv-LV" sz="1600" dirty="0">
                <a:solidFill>
                  <a:srgbClr val="000000"/>
                </a:solidFill>
                <a:effectLst/>
                <a:latin typeface="+mj-lt"/>
                <a:ea typeface="Times New Roman" panose="02020603050405020304" pitchFamily="18" charset="0"/>
                <a:cs typeface="Arial" panose="020B0604020202020204" pitchFamily="34" charset="0"/>
              </a:rPr>
              <a:t>Ar pakauša augstāko punktu viegli stiepies uz augšu. </a:t>
            </a:r>
          </a:p>
          <a:p>
            <a:pPr marL="800100" lvl="1" indent="-342900">
              <a:lnSpc>
                <a:spcPct val="107000"/>
              </a:lnSpc>
              <a:spcAft>
                <a:spcPts val="300"/>
              </a:spcAft>
              <a:buFont typeface="+mj-lt"/>
              <a:buAutoNum type="arabicPeriod"/>
            </a:pPr>
            <a:r>
              <a:rPr lang="lv-LV" sz="1600" dirty="0">
                <a:solidFill>
                  <a:srgbClr val="000000"/>
                </a:solidFill>
                <a:effectLst/>
                <a:latin typeface="+mj-lt"/>
                <a:ea typeface="Times New Roman" panose="02020603050405020304" pitchFamily="18" charset="0"/>
                <a:cs typeface="Arial" panose="020B0604020202020204" pitchFamily="34" charset="0"/>
              </a:rPr>
              <a:t>Seja atbrīvota, lūpu kaktiņi uz augšu, lūpas brīvas, zobi nesakosti. </a:t>
            </a:r>
          </a:p>
          <a:p>
            <a:pPr marL="800100" lvl="1" indent="-342900">
              <a:lnSpc>
                <a:spcPct val="107000"/>
              </a:lnSpc>
              <a:spcAft>
                <a:spcPts val="300"/>
              </a:spcAft>
              <a:buFont typeface="+mj-lt"/>
              <a:buAutoNum type="arabicPeriod"/>
            </a:pPr>
            <a:r>
              <a:rPr lang="lv-LV" sz="1600" dirty="0">
                <a:solidFill>
                  <a:srgbClr val="000000"/>
                </a:solidFill>
                <a:effectLst/>
                <a:latin typeface="+mj-lt"/>
                <a:ea typeface="Times New Roman" panose="02020603050405020304" pitchFamily="18" charset="0"/>
                <a:cs typeface="Arial" panose="020B0604020202020204" pitchFamily="34" charset="0"/>
              </a:rPr>
              <a:t>Lāpstiņas </a:t>
            </a:r>
            <a:r>
              <a:rPr lang="lv-LV" sz="1600" dirty="0" err="1">
                <a:solidFill>
                  <a:srgbClr val="000000"/>
                </a:solidFill>
                <a:effectLst/>
                <a:latin typeface="+mj-lt"/>
                <a:ea typeface="Times New Roman" panose="02020603050405020304" pitchFamily="18" charset="0"/>
                <a:cs typeface="Arial" panose="020B0604020202020204" pitchFamily="34" charset="0"/>
              </a:rPr>
              <a:t>tuvinam</a:t>
            </a:r>
            <a:r>
              <a:rPr lang="lv-LV" sz="1600" dirty="0">
                <a:solidFill>
                  <a:srgbClr val="000000"/>
                </a:solidFill>
                <a:effectLst/>
                <a:latin typeface="+mj-lt"/>
                <a:ea typeface="Times New Roman" panose="02020603050405020304" pitchFamily="18" charset="0"/>
                <a:cs typeface="Arial" panose="020B0604020202020204" pitchFamily="34" charset="0"/>
              </a:rPr>
              <a:t> mugurkaulam , pleci lejā, atslābināti. </a:t>
            </a:r>
          </a:p>
          <a:p>
            <a:pPr marL="800100" lvl="1" indent="-342900">
              <a:lnSpc>
                <a:spcPct val="107000"/>
              </a:lnSpc>
              <a:spcAft>
                <a:spcPts val="300"/>
              </a:spcAft>
              <a:buFont typeface="+mj-lt"/>
              <a:buAutoNum type="arabicPeriod"/>
            </a:pPr>
            <a:r>
              <a:rPr lang="lv-LV" sz="1600" dirty="0">
                <a:solidFill>
                  <a:srgbClr val="000000"/>
                </a:solidFill>
                <a:effectLst/>
                <a:latin typeface="+mj-lt"/>
                <a:ea typeface="Times New Roman" panose="02020603050405020304" pitchFamily="18" charset="0"/>
                <a:cs typeface="Arial" panose="020B0604020202020204" pitchFamily="34" charset="0"/>
              </a:rPr>
              <a:t>Rokas brīvas gar sāniem. </a:t>
            </a:r>
          </a:p>
          <a:p>
            <a:pPr marL="800100" lvl="1" indent="-342900">
              <a:lnSpc>
                <a:spcPct val="107000"/>
              </a:lnSpc>
              <a:spcAft>
                <a:spcPts val="300"/>
              </a:spcAft>
              <a:buFont typeface="+mj-lt"/>
              <a:buAutoNum type="arabicPeriod"/>
            </a:pPr>
            <a:r>
              <a:rPr lang="lv-LV" sz="1600" dirty="0">
                <a:solidFill>
                  <a:srgbClr val="000000"/>
                </a:solidFill>
                <a:effectLst/>
                <a:latin typeface="+mj-lt"/>
                <a:ea typeface="Times New Roman" panose="02020603050405020304" pitchFamily="18" charset="0"/>
                <a:cs typeface="Arial" panose="020B0604020202020204" pitchFamily="34" charset="0"/>
              </a:rPr>
              <a:t>Vēders viegli ievilkts.</a:t>
            </a:r>
            <a:endParaRPr lang="lv-LV" sz="1600" dirty="0">
              <a:effectLst/>
              <a:latin typeface="+mj-lt"/>
              <a:ea typeface="Calibri" panose="020F0502020204030204" pitchFamily="34" charset="0"/>
              <a:cs typeface="Arial" panose="020B0604020202020204" pitchFamily="34" charset="0"/>
            </a:endParaRPr>
          </a:p>
          <a:p>
            <a:pPr marL="0" indent="0">
              <a:lnSpc>
                <a:spcPct val="107000"/>
              </a:lnSpc>
              <a:spcAft>
                <a:spcPts val="300"/>
              </a:spcAft>
              <a:buNone/>
            </a:pPr>
            <a:r>
              <a:rPr lang="lv-LV" sz="2000" dirty="0">
                <a:effectLst/>
                <a:latin typeface="+mj-lt"/>
                <a:ea typeface="Times New Roman" panose="02020603050405020304" pitchFamily="18" charset="0"/>
                <a:cs typeface="Arial" panose="020B0604020202020204" pitchFamily="34" charset="0"/>
              </a:rPr>
              <a:t>Tas palīdz citiem parādīt, ka </a:t>
            </a:r>
            <a:r>
              <a:rPr lang="lv-LV" sz="2000" dirty="0" err="1">
                <a:effectLst/>
                <a:latin typeface="+mj-lt"/>
                <a:ea typeface="Times New Roman" panose="02020603050405020304" pitchFamily="18" charset="0"/>
                <a:cs typeface="Arial" panose="020B0604020202020204" pitchFamily="34" charset="0"/>
              </a:rPr>
              <a:t>jūties</a:t>
            </a:r>
            <a:r>
              <a:rPr lang="lv-LV" sz="2000" dirty="0">
                <a:effectLst/>
                <a:latin typeface="+mj-lt"/>
                <a:ea typeface="Times New Roman" panose="02020603050405020304" pitchFamily="18" charset="0"/>
                <a:cs typeface="Arial" panose="020B0604020202020204" pitchFamily="34" charset="0"/>
              </a:rPr>
              <a:t> ērti.</a:t>
            </a:r>
            <a:endParaRPr lang="lv-LV" sz="2000" dirty="0">
              <a:effectLst/>
              <a:latin typeface="+mj-lt"/>
              <a:ea typeface="Calibri" panose="020F0502020204030204" pitchFamily="34" charset="0"/>
              <a:cs typeface="Arial" panose="020B0604020202020204" pitchFamily="34" charset="0"/>
            </a:endParaRPr>
          </a:p>
          <a:p>
            <a:pPr marL="0" indent="0">
              <a:lnSpc>
                <a:spcPct val="107000"/>
              </a:lnSpc>
              <a:spcAft>
                <a:spcPts val="300"/>
              </a:spcAft>
              <a:buNone/>
            </a:pPr>
            <a:r>
              <a:rPr lang="lv-LV" sz="2000" dirty="0">
                <a:effectLst/>
                <a:latin typeface="+mj-lt"/>
                <a:ea typeface="Times New Roman" panose="02020603050405020304" pitchFamily="18" charset="0"/>
                <a:cs typeface="Arial" panose="020B0604020202020204" pitchFamily="34" charset="0"/>
              </a:rPr>
              <a:t>Ja tev ir grūtības atcerēties stāju, trenē stājas </a:t>
            </a:r>
            <a:r>
              <a:rPr lang="lv-LV" sz="2000" dirty="0" err="1">
                <a:effectLst/>
                <a:latin typeface="+mj-lt"/>
                <a:ea typeface="Times New Roman" panose="02020603050405020304" pitchFamily="18" charset="0"/>
                <a:cs typeface="Arial" panose="020B0604020202020204" pitchFamily="34" charset="0"/>
              </a:rPr>
              <a:t>steriotipu</a:t>
            </a:r>
            <a:r>
              <a:rPr lang="lv-LV" sz="2000" dirty="0">
                <a:effectLst/>
                <a:latin typeface="+mj-lt"/>
                <a:ea typeface="Times New Roman" panose="02020603050405020304" pitchFamily="18" charset="0"/>
                <a:cs typeface="Arial" panose="020B0604020202020204" pitchFamily="34" charset="0"/>
              </a:rPr>
              <a:t> stāvot pie sienas </a:t>
            </a:r>
            <a:r>
              <a:rPr lang="lv-LV" sz="2000" b="1" dirty="0">
                <a:effectLst/>
                <a:latin typeface="+mj-lt"/>
                <a:ea typeface="Times New Roman" panose="02020603050405020304" pitchFamily="18" charset="0"/>
                <a:cs typeface="Arial" panose="020B0604020202020204" pitchFamily="34" charset="0"/>
              </a:rPr>
              <a:t>līdz 3 minūtēm dienā</a:t>
            </a:r>
            <a:r>
              <a:rPr lang="lv-LV" sz="2000" dirty="0">
                <a:effectLst/>
                <a:latin typeface="+mj-lt"/>
                <a:ea typeface="Times New Roman" panose="02020603050405020304" pitchFamily="18" charset="0"/>
                <a:cs typeface="Arial" panose="020B0604020202020204" pitchFamily="34" charset="0"/>
              </a:rPr>
              <a:t>. Pie sienas pieskaras – pakausis, pleci, sēžas muskuļi, papēži, vēders ievilkts. Mierīgi elpo.</a:t>
            </a:r>
            <a:endParaRPr lang="lv-LV" sz="2000" dirty="0">
              <a:effectLst/>
              <a:latin typeface="+mj-lt"/>
              <a:ea typeface="Calibri" panose="020F0502020204030204" pitchFamily="34" charset="0"/>
              <a:cs typeface="Arial" panose="020B0604020202020204" pitchFamily="34" charset="0"/>
            </a:endParaRPr>
          </a:p>
          <a:p>
            <a:pPr marL="0" indent="0">
              <a:lnSpc>
                <a:spcPct val="107000"/>
              </a:lnSpc>
              <a:spcAft>
                <a:spcPts val="300"/>
              </a:spcAft>
              <a:buNone/>
            </a:pPr>
            <a:r>
              <a:rPr lang="lv-LV" sz="2000" dirty="0">
                <a:effectLst/>
                <a:latin typeface="+mj-lt"/>
                <a:ea typeface="Times New Roman" panose="02020603050405020304" pitchFamily="18" charset="0"/>
                <a:cs typeface="Arial" panose="020B0604020202020204" pitchFamily="34" charset="0"/>
              </a:rPr>
              <a:t>Izmēģini </a:t>
            </a:r>
            <a:r>
              <a:rPr lang="lv-LV" sz="2000" u="sng" dirty="0">
                <a:effectLst/>
                <a:latin typeface="+mj-lt"/>
                <a:ea typeface="Times New Roman" panose="02020603050405020304" pitchFamily="18" charset="0"/>
                <a:cs typeface="Arial" panose="020B0604020202020204" pitchFamily="34" charset="0"/>
              </a:rPr>
              <a:t>stājas korektoru</a:t>
            </a:r>
            <a:r>
              <a:rPr lang="lv-LV" sz="2000" dirty="0">
                <a:effectLst/>
                <a:latin typeface="+mj-lt"/>
                <a:ea typeface="Times New Roman" panose="02020603050405020304" pitchFamily="18" charset="0"/>
                <a:cs typeface="Arial" panose="020B0604020202020204" pitchFamily="34" charset="0"/>
              </a:rPr>
              <a:t>, kas to atceras tavā vietā, tas atgādinās muguru turēt taisnu un plecus atslābinātus.</a:t>
            </a:r>
            <a:endParaRPr lang="lv-LV" sz="2000" dirty="0">
              <a:effectLst/>
              <a:latin typeface="+mj-lt"/>
              <a:ea typeface="Calibri" panose="020F0502020204030204" pitchFamily="34" charset="0"/>
              <a:cs typeface="Arial" panose="020B0604020202020204" pitchFamily="34" charset="0"/>
            </a:endParaRPr>
          </a:p>
          <a:p>
            <a:endParaRPr lang="lv-LV" dirty="0"/>
          </a:p>
        </p:txBody>
      </p:sp>
    </p:spTree>
    <p:extLst>
      <p:ext uri="{BB962C8B-B14F-4D97-AF65-F5344CB8AC3E}">
        <p14:creationId xmlns:p14="http://schemas.microsoft.com/office/powerpoint/2010/main" val="238419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6D8F0D-59FF-4980-987C-2755673FC515}"/>
              </a:ext>
            </a:extLst>
          </p:cNvPr>
          <p:cNvSpPr>
            <a:spLocks noGrp="1"/>
          </p:cNvSpPr>
          <p:nvPr>
            <p:ph type="title"/>
          </p:nvPr>
        </p:nvSpPr>
        <p:spPr/>
        <p:txBody>
          <a:bodyPr>
            <a:normAutofit/>
          </a:bodyPr>
          <a:lstStyle/>
          <a:p>
            <a:pPr algn="ctr"/>
            <a:r>
              <a:rPr lang="lv-LV" dirty="0">
                <a:latin typeface="Calibri Light" panose="020F0302020204030204" pitchFamily="34" charset="0"/>
                <a:ea typeface="Calibri" panose="020F0502020204030204" pitchFamily="34" charset="0"/>
              </a:rPr>
              <a:t>K</a:t>
            </a:r>
            <a:r>
              <a:rPr lang="lv-LV" dirty="0">
                <a:effectLst/>
                <a:latin typeface="Calibri Light" panose="020F0302020204030204" pitchFamily="34" charset="0"/>
                <a:ea typeface="Calibri" panose="020F0502020204030204" pitchFamily="34" charset="0"/>
              </a:rPr>
              <a:t>as ir laba dzīve?</a:t>
            </a:r>
            <a:endParaRPr lang="lv-LV" dirty="0"/>
          </a:p>
        </p:txBody>
      </p:sp>
      <p:sp>
        <p:nvSpPr>
          <p:cNvPr id="3" name="Content Placeholder 2">
            <a:extLst>
              <a:ext uri="{FF2B5EF4-FFF2-40B4-BE49-F238E27FC236}">
                <a16:creationId xmlns="" xmlns:a16="http://schemas.microsoft.com/office/drawing/2014/main" id="{C0AE6821-DE31-4C81-965F-C99C959940F7}"/>
              </a:ext>
            </a:extLst>
          </p:cNvPr>
          <p:cNvSpPr>
            <a:spLocks noGrp="1"/>
          </p:cNvSpPr>
          <p:nvPr>
            <p:ph idx="1"/>
          </p:nvPr>
        </p:nvSpPr>
        <p:spPr/>
        <p:txBody>
          <a:bodyPr/>
          <a:lstStyle/>
          <a:p>
            <a:pPr>
              <a:lnSpc>
                <a:spcPct val="150000"/>
              </a:lnSpc>
            </a:pPr>
            <a:r>
              <a:rPr lang="lv-LV" sz="2400" dirty="0">
                <a:effectLst/>
                <a:latin typeface="+mj-lt"/>
                <a:ea typeface="Calibri" panose="020F0502020204030204" pitchFamily="34" charset="0"/>
                <a:cs typeface="Arial" panose="020B0604020202020204" pitchFamily="34" charset="0"/>
              </a:rPr>
              <a:t>Bieži vien laba dzīve ir tiešā veidā saistīta ar emocionālu labsajūtu un laimi</a:t>
            </a:r>
          </a:p>
          <a:p>
            <a:pPr>
              <a:lnSpc>
                <a:spcPct val="150000"/>
              </a:lnSpc>
            </a:pPr>
            <a:r>
              <a:rPr lang="lv-LV" sz="2400" dirty="0">
                <a:effectLst/>
                <a:latin typeface="+mj-lt"/>
                <a:ea typeface="Calibri" panose="020F0502020204030204" pitchFamily="34" charset="0"/>
                <a:cs typeface="Arial" panose="020B0604020202020204" pitchFamily="34" charset="0"/>
              </a:rPr>
              <a:t>Labsajūta ir </a:t>
            </a:r>
            <a:r>
              <a:rPr lang="lv-LV" sz="2400" b="1" dirty="0">
                <a:effectLst/>
                <a:latin typeface="+mj-lt"/>
                <a:ea typeface="Calibri" panose="020F0502020204030204" pitchFamily="34" charset="0"/>
                <a:cs typeface="Arial" panose="020B0604020202020204" pitchFamily="34" charset="0"/>
              </a:rPr>
              <a:t>dinamisks</a:t>
            </a:r>
            <a:r>
              <a:rPr lang="lv-LV" sz="2400" dirty="0">
                <a:effectLst/>
                <a:latin typeface="+mj-lt"/>
                <a:ea typeface="Calibri" panose="020F0502020204030204" pitchFamily="34" charset="0"/>
                <a:cs typeface="Arial" panose="020B0604020202020204" pitchFamily="34" charset="0"/>
              </a:rPr>
              <a:t> un daudzpusīgs jēdziens</a:t>
            </a:r>
          </a:p>
          <a:p>
            <a:pPr>
              <a:lnSpc>
                <a:spcPct val="150000"/>
              </a:lnSpc>
            </a:pPr>
            <a:r>
              <a:rPr lang="lv-LV" sz="2400" dirty="0">
                <a:effectLst/>
                <a:latin typeface="+mj-lt"/>
                <a:ea typeface="Calibri" panose="020F0502020204030204" pitchFamily="34" charset="0"/>
                <a:cs typeface="Arial" panose="020B0604020202020204" pitchFamily="34" charset="0"/>
              </a:rPr>
              <a:t>No bioloģijas viedokļa labsajūta un laime nav abstrakti psiholoģijas vai fizioloģijas stāvokļi. Tie ir </a:t>
            </a:r>
            <a:r>
              <a:rPr lang="lv-LV" sz="2400" b="1" dirty="0">
                <a:effectLst/>
                <a:latin typeface="+mj-lt"/>
                <a:ea typeface="Calibri" panose="020F0502020204030204" pitchFamily="34" charset="0"/>
                <a:cs typeface="Arial" panose="020B0604020202020204" pitchFamily="34" charset="0"/>
              </a:rPr>
              <a:t>bioķīmiski procesi</a:t>
            </a:r>
            <a:r>
              <a:rPr lang="lv-LV" sz="2400" dirty="0">
                <a:effectLst/>
                <a:latin typeface="+mj-lt"/>
                <a:ea typeface="Calibri" panose="020F0502020204030204" pitchFamily="34" charset="0"/>
                <a:cs typeface="Arial" panose="020B0604020202020204" pitchFamily="34" charset="0"/>
              </a:rPr>
              <a:t>, t.i., fiziskā ķermeņa pieredze, un viena no bioķīmiskajām vielām, kas rada laimes sajūtu, ir </a:t>
            </a:r>
            <a:r>
              <a:rPr lang="lv-LV" sz="2400" dirty="0" err="1">
                <a:effectLst/>
                <a:latin typeface="+mj-lt"/>
                <a:ea typeface="Calibri" panose="020F0502020204030204" pitchFamily="34" charset="0"/>
                <a:cs typeface="Arial" panose="020B0604020202020204" pitchFamily="34" charset="0"/>
              </a:rPr>
              <a:t>endorfīni</a:t>
            </a:r>
            <a:r>
              <a:rPr lang="lv-LV" sz="2400" dirty="0">
                <a:effectLst/>
                <a:latin typeface="+mj-lt"/>
                <a:ea typeface="Calibri" panose="020F0502020204030204" pitchFamily="34" charset="0"/>
                <a:cs typeface="Arial" panose="020B0604020202020204" pitchFamily="34" charset="0"/>
              </a:rPr>
              <a:t>, - </a:t>
            </a:r>
            <a:r>
              <a:rPr lang="lv-LV" sz="2400" dirty="0" err="1">
                <a:effectLst/>
                <a:latin typeface="+mj-lt"/>
                <a:ea typeface="Calibri" panose="020F0502020204030204" pitchFamily="34" charset="0"/>
                <a:cs typeface="Arial" panose="020B0604020202020204" pitchFamily="34" charset="0"/>
              </a:rPr>
              <a:t>endogēnie</a:t>
            </a:r>
            <a:r>
              <a:rPr lang="lv-LV" sz="2400" dirty="0">
                <a:effectLst/>
                <a:latin typeface="+mj-lt"/>
                <a:ea typeface="Calibri" panose="020F0502020204030204" pitchFamily="34" charset="0"/>
                <a:cs typeface="Arial" panose="020B0604020202020204" pitchFamily="34" charset="0"/>
              </a:rPr>
              <a:t> </a:t>
            </a:r>
            <a:r>
              <a:rPr lang="lv-LV" sz="2400" dirty="0" err="1">
                <a:effectLst/>
                <a:latin typeface="+mj-lt"/>
                <a:ea typeface="Calibri" panose="020F0502020204030204" pitchFamily="34" charset="0"/>
                <a:cs typeface="Arial" panose="020B0604020202020204" pitchFamily="34" charset="0"/>
              </a:rPr>
              <a:t>opioīdi</a:t>
            </a:r>
            <a:endParaRPr lang="lv-LV" sz="2400" dirty="0">
              <a:latin typeface="+mj-lt"/>
              <a:ea typeface="Calibri" panose="020F0502020204030204" pitchFamily="34" charset="0"/>
              <a:cs typeface="Arial" panose="020B0604020202020204" pitchFamily="34" charset="0"/>
            </a:endParaRPr>
          </a:p>
          <a:p>
            <a:pPr>
              <a:lnSpc>
                <a:spcPct val="150000"/>
              </a:lnSpc>
            </a:pPr>
            <a:r>
              <a:rPr lang="lv-LV" sz="2400" dirty="0">
                <a:effectLst/>
                <a:latin typeface="+mj-lt"/>
                <a:ea typeface="Calibri" panose="020F0502020204030204" pitchFamily="34" charset="0"/>
                <a:cs typeface="Arial" panose="020B0604020202020204" pitchFamily="34" charset="0"/>
              </a:rPr>
              <a:t>Pētnieki ir atklājuši saistību starp fizisko aktivitāti, ķermeņa stāju un paaugstinātu </a:t>
            </a:r>
            <a:r>
              <a:rPr lang="lv-LV" sz="2400" dirty="0" err="1">
                <a:effectLst/>
                <a:latin typeface="+mj-lt"/>
                <a:ea typeface="Calibri" panose="020F0502020204030204" pitchFamily="34" charset="0"/>
                <a:cs typeface="Arial" panose="020B0604020202020204" pitchFamily="34" charset="0"/>
              </a:rPr>
              <a:t>endorfīna</a:t>
            </a:r>
            <a:r>
              <a:rPr lang="lv-LV" sz="2400" dirty="0">
                <a:effectLst/>
                <a:latin typeface="+mj-lt"/>
                <a:ea typeface="Calibri" panose="020F0502020204030204" pitchFamily="34" charset="0"/>
                <a:cs typeface="Arial" panose="020B0604020202020204" pitchFamily="34" charset="0"/>
              </a:rPr>
              <a:t> līmeni asins plazmā.</a:t>
            </a:r>
          </a:p>
          <a:p>
            <a:pPr marL="0" indent="0">
              <a:buNone/>
            </a:pPr>
            <a:endParaRPr lang="lv-LV" dirty="0"/>
          </a:p>
        </p:txBody>
      </p:sp>
    </p:spTree>
    <p:extLst>
      <p:ext uri="{BB962C8B-B14F-4D97-AF65-F5344CB8AC3E}">
        <p14:creationId xmlns:p14="http://schemas.microsoft.com/office/powerpoint/2010/main" val="479889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1D72C72-5E84-47E0-9ADC-12110DFDF187}"/>
              </a:ext>
            </a:extLst>
          </p:cNvPr>
          <p:cNvSpPr>
            <a:spLocks noGrp="1"/>
          </p:cNvSpPr>
          <p:nvPr>
            <p:ph type="body" idx="1"/>
          </p:nvPr>
        </p:nvSpPr>
        <p:spPr>
          <a:xfrm>
            <a:off x="836612" y="740129"/>
            <a:ext cx="5157787" cy="823912"/>
          </a:xfrm>
        </p:spPr>
        <p:txBody>
          <a:bodyPr>
            <a:normAutofit/>
          </a:bodyPr>
          <a:lstStyle/>
          <a:p>
            <a:r>
              <a:rPr lang="lv-LV" sz="4000" dirty="0">
                <a:latin typeface="+mj-lt"/>
                <a:ea typeface="Times New Roman" panose="02020603050405020304" pitchFamily="18" charset="0"/>
                <a:cs typeface="Arial" panose="020B0604020202020204" pitchFamily="34" charset="0"/>
              </a:rPr>
              <a:t>S</a:t>
            </a:r>
            <a:r>
              <a:rPr lang="lv-LV" sz="4000" dirty="0">
                <a:effectLst/>
                <a:latin typeface="+mj-lt"/>
                <a:ea typeface="Times New Roman" panose="02020603050405020304" pitchFamily="18" charset="0"/>
                <a:cs typeface="Arial" panose="020B0604020202020204" pitchFamily="34" charset="0"/>
              </a:rPr>
              <a:t>tājas </a:t>
            </a:r>
            <a:r>
              <a:rPr lang="lv-LV" sz="4000" dirty="0" err="1">
                <a:effectLst/>
                <a:latin typeface="+mj-lt"/>
                <a:ea typeface="Times New Roman" panose="02020603050405020304" pitchFamily="18" charset="0"/>
                <a:cs typeface="Arial" panose="020B0604020202020204" pitchFamily="34" charset="0"/>
              </a:rPr>
              <a:t>steriotips</a:t>
            </a:r>
            <a:endParaRPr lang="lv-LV" sz="4000" dirty="0">
              <a:latin typeface="+mj-lt"/>
            </a:endParaRPr>
          </a:p>
        </p:txBody>
      </p:sp>
      <p:pic>
        <p:nvPicPr>
          <p:cNvPr id="14344" name="Picture 8" descr="Posture Fitness of the Egoscue® method - Upright Posture Fitness - Look  Younger, Feel Better and Live Pain Free">
            <a:extLst>
              <a:ext uri="{FF2B5EF4-FFF2-40B4-BE49-F238E27FC236}">
                <a16:creationId xmlns="" xmlns:a16="http://schemas.microsoft.com/office/drawing/2014/main" id="{560C6057-CB0B-4201-A4F5-EF49785F6D7F}"/>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836611" y="1911519"/>
            <a:ext cx="3553323" cy="473776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 xmlns:a16="http://schemas.microsoft.com/office/drawing/2014/main" id="{D7B511BE-4C41-443F-9080-EB18A40DE3BE}"/>
              </a:ext>
            </a:extLst>
          </p:cNvPr>
          <p:cNvSpPr>
            <a:spLocks noGrp="1"/>
          </p:cNvSpPr>
          <p:nvPr>
            <p:ph type="body" sz="quarter" idx="3"/>
          </p:nvPr>
        </p:nvSpPr>
        <p:spPr>
          <a:xfrm>
            <a:off x="6096000" y="740129"/>
            <a:ext cx="5183188" cy="823912"/>
          </a:xfrm>
        </p:spPr>
        <p:txBody>
          <a:bodyPr>
            <a:normAutofit/>
          </a:bodyPr>
          <a:lstStyle/>
          <a:p>
            <a:r>
              <a:rPr lang="lv-LV" sz="4000" dirty="0">
                <a:latin typeface="+mj-lt"/>
                <a:ea typeface="Times New Roman" panose="02020603050405020304" pitchFamily="18" charset="0"/>
                <a:cs typeface="Arial" panose="020B0604020202020204" pitchFamily="34" charset="0"/>
              </a:rPr>
              <a:t>S</a:t>
            </a:r>
            <a:r>
              <a:rPr lang="lv-LV" sz="4000" dirty="0">
                <a:effectLst/>
                <a:latin typeface="+mj-lt"/>
                <a:ea typeface="Times New Roman" panose="02020603050405020304" pitchFamily="18" charset="0"/>
                <a:cs typeface="Arial" panose="020B0604020202020204" pitchFamily="34" charset="0"/>
              </a:rPr>
              <a:t>tājas korektors</a:t>
            </a:r>
            <a:endParaRPr lang="lv-LV" sz="4000" dirty="0"/>
          </a:p>
        </p:txBody>
      </p:sp>
      <p:pic>
        <p:nvPicPr>
          <p:cNvPr id="14342" name="Picture 6" descr="Amazon.com: Posture Corrector for Men and Women, Upper Back Brace for  Clavicle Support, Adjustable Back Straightener and Providing Pain Relief  from Neck, Back &amp;amp; Shoulder, (Universal) (F4 Posture Corrector, Regular)  (Generation 1">
            <a:extLst>
              <a:ext uri="{FF2B5EF4-FFF2-40B4-BE49-F238E27FC236}">
                <a16:creationId xmlns="" xmlns:a16="http://schemas.microsoft.com/office/drawing/2014/main" id="{E94433FF-07D9-4472-927C-78617E5840B2}"/>
              </a:ext>
            </a:extLst>
          </p:cNvPr>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5994398" y="1911518"/>
            <a:ext cx="4737763" cy="473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29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un Fall Activities for Families - Autumn Bucket List">
            <a:extLst>
              <a:ext uri="{FF2B5EF4-FFF2-40B4-BE49-F238E27FC236}">
                <a16:creationId xmlns="" xmlns:a16="http://schemas.microsoft.com/office/drawing/2014/main" id="{290321E1-48D6-4FF3-8134-B6116BEA3A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963" y="-863935"/>
            <a:ext cx="12810477" cy="85641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58F2739-BD7D-4732-81C6-93DBEBC8328C}"/>
              </a:ext>
            </a:extLst>
          </p:cNvPr>
          <p:cNvSpPr>
            <a:spLocks noGrp="1"/>
          </p:cNvSpPr>
          <p:nvPr>
            <p:ph type="title"/>
          </p:nvPr>
        </p:nvSpPr>
        <p:spPr>
          <a:xfrm>
            <a:off x="838200" y="520167"/>
            <a:ext cx="10515600" cy="1325563"/>
          </a:xfrm>
        </p:spPr>
        <p:txBody>
          <a:bodyPr>
            <a:noAutofit/>
          </a:bodyPr>
          <a:lstStyle/>
          <a:p>
            <a:pPr algn="ctr">
              <a:lnSpc>
                <a:spcPct val="100000"/>
              </a:lnSpc>
            </a:pPr>
            <a:r>
              <a:rPr lang="lv-LV" b="1" dirty="0">
                <a:solidFill>
                  <a:schemeClr val="bg1"/>
                </a:solidFill>
                <a:effectLst/>
                <a:ea typeface="Times New Roman" panose="02020603050405020304" pitchFamily="18" charset="0"/>
                <a:cs typeface="Arial" panose="020B0604020202020204" pitchFamily="34" charset="0"/>
              </a:rPr>
              <a:t>“Lai iet, kā iedams, būdams, - priecājies : vienā kustībā Tu pats, Tavs darbs!” /</a:t>
            </a:r>
            <a:r>
              <a:rPr lang="lv-LV" b="1" i="1" dirty="0">
                <a:solidFill>
                  <a:schemeClr val="bg1"/>
                </a:solidFill>
                <a:effectLst/>
                <a:ea typeface="Times New Roman" panose="02020603050405020304" pitchFamily="18" charset="0"/>
                <a:cs typeface="Arial" panose="020B0604020202020204" pitchFamily="34" charset="0"/>
              </a:rPr>
              <a:t>Rainis</a:t>
            </a:r>
            <a:endParaRPr lang="lv-LV" b="1" i="1" dirty="0">
              <a:solidFill>
                <a:schemeClr val="bg1"/>
              </a:solidFill>
            </a:endParaRPr>
          </a:p>
        </p:txBody>
      </p:sp>
    </p:spTree>
    <p:extLst>
      <p:ext uri="{BB962C8B-B14F-4D97-AF65-F5344CB8AC3E}">
        <p14:creationId xmlns:p14="http://schemas.microsoft.com/office/powerpoint/2010/main" val="1422474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A9066C-4A87-4C45-8497-CE11AD6EBAA9}"/>
              </a:ext>
            </a:extLst>
          </p:cNvPr>
          <p:cNvSpPr>
            <a:spLocks noGrp="1"/>
          </p:cNvSpPr>
          <p:nvPr>
            <p:ph type="title"/>
          </p:nvPr>
        </p:nvSpPr>
        <p:spPr>
          <a:xfrm>
            <a:off x="838200" y="2766218"/>
            <a:ext cx="10515600" cy="1325563"/>
          </a:xfrm>
        </p:spPr>
        <p:txBody>
          <a:bodyPr/>
          <a:lstStyle/>
          <a:p>
            <a:pPr algn="ctr"/>
            <a:r>
              <a:rPr lang="lv-LV" dirty="0"/>
              <a:t>Paldies par uzmanību!</a:t>
            </a:r>
          </a:p>
        </p:txBody>
      </p:sp>
    </p:spTree>
    <p:extLst>
      <p:ext uri="{BB962C8B-B14F-4D97-AF65-F5344CB8AC3E}">
        <p14:creationId xmlns:p14="http://schemas.microsoft.com/office/powerpoint/2010/main" val="225770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0AE49-CDA5-4368-8CA7-2C9ECD058C4C}"/>
              </a:ext>
            </a:extLst>
          </p:cNvPr>
          <p:cNvSpPr>
            <a:spLocks noGrp="1"/>
          </p:cNvSpPr>
          <p:nvPr>
            <p:ph type="title"/>
          </p:nvPr>
        </p:nvSpPr>
        <p:spPr/>
        <p:txBody>
          <a:bodyPr>
            <a:normAutofit/>
          </a:bodyPr>
          <a:lstStyle/>
          <a:p>
            <a:pPr algn="ctr"/>
            <a:r>
              <a:rPr lang="lv-LV" dirty="0">
                <a:effectLst/>
                <a:latin typeface="Calibri Light" panose="020F0302020204030204" pitchFamily="34" charset="0"/>
                <a:ea typeface="Calibri" panose="020F0502020204030204" pitchFamily="34" charset="0"/>
              </a:rPr>
              <a:t>Ķermeņa stāja</a:t>
            </a:r>
            <a:endParaRPr lang="lv-LV" dirty="0"/>
          </a:p>
        </p:txBody>
      </p:sp>
      <p:sp>
        <p:nvSpPr>
          <p:cNvPr id="3" name="Content Placeholder 2">
            <a:extLst>
              <a:ext uri="{FF2B5EF4-FFF2-40B4-BE49-F238E27FC236}">
                <a16:creationId xmlns="" xmlns:a16="http://schemas.microsoft.com/office/drawing/2014/main" id="{E4AA7A57-9E17-42C6-9FD1-DC76A5FA1E76}"/>
              </a:ext>
            </a:extLst>
          </p:cNvPr>
          <p:cNvSpPr>
            <a:spLocks noGrp="1"/>
          </p:cNvSpPr>
          <p:nvPr>
            <p:ph idx="1"/>
          </p:nvPr>
        </p:nvSpPr>
        <p:spPr>
          <a:xfrm>
            <a:off x="838200" y="1825625"/>
            <a:ext cx="10515600" cy="2124938"/>
          </a:xfrm>
        </p:spPr>
        <p:txBody>
          <a:bodyPr>
            <a:normAutofit lnSpcReduction="10000"/>
          </a:bodyPr>
          <a:lstStyle/>
          <a:p>
            <a:r>
              <a:rPr lang="lv-LV" sz="2400" dirty="0">
                <a:effectLst/>
                <a:latin typeface="Calibri Light" panose="020F0302020204030204" pitchFamily="34" charset="0"/>
                <a:ea typeface="Calibri" panose="020F0502020204030204" pitchFamily="34" charset="0"/>
                <a:cs typeface="Arial" panose="020B0604020202020204" pitchFamily="34" charset="0"/>
              </a:rPr>
              <a:t>Ar stāju saprot ķermeņa pozīciju nepiespiestā stāvoklī, kuru cilvēks ieņem bez liekas muskuļu piepūles, jeb līdzsvara stāvokli starp ķermeņa muskuļu spēkiem un zemes gravitācijas spēku</a:t>
            </a:r>
          </a:p>
          <a:p>
            <a:r>
              <a:rPr lang="lv-LV" sz="2400" dirty="0">
                <a:effectLst/>
                <a:latin typeface="Calibri Light" panose="020F0302020204030204" pitchFamily="34" charset="0"/>
                <a:ea typeface="Calibri" panose="020F0502020204030204" pitchFamily="34" charset="0"/>
                <a:cs typeface="Arial" panose="020B0604020202020204" pitchFamily="34" charset="0"/>
              </a:rPr>
              <a:t>Normālas jeb pareizas stājas definīcija sevī ietver :</a:t>
            </a:r>
          </a:p>
          <a:p>
            <a:pPr lvl="1"/>
            <a:r>
              <a:rPr lang="lv-LV" sz="2200" dirty="0">
                <a:effectLst/>
                <a:latin typeface="Calibri Light" panose="020F0302020204030204" pitchFamily="34" charset="0"/>
                <a:ea typeface="Calibri" panose="020F0502020204030204" pitchFamily="34" charset="0"/>
                <a:cs typeface="Arial" panose="020B0604020202020204" pitchFamily="34" charset="0"/>
              </a:rPr>
              <a:t>aktīvā kustību aparāta (t.i., </a:t>
            </a:r>
            <a:r>
              <a:rPr lang="lv-LV" sz="2200" dirty="0" err="1">
                <a:effectLst/>
                <a:latin typeface="Calibri Light" panose="020F0302020204030204" pitchFamily="34" charset="0"/>
                <a:ea typeface="Calibri" panose="020F0502020204030204" pitchFamily="34" charset="0"/>
                <a:cs typeface="Arial" panose="020B0604020202020204" pitchFamily="34" charset="0"/>
              </a:rPr>
              <a:t>šķērssvītrotās</a:t>
            </a:r>
            <a:r>
              <a:rPr lang="lv-LV" sz="2200" dirty="0">
                <a:effectLst/>
                <a:latin typeface="Calibri Light" panose="020F0302020204030204" pitchFamily="34" charset="0"/>
                <a:ea typeface="Calibri" panose="020F0502020204030204" pitchFamily="34" charset="0"/>
                <a:cs typeface="Arial" panose="020B0604020202020204" pitchFamily="34" charset="0"/>
              </a:rPr>
              <a:t> muskulatūras) un</a:t>
            </a:r>
            <a:endParaRPr lang="lv-LV" sz="2200" dirty="0">
              <a:latin typeface="Calibri Light" panose="020F0302020204030204" pitchFamily="34" charset="0"/>
              <a:ea typeface="Calibri" panose="020F0502020204030204" pitchFamily="34" charset="0"/>
              <a:cs typeface="Arial" panose="020B0604020202020204" pitchFamily="34" charset="0"/>
            </a:endParaRPr>
          </a:p>
          <a:p>
            <a:pPr lvl="1"/>
            <a:r>
              <a:rPr lang="lv-LV" sz="2200" dirty="0">
                <a:effectLst/>
                <a:latin typeface="Calibri Light" panose="020F0302020204030204" pitchFamily="34" charset="0"/>
                <a:ea typeface="Calibri" panose="020F0502020204030204" pitchFamily="34" charset="0"/>
                <a:cs typeface="Arial" panose="020B0604020202020204" pitchFamily="34" charset="0"/>
              </a:rPr>
              <a:t>pasīvā kustību aparāta (t.i., skeleta) līdzsvarotu stāvokli</a:t>
            </a:r>
          </a:p>
          <a:p>
            <a:pPr marL="0" indent="0">
              <a:buNone/>
            </a:pPr>
            <a:endParaRPr lang="lv-LV" dirty="0"/>
          </a:p>
        </p:txBody>
      </p:sp>
      <p:sp>
        <p:nvSpPr>
          <p:cNvPr id="4" name="TextBox 3">
            <a:extLst>
              <a:ext uri="{FF2B5EF4-FFF2-40B4-BE49-F238E27FC236}">
                <a16:creationId xmlns="" xmlns:a16="http://schemas.microsoft.com/office/drawing/2014/main" id="{E63E4FE2-87F4-4694-A325-B1DCC6438FDE}"/>
              </a:ext>
            </a:extLst>
          </p:cNvPr>
          <p:cNvSpPr txBox="1"/>
          <p:nvPr/>
        </p:nvSpPr>
        <p:spPr>
          <a:xfrm>
            <a:off x="399495" y="3950563"/>
            <a:ext cx="10954304" cy="1969770"/>
          </a:xfrm>
          <a:prstGeom prst="rect">
            <a:avLst/>
          </a:prstGeom>
          <a:noFill/>
        </p:spPr>
        <p:txBody>
          <a:bodyPr wrap="square" rtlCol="0">
            <a:spAutoFit/>
          </a:bodyPr>
          <a:lstStyle/>
          <a:p>
            <a:pPr marL="800100" lvl="1" indent="-342900">
              <a:buFont typeface="Arial" panose="020B0604020202020204" pitchFamily="34" charset="0"/>
              <a:buChar char="•"/>
            </a:pPr>
            <a:r>
              <a:rPr lang="lv-LV" sz="2400" dirty="0">
                <a:latin typeface="+mj-lt"/>
                <a:ea typeface="Calibri" panose="020F0502020204030204" pitchFamily="34" charset="0"/>
                <a:cs typeface="Arial" panose="020B0604020202020204" pitchFamily="34" charset="0"/>
              </a:rPr>
              <a:t>Normāla stāja</a:t>
            </a:r>
            <a:r>
              <a:rPr lang="lv-LV" sz="2400" dirty="0">
                <a:effectLst/>
                <a:latin typeface="+mj-lt"/>
                <a:ea typeface="Calibri" panose="020F0502020204030204" pitchFamily="34" charset="0"/>
                <a:cs typeface="Arial" panose="020B0604020202020204" pitchFamily="34" charset="0"/>
              </a:rPr>
              <a:t> pasargā ķermeņa segmentus un locītavas no :</a:t>
            </a:r>
          </a:p>
          <a:p>
            <a:pPr marL="1257300" lvl="2" indent="-342900">
              <a:buFont typeface="Arial" panose="020B0604020202020204" pitchFamily="34" charset="0"/>
              <a:buChar char="•"/>
            </a:pPr>
            <a:r>
              <a:rPr lang="lv-LV" sz="2000" dirty="0">
                <a:latin typeface="+mj-lt"/>
                <a:ea typeface="Calibri" panose="020F0502020204030204" pitchFamily="34" charset="0"/>
                <a:cs typeface="Arial" panose="020B0604020202020204" pitchFamily="34" charset="0"/>
              </a:rPr>
              <a:t>p</a:t>
            </a:r>
            <a:r>
              <a:rPr lang="lv-LV" sz="2000" dirty="0">
                <a:effectLst/>
                <a:latin typeface="+mj-lt"/>
                <a:ea typeface="Calibri" panose="020F0502020204030204" pitchFamily="34" charset="0"/>
                <a:cs typeface="Arial" panose="020B0604020202020204" pitchFamily="34" charset="0"/>
              </a:rPr>
              <a:t>ārslodzes</a:t>
            </a:r>
          </a:p>
          <a:p>
            <a:pPr marL="1257300" lvl="2" indent="-342900">
              <a:buFont typeface="Arial" panose="020B0604020202020204" pitchFamily="34" charset="0"/>
              <a:buChar char="•"/>
            </a:pPr>
            <a:r>
              <a:rPr lang="lv-LV" sz="2000" dirty="0" err="1">
                <a:effectLst/>
                <a:latin typeface="+mj-lt"/>
                <a:ea typeface="Calibri" panose="020F0502020204030204" pitchFamily="34" charset="0"/>
                <a:cs typeface="Arial" panose="020B0604020202020204" pitchFamily="34" charset="0"/>
              </a:rPr>
              <a:t>mikrotraumu</a:t>
            </a:r>
            <a:r>
              <a:rPr lang="lv-LV" sz="2000" dirty="0">
                <a:effectLst/>
                <a:latin typeface="+mj-lt"/>
                <a:ea typeface="Calibri" panose="020F0502020204030204" pitchFamily="34" charset="0"/>
                <a:cs typeface="Arial" panose="020B0604020202020204" pitchFamily="34" charset="0"/>
              </a:rPr>
              <a:t> </a:t>
            </a:r>
          </a:p>
          <a:p>
            <a:pPr marL="1257300" lvl="2" indent="-342900">
              <a:buFont typeface="Arial" panose="020B0604020202020204" pitchFamily="34" charset="0"/>
              <a:buChar char="•"/>
            </a:pPr>
            <a:r>
              <a:rPr lang="lv-LV" sz="2000" dirty="0" err="1">
                <a:effectLst/>
                <a:latin typeface="+mj-lt"/>
                <a:ea typeface="Calibri" panose="020F0502020204030204" pitchFamily="34" charset="0"/>
                <a:cs typeface="Arial" panose="020B0604020202020204" pitchFamily="34" charset="0"/>
              </a:rPr>
              <a:t>deģeneratīvi</a:t>
            </a:r>
            <a:r>
              <a:rPr lang="lv-LV" sz="2000" dirty="0">
                <a:effectLst/>
                <a:latin typeface="+mj-lt"/>
                <a:ea typeface="Calibri" panose="020F0502020204030204" pitchFamily="34" charset="0"/>
                <a:cs typeface="Arial" panose="020B0604020202020204" pitchFamily="34" charset="0"/>
              </a:rPr>
              <a:t> distrofisku pārmaiņu rašanos, tā nodrošinot optimālu muskuļu darbu un maksimālu komfortu krūškurvja un vēdera dobuma orgāniem</a:t>
            </a:r>
          </a:p>
          <a:p>
            <a:endParaRPr lang="lv-LV" dirty="0"/>
          </a:p>
        </p:txBody>
      </p:sp>
      <p:sp>
        <p:nvSpPr>
          <p:cNvPr id="5" name="Title 1">
            <a:extLst>
              <a:ext uri="{FF2B5EF4-FFF2-40B4-BE49-F238E27FC236}">
                <a16:creationId xmlns="" xmlns:a16="http://schemas.microsoft.com/office/drawing/2014/main" id="{E4DF5CFE-A57D-4508-9F8F-384B04C1E292}"/>
              </a:ext>
            </a:extLst>
          </p:cNvPr>
          <p:cNvSpPr txBox="1">
            <a:spLocks/>
          </p:cNvSpPr>
          <p:nvPr/>
        </p:nvSpPr>
        <p:spPr>
          <a:xfrm>
            <a:off x="838200" y="3740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dirty="0">
                <a:ea typeface="Calibri" panose="020F0502020204030204" pitchFamily="34" charset="0"/>
              </a:rPr>
              <a:t>Ķermeņa stāja</a:t>
            </a:r>
            <a:endParaRPr lang="lv-LV" dirty="0"/>
          </a:p>
        </p:txBody>
      </p:sp>
    </p:spTree>
    <p:extLst>
      <p:ext uri="{BB962C8B-B14F-4D97-AF65-F5344CB8AC3E}">
        <p14:creationId xmlns:p14="http://schemas.microsoft.com/office/powerpoint/2010/main" val="55875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44DE7E-F394-4D55-9F82-EAECB9E248D9}"/>
              </a:ext>
            </a:extLst>
          </p:cNvPr>
          <p:cNvSpPr>
            <a:spLocks noGrp="1"/>
          </p:cNvSpPr>
          <p:nvPr>
            <p:ph type="title"/>
          </p:nvPr>
        </p:nvSpPr>
        <p:spPr/>
        <p:txBody>
          <a:bodyPr/>
          <a:lstStyle/>
          <a:p>
            <a:pPr algn="ctr"/>
            <a:r>
              <a:rPr lang="lv-LV" dirty="0">
                <a:effectLst/>
                <a:ea typeface="Calibri" panose="020F0502020204030204" pitchFamily="34" charset="0"/>
              </a:rPr>
              <a:t>Ķermeņa stāja</a:t>
            </a:r>
            <a:endParaRPr lang="lv-LV" dirty="0"/>
          </a:p>
        </p:txBody>
      </p:sp>
      <p:sp>
        <p:nvSpPr>
          <p:cNvPr id="3" name="Content Placeholder 2">
            <a:extLst>
              <a:ext uri="{FF2B5EF4-FFF2-40B4-BE49-F238E27FC236}">
                <a16:creationId xmlns="" xmlns:a16="http://schemas.microsoft.com/office/drawing/2014/main" id="{D5E1AE1D-0697-40B5-9073-3DF70EBA5848}"/>
              </a:ext>
            </a:extLst>
          </p:cNvPr>
          <p:cNvSpPr>
            <a:spLocks noGrp="1"/>
          </p:cNvSpPr>
          <p:nvPr>
            <p:ph idx="1"/>
          </p:nvPr>
        </p:nvSpPr>
        <p:spPr>
          <a:xfrm>
            <a:off x="838200" y="1825624"/>
            <a:ext cx="10515600" cy="5032375"/>
          </a:xfrm>
        </p:spPr>
        <p:txBody>
          <a:bodyPr>
            <a:normAutofit/>
          </a:bodyPr>
          <a:lstStyle/>
          <a:p>
            <a:r>
              <a:rPr lang="lv-LV" sz="2800" dirty="0">
                <a:latin typeface="+mj-lt"/>
              </a:rPr>
              <a:t>Stāju jeb ķermeņa pozu, to, kādā veidā cilvēks stāv, sēž, tup vai stāv uz ceļiem – nosaka ne tikai cilvēka anatomiskās struktūras, bet arī : </a:t>
            </a:r>
          </a:p>
          <a:p>
            <a:pPr lvl="1"/>
            <a:r>
              <a:rPr lang="lv-LV" dirty="0">
                <a:latin typeface="+mj-lt"/>
              </a:rPr>
              <a:t>psiholoģiskie </a:t>
            </a:r>
          </a:p>
          <a:p>
            <a:pPr lvl="1"/>
            <a:r>
              <a:rPr lang="lv-LV" dirty="0">
                <a:latin typeface="+mj-lt"/>
              </a:rPr>
              <a:t>kulturālie</a:t>
            </a:r>
          </a:p>
          <a:p>
            <a:pPr lvl="1"/>
            <a:r>
              <a:rPr lang="lv-LV" dirty="0">
                <a:latin typeface="+mj-lt"/>
              </a:rPr>
              <a:t>darba</a:t>
            </a:r>
          </a:p>
          <a:p>
            <a:pPr lvl="1"/>
            <a:r>
              <a:rPr lang="lv-LV" dirty="0">
                <a:latin typeface="+mj-lt"/>
              </a:rPr>
              <a:t>sadzīves un tehnoloģiskie aspekti</a:t>
            </a:r>
          </a:p>
          <a:p>
            <a:pPr lvl="1"/>
            <a:r>
              <a:rPr lang="lv-LV" dirty="0">
                <a:latin typeface="+mj-lt"/>
              </a:rPr>
              <a:t>vides iekārtojums</a:t>
            </a:r>
          </a:p>
          <a:p>
            <a:pPr lvl="1"/>
            <a:r>
              <a:rPr lang="lv-LV" dirty="0">
                <a:latin typeface="+mj-lt"/>
              </a:rPr>
              <a:t>uzturs</a:t>
            </a:r>
          </a:p>
          <a:p>
            <a:pPr lvl="1"/>
            <a:r>
              <a:rPr lang="lv-LV" dirty="0">
                <a:latin typeface="+mj-lt"/>
              </a:rPr>
              <a:t>dienas režīma ievērošana, darba un atpūtas režīma ievērošana</a:t>
            </a:r>
          </a:p>
          <a:p>
            <a:pPr lvl="1"/>
            <a:r>
              <a:rPr lang="lv-LV" dirty="0">
                <a:latin typeface="+mj-lt"/>
              </a:rPr>
              <a:t>kustību aktivitāte svaigā gaisā</a:t>
            </a:r>
          </a:p>
          <a:p>
            <a:pPr lvl="1"/>
            <a:r>
              <a:rPr lang="lv-LV" dirty="0" err="1">
                <a:latin typeface="+mj-lt"/>
              </a:rPr>
              <a:t>gravitāte</a:t>
            </a:r>
            <a:endParaRPr lang="lv-LV" dirty="0">
              <a:latin typeface="+mj-lt"/>
            </a:endParaRPr>
          </a:p>
        </p:txBody>
      </p:sp>
    </p:spTree>
    <p:extLst>
      <p:ext uri="{BB962C8B-B14F-4D97-AF65-F5344CB8AC3E}">
        <p14:creationId xmlns:p14="http://schemas.microsoft.com/office/powerpoint/2010/main" val="33186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A0268F-2348-407F-BCCC-86A8FD2122A1}"/>
              </a:ext>
            </a:extLst>
          </p:cNvPr>
          <p:cNvSpPr>
            <a:spLocks noGrp="1"/>
          </p:cNvSpPr>
          <p:nvPr>
            <p:ph type="title"/>
          </p:nvPr>
        </p:nvSpPr>
        <p:spPr/>
        <p:txBody>
          <a:bodyPr/>
          <a:lstStyle/>
          <a:p>
            <a:pPr algn="ctr"/>
            <a:r>
              <a:rPr lang="lv-LV" dirty="0"/>
              <a:t>Normāla stāja</a:t>
            </a:r>
          </a:p>
        </p:txBody>
      </p:sp>
      <p:sp>
        <p:nvSpPr>
          <p:cNvPr id="3" name="Content Placeholder 2">
            <a:extLst>
              <a:ext uri="{FF2B5EF4-FFF2-40B4-BE49-F238E27FC236}">
                <a16:creationId xmlns="" xmlns:a16="http://schemas.microsoft.com/office/drawing/2014/main" id="{F907A1C1-BC65-47C2-BFFC-7E259069FD55}"/>
              </a:ext>
            </a:extLst>
          </p:cNvPr>
          <p:cNvSpPr>
            <a:spLocks noGrp="1"/>
          </p:cNvSpPr>
          <p:nvPr>
            <p:ph idx="1"/>
          </p:nvPr>
        </p:nvSpPr>
        <p:spPr>
          <a:xfrm>
            <a:off x="838200" y="1861151"/>
            <a:ext cx="5935462" cy="4532559"/>
          </a:xfrm>
        </p:spPr>
        <p:txBody>
          <a:bodyPr>
            <a:normAutofit/>
          </a:bodyPr>
          <a:lstStyle/>
          <a:p>
            <a:pPr marL="0" indent="0">
              <a:buNone/>
            </a:pPr>
            <a:r>
              <a:rPr lang="lv-LV" sz="2800" b="1" dirty="0"/>
              <a:t>Sagitālā plaknē </a:t>
            </a:r>
            <a:r>
              <a:rPr lang="lv-LV" sz="2800" dirty="0"/>
              <a:t>: </a:t>
            </a:r>
          </a:p>
          <a:p>
            <a:pPr lvl="1"/>
            <a:r>
              <a:rPr lang="lv-LV" dirty="0"/>
              <a:t>galva atrodas neitrālā stāvoklī</a:t>
            </a:r>
          </a:p>
          <a:p>
            <a:pPr lvl="1"/>
            <a:r>
              <a:rPr lang="lv-LV" dirty="0"/>
              <a:t>mugurkaulāja anatomiskie izliekumi nav izmainīti</a:t>
            </a:r>
          </a:p>
          <a:p>
            <a:pPr lvl="1"/>
            <a:r>
              <a:rPr lang="lv-LV" dirty="0"/>
              <a:t>lāpstiņas pieguļ krūškurvim</a:t>
            </a:r>
          </a:p>
          <a:p>
            <a:pPr lvl="1"/>
            <a:r>
              <a:rPr lang="lv-LV" dirty="0"/>
              <a:t>iegurnis neitrāls, nav rotēts ne uz priekšu, ne atpakaļ </a:t>
            </a:r>
          </a:p>
          <a:p>
            <a:pPr lvl="1"/>
            <a:r>
              <a:rPr lang="lv-LV" dirty="0"/>
              <a:t>gūžas, ceļa un pēdas locītavas ir neitrālā stāvoklī</a:t>
            </a:r>
          </a:p>
        </p:txBody>
      </p:sp>
      <p:pic>
        <p:nvPicPr>
          <p:cNvPr id="5" name="Picture 4">
            <a:extLst>
              <a:ext uri="{FF2B5EF4-FFF2-40B4-BE49-F238E27FC236}">
                <a16:creationId xmlns="" xmlns:a16="http://schemas.microsoft.com/office/drawing/2014/main" id="{A541A8AC-A187-4E46-A615-2E4017E980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1725" y="98085"/>
            <a:ext cx="1723988" cy="6661830"/>
          </a:xfrm>
          <a:prstGeom prst="rect">
            <a:avLst/>
          </a:prstGeom>
        </p:spPr>
      </p:pic>
    </p:spTree>
    <p:extLst>
      <p:ext uri="{BB962C8B-B14F-4D97-AF65-F5344CB8AC3E}">
        <p14:creationId xmlns:p14="http://schemas.microsoft.com/office/powerpoint/2010/main" val="70865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354410-13F3-47F6-B774-6411A48F565A}"/>
              </a:ext>
            </a:extLst>
          </p:cNvPr>
          <p:cNvSpPr>
            <a:spLocks noGrp="1"/>
          </p:cNvSpPr>
          <p:nvPr>
            <p:ph type="title"/>
          </p:nvPr>
        </p:nvSpPr>
        <p:spPr/>
        <p:txBody>
          <a:bodyPr/>
          <a:lstStyle/>
          <a:p>
            <a:pPr algn="ctr"/>
            <a:r>
              <a:rPr lang="lv-LV" dirty="0"/>
              <a:t>Normāla stāja</a:t>
            </a:r>
          </a:p>
        </p:txBody>
      </p:sp>
      <p:sp>
        <p:nvSpPr>
          <p:cNvPr id="3" name="Content Placeholder 2">
            <a:extLst>
              <a:ext uri="{FF2B5EF4-FFF2-40B4-BE49-F238E27FC236}">
                <a16:creationId xmlns="" xmlns:a16="http://schemas.microsoft.com/office/drawing/2014/main" id="{EB5BFA06-C14F-410B-B0A8-112987A2D403}"/>
              </a:ext>
            </a:extLst>
          </p:cNvPr>
          <p:cNvSpPr>
            <a:spLocks noGrp="1"/>
          </p:cNvSpPr>
          <p:nvPr>
            <p:ph idx="1"/>
          </p:nvPr>
        </p:nvSpPr>
        <p:spPr>
          <a:xfrm>
            <a:off x="838200" y="1825625"/>
            <a:ext cx="5598111" cy="4351338"/>
          </a:xfrm>
        </p:spPr>
        <p:txBody>
          <a:bodyPr>
            <a:normAutofit lnSpcReduction="10000"/>
          </a:bodyPr>
          <a:lstStyle/>
          <a:p>
            <a:pPr marL="0" indent="0">
              <a:buNone/>
            </a:pPr>
            <a:r>
              <a:rPr lang="lv-LV" sz="2800" b="1" dirty="0"/>
              <a:t>Frontālā plaknē: </a:t>
            </a:r>
          </a:p>
          <a:p>
            <a:pPr lvl="1"/>
            <a:r>
              <a:rPr lang="lv-LV" dirty="0"/>
              <a:t>galva atrodas neitrālā stāvoklī</a:t>
            </a:r>
          </a:p>
          <a:p>
            <a:pPr lvl="1"/>
            <a:r>
              <a:rPr lang="lv-LV" dirty="0"/>
              <a:t>mugurkaula kakla, krūšu un jostas daļa ir taisna</a:t>
            </a:r>
          </a:p>
          <a:p>
            <a:pPr lvl="1"/>
            <a:r>
              <a:rPr lang="lv-LV" dirty="0"/>
              <a:t>plecu, atslēgas kaulu un lāpstiņu novietojums ir simetrisks abās pusēs</a:t>
            </a:r>
          </a:p>
          <a:p>
            <a:pPr lvl="1"/>
            <a:r>
              <a:rPr lang="lv-LV" dirty="0"/>
              <a:t>lāpstiņu attālums no mugurkaulāja vienāds</a:t>
            </a:r>
          </a:p>
          <a:p>
            <a:pPr lvl="1"/>
            <a:r>
              <a:rPr lang="lv-LV" dirty="0"/>
              <a:t>iegurnis un ceļi vizuāli ir simetriski</a:t>
            </a:r>
          </a:p>
          <a:p>
            <a:pPr lvl="1"/>
            <a:r>
              <a:rPr lang="lv-LV" dirty="0"/>
              <a:t>pēdas ir paralēli vai nedaudz izvērstas uz āru</a:t>
            </a:r>
            <a:br>
              <a:rPr lang="lv-LV" dirty="0"/>
            </a:br>
            <a:endParaRPr lang="lv-LV" dirty="0"/>
          </a:p>
        </p:txBody>
      </p:sp>
      <p:pic>
        <p:nvPicPr>
          <p:cNvPr id="5" name="Picture 4">
            <a:extLst>
              <a:ext uri="{FF2B5EF4-FFF2-40B4-BE49-F238E27FC236}">
                <a16:creationId xmlns="" xmlns:a16="http://schemas.microsoft.com/office/drawing/2014/main" id="{E29975E5-1395-4D0F-9FBD-65A5A05DE4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80293" y="29492"/>
            <a:ext cx="2630868" cy="6689010"/>
          </a:xfrm>
          <a:prstGeom prst="rect">
            <a:avLst/>
          </a:prstGeom>
        </p:spPr>
      </p:pic>
    </p:spTree>
    <p:extLst>
      <p:ext uri="{BB962C8B-B14F-4D97-AF65-F5344CB8AC3E}">
        <p14:creationId xmlns:p14="http://schemas.microsoft.com/office/powerpoint/2010/main" val="106865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D295C0C-C12C-49F4-AD0B-D54C26384215}"/>
              </a:ext>
            </a:extLst>
          </p:cNvPr>
          <p:cNvSpPr>
            <a:spLocks noGrp="1"/>
          </p:cNvSpPr>
          <p:nvPr>
            <p:ph idx="1"/>
          </p:nvPr>
        </p:nvSpPr>
        <p:spPr>
          <a:xfrm>
            <a:off x="-230820" y="106532"/>
            <a:ext cx="12322205" cy="2471167"/>
          </a:xfrm>
        </p:spPr>
        <p:txBody>
          <a:bodyPr>
            <a:normAutofit/>
          </a:bodyPr>
          <a:lstStyle/>
          <a:p>
            <a:pPr marL="0" indent="0" algn="ctr">
              <a:buNone/>
            </a:pPr>
            <a:r>
              <a:rPr lang="lv-LV" sz="2400" b="0" i="0" dirty="0">
                <a:effectLst/>
                <a:latin typeface="+mj-lt"/>
              </a:rPr>
              <a:t>Dažādas stājas un pozas mēdz vēstīt par :</a:t>
            </a:r>
          </a:p>
          <a:p>
            <a:pPr algn="ctr"/>
            <a:r>
              <a:rPr lang="lv-LV" sz="2400" b="0" i="0" dirty="0">
                <a:effectLst/>
                <a:latin typeface="+mj-lt"/>
              </a:rPr>
              <a:t>dažādām emocijām</a:t>
            </a:r>
          </a:p>
          <a:p>
            <a:pPr algn="ctr"/>
            <a:r>
              <a:rPr lang="lv-LV" sz="2400" b="0" i="0" dirty="0">
                <a:effectLst/>
                <a:latin typeface="+mj-lt"/>
              </a:rPr>
              <a:t>cilvēka attieksmi pret sevi un pret citiem</a:t>
            </a:r>
            <a:endParaRPr lang="lv-LV" sz="2400" dirty="0">
              <a:latin typeface="+mj-lt"/>
            </a:endParaRPr>
          </a:p>
        </p:txBody>
      </p:sp>
      <p:pic>
        <p:nvPicPr>
          <p:cNvPr id="5" name="Picture 4">
            <a:extLst>
              <a:ext uri="{FF2B5EF4-FFF2-40B4-BE49-F238E27FC236}">
                <a16:creationId xmlns="" xmlns:a16="http://schemas.microsoft.com/office/drawing/2014/main" id="{61A1F12E-A369-4A29-8AAD-3B6E35751A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6375" y="1538131"/>
            <a:ext cx="8039249" cy="5309959"/>
          </a:xfrm>
          <a:prstGeom prst="rect">
            <a:avLst/>
          </a:prstGeom>
        </p:spPr>
      </p:pic>
    </p:spTree>
    <p:extLst>
      <p:ext uri="{BB962C8B-B14F-4D97-AF65-F5344CB8AC3E}">
        <p14:creationId xmlns:p14="http://schemas.microsoft.com/office/powerpoint/2010/main" val="347626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C07BA-26B4-4780-AFB3-667B61DAF070}"/>
              </a:ext>
            </a:extLst>
          </p:cNvPr>
          <p:cNvSpPr>
            <a:spLocks noGrp="1"/>
          </p:cNvSpPr>
          <p:nvPr>
            <p:ph type="title"/>
          </p:nvPr>
        </p:nvSpPr>
        <p:spPr/>
        <p:txBody>
          <a:bodyPr/>
          <a:lstStyle/>
          <a:p>
            <a:pPr algn="ctr"/>
            <a:r>
              <a:rPr lang="lv-LV" dirty="0"/>
              <a:t>Emocijas</a:t>
            </a:r>
          </a:p>
        </p:txBody>
      </p:sp>
      <p:sp>
        <p:nvSpPr>
          <p:cNvPr id="3" name="Content Placeholder 2">
            <a:extLst>
              <a:ext uri="{FF2B5EF4-FFF2-40B4-BE49-F238E27FC236}">
                <a16:creationId xmlns="" xmlns:a16="http://schemas.microsoft.com/office/drawing/2014/main" id="{8ADF32CB-5607-4FA7-9B80-98E1FB1C7913}"/>
              </a:ext>
            </a:extLst>
          </p:cNvPr>
          <p:cNvSpPr>
            <a:spLocks noGrp="1"/>
          </p:cNvSpPr>
          <p:nvPr>
            <p:ph idx="1"/>
          </p:nvPr>
        </p:nvSpPr>
        <p:spPr>
          <a:xfrm>
            <a:off x="838200" y="1683582"/>
            <a:ext cx="4674833" cy="5045692"/>
          </a:xfrm>
        </p:spPr>
        <p:txBody>
          <a:bodyPr/>
          <a:lstStyle/>
          <a:p>
            <a:pPr>
              <a:lnSpc>
                <a:spcPct val="100000"/>
              </a:lnSpc>
            </a:pPr>
            <a:r>
              <a:rPr lang="lv-LV" dirty="0">
                <a:latin typeface="+mj-lt"/>
              </a:rPr>
              <a:t>P</a:t>
            </a:r>
            <a:r>
              <a:rPr lang="lv-LV" sz="2800" dirty="0">
                <a:latin typeface="+mj-lt"/>
              </a:rPr>
              <a:t>sihisks stāvoklis, tam raksturīgas kompleksas organisma reakcijas uz ārējās vides vai iekšējām izmaiņām</a:t>
            </a:r>
          </a:p>
          <a:p>
            <a:pPr>
              <a:lnSpc>
                <a:spcPct val="100000"/>
              </a:lnSpc>
            </a:pPr>
            <a:r>
              <a:rPr lang="lv-LV" sz="2800" dirty="0">
                <a:latin typeface="+mj-lt"/>
              </a:rPr>
              <a:t>Emocijas ir parādību un situāciju reālās jēgas atspoguļojums subjektīva pārdzīvojuma formā</a:t>
            </a:r>
            <a:endParaRPr lang="lv-LV" dirty="0">
              <a:latin typeface="+mj-lt"/>
            </a:endParaRPr>
          </a:p>
        </p:txBody>
      </p:sp>
      <p:pic>
        <p:nvPicPr>
          <p:cNvPr id="1026" name="Picture 2" descr="Emocijas — Vikipēdija">
            <a:extLst>
              <a:ext uri="{FF2B5EF4-FFF2-40B4-BE49-F238E27FC236}">
                <a16:creationId xmlns="" xmlns:a16="http://schemas.microsoft.com/office/drawing/2014/main" id="{28B12FF8-7A65-4705-B63D-2EBFE17C9A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78750" y="427066"/>
            <a:ext cx="6341616" cy="643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9784"/>
      </p:ext>
    </p:extLst>
  </p:cSld>
  <p:clrMapOvr>
    <a:masterClrMapping/>
  </p:clrMapOvr>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7333</TotalTime>
  <Words>1695</Words>
  <Application>Microsoft Office PowerPoint</Application>
  <PresentationFormat>Platekrāna</PresentationFormat>
  <Paragraphs>165</Paragraphs>
  <Slides>32</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32</vt:i4>
      </vt:variant>
    </vt:vector>
  </HeadingPairs>
  <TitlesOfParts>
    <vt:vector size="38" baseType="lpstr">
      <vt:lpstr>Arial</vt:lpstr>
      <vt:lpstr>Calibri</vt:lpstr>
      <vt:lpstr>Calibri Light</vt:lpstr>
      <vt:lpstr>Symbol</vt:lpstr>
      <vt:lpstr>Times New Roman</vt:lpstr>
      <vt:lpstr>Office Theme</vt:lpstr>
      <vt:lpstr>Ķermeņa stāja un emocijas. </vt:lpstr>
      <vt:lpstr>Dzīves kvalitāte = fiziskā aktivitāte = veselība</vt:lpstr>
      <vt:lpstr>Kas ir laba dzīve?</vt:lpstr>
      <vt:lpstr>Ķermeņa stāja</vt:lpstr>
      <vt:lpstr>Ķermeņa stāja</vt:lpstr>
      <vt:lpstr>Normāla stāja</vt:lpstr>
      <vt:lpstr>Normāla stāja</vt:lpstr>
      <vt:lpstr>PowerPoint prezentācija</vt:lpstr>
      <vt:lpstr>Emocijas</vt:lpstr>
      <vt:lpstr>Emocijas</vt:lpstr>
      <vt:lpstr>Emocijas</vt:lpstr>
      <vt:lpstr>Fiziskā aktivitāte</vt:lpstr>
      <vt:lpstr>Fizisko aktivitāšu ieteikumi</vt:lpstr>
      <vt:lpstr>Fizisko aktivitāšu ieteikumi</vt:lpstr>
      <vt:lpstr>PowerPoint prezentācija</vt:lpstr>
      <vt:lpstr>PowerPoint prezentācija</vt:lpstr>
      <vt:lpstr>Stājas ārstnieciski un profilaktiskie pasākumi</vt:lpstr>
      <vt:lpstr>Stājas ārstnieciski un profilaktiskie pasākumi</vt:lpstr>
      <vt:lpstr>PowerPoint prezentācija</vt:lpstr>
      <vt:lpstr>Fiziskās aktivitātes un emocijas</vt:lpstr>
      <vt:lpstr>Stāja un emocijas</vt:lpstr>
      <vt:lpstr>Stāja un emocijas</vt:lpstr>
      <vt:lpstr>Stāja un emocijas</vt:lpstr>
      <vt:lpstr>Stāja un emocijas</vt:lpstr>
      <vt:lpstr>Stāja un emocijas</vt:lpstr>
      <vt:lpstr>Stāja un emocijas</vt:lpstr>
      <vt:lpstr>Stāja un emocijas</vt:lpstr>
      <vt:lpstr>Stāja un emocijas</vt:lpstr>
      <vt:lpstr>Atbrīvota stāja</vt:lpstr>
      <vt:lpstr>PowerPoint prezentācija</vt:lpstr>
      <vt:lpstr>“Lai iet, kā iedams, būdams, - priecājies : vienā kustībā Tu pats, Tavs darbs!” /Rainis</vt:lpstr>
      <vt:lpstr>Paldies par uzmanību!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Ķermeņa stāja un emocijas.</dc:title>
  <dc:creator>Vineta Baukse</dc:creator>
  <cp:lastModifiedBy>Edvarts Pāvulēns</cp:lastModifiedBy>
  <cp:revision>29</cp:revision>
  <dcterms:created xsi:type="dcterms:W3CDTF">2021-08-25T10:17:02Z</dcterms:created>
  <dcterms:modified xsi:type="dcterms:W3CDTF">2021-09-03T09:14:11Z</dcterms:modified>
</cp:coreProperties>
</file>