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6" r:id="rId4"/>
    <p:sldId id="263" r:id="rId5"/>
    <p:sldId id="286" r:id="rId6"/>
    <p:sldId id="267" r:id="rId7"/>
    <p:sldId id="284" r:id="rId8"/>
    <p:sldId id="283" r:id="rId9"/>
    <p:sldId id="285" r:id="rId10"/>
    <p:sldId id="268" r:id="rId11"/>
    <p:sldId id="269" r:id="rId12"/>
    <p:sldId id="270" r:id="rId13"/>
    <p:sldId id="273" r:id="rId14"/>
    <p:sldId id="278" r:id="rId15"/>
    <p:sldId id="277" r:id="rId1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s" initials="M" lastIdx="1" clrIdx="0">
    <p:extLst>
      <p:ext uri="{19B8F6BF-5375-455C-9EA6-DF929625EA0E}">
        <p15:presenceInfo xmlns:p15="http://schemas.microsoft.com/office/powerpoint/2012/main" userId="Marti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eskmine laa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Keskmine laad 2 – rõh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Keskmine laad 2 – rõh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Keskmine laad 2 – rõh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74954" autoAdjust="0"/>
  </p:normalViewPr>
  <p:slideViewPr>
    <p:cSldViewPr snapToGrid="0">
      <p:cViewPr varScale="1">
        <p:scale>
          <a:sx n="54" d="100"/>
          <a:sy n="54" d="100"/>
        </p:scale>
        <p:origin x="1176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340" y="-6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3FEF6-0D04-4D31-85E8-8E1410CE1822}" type="datetimeFigureOut">
              <a:rPr lang="lv-LV" smtClean="0"/>
              <a:t>19.04.2021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A99B9-325F-48CF-8A80-24F90CDB2B3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079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57941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88514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802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7922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788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7346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6801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62448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0728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8848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612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0943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99B9-325F-48CF-8A80-24F90CDB2B3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8773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63BE-C81D-4A61-A300-B75474FF7530}" type="datetime1">
              <a:rPr lang="lv-LV" smtClean="0"/>
              <a:t>19.04.2021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80209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9F7A0-811B-4460-B0A8-720382D5146D}" type="datetime1">
              <a:rPr lang="lv-LV" smtClean="0"/>
              <a:t>19.04.2021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146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9A58-BC5A-49C3-A4E5-C4AA76327DEF}" type="datetime1">
              <a:rPr lang="lv-LV" smtClean="0"/>
              <a:t>19.04.2021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719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3B5EF-750D-4644-9824-84525094593F}" type="datetime1">
              <a:rPr lang="lv-LV" smtClean="0"/>
              <a:t>19.04.2021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342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7F69-2985-4D52-94D9-251E528D05A3}" type="datetime1">
              <a:rPr lang="lv-LV" smtClean="0"/>
              <a:t>19.04.2021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17069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9AD32-6FC0-4E9C-9B26-B4B9E8A0B23D}" type="datetime1">
              <a:rPr lang="lv-LV" smtClean="0"/>
              <a:t>19.04.2021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093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A722-C131-43AB-8E90-2D442414AD8B}" type="datetime1">
              <a:rPr lang="lv-LV" smtClean="0"/>
              <a:t>19.04.2021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055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D66E-E1E0-424D-BE38-37591B50688F}" type="datetime1">
              <a:rPr lang="lv-LV" smtClean="0"/>
              <a:t>19.04.2021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433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12F23-60C8-42C8-8608-6B75E6987F22}" type="datetime1">
              <a:rPr lang="lv-LV" smtClean="0"/>
              <a:t>19.04.2021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26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45CA-BFDF-4D89-855C-3163FC0D467C}" type="datetime1">
              <a:rPr lang="lv-LV" smtClean="0"/>
              <a:t>19.04.2021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519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F97C-8A96-4357-9D70-23C79811EC1A}" type="datetime1">
              <a:rPr lang="lv-LV" smtClean="0"/>
              <a:t>19.04.2021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689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CBDF-CA16-4E01-8852-96AC395F6B85}" type="datetime1">
              <a:rPr lang="lv-LV" smtClean="0"/>
              <a:t>19.04.2021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DAF38-F59B-44BE-A4BA-1F0DF65E0B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166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instagram.com/196883487377501/?helpref=hc_fnav&amp;bc%5b0%5d=Instagram%20Help&amp;bc%5b1%5d=Privacy%2C%20Safety%20and%20Security&amp;bc%5b2%5d=Managing%20Your%20Privacy%20Settings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s://help.instagram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lp.instagram.com/1642053262784201/?helpref=hc_fnav&amp;bc%5b0%5d=Instagram%20Help&amp;bc%5b1%5d=Manage%20Your%20Account&amp;bc%5b2%5d=Signing%20Up%20and%20Getting%20Started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support.tiktok.com/en/account-and-privac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tiktok.com/en/using-tiktok" TargetMode="External"/><Relationship Id="rId5" Type="http://schemas.openxmlformats.org/officeDocument/2006/relationships/hyperlink" Target="https://support.tiktok.com/en/getting-started/creating-an-account/creating-an-account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0.xml"/><Relationship Id="rId7" Type="http://schemas.openxmlformats.org/officeDocument/2006/relationships/hyperlink" Target="https://help.twitter.com/en/twitter-guide/twitter-101/twitter-safety-features-twitter-help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help.twitter.com/en/twitter-guide/twitter-101/speak-the-language-of-twitter-twitter-help" TargetMode="External"/><Relationship Id="rId5" Type="http://schemas.openxmlformats.org/officeDocument/2006/relationships/hyperlink" Target="https://help.twitter.com/en/twitter-guide/twitter-101/find-your-way-around-twitter-by-taking-a-tour-twitter-help" TargetMode="External"/><Relationship Id="rId4" Type="http://schemas.openxmlformats.org/officeDocument/2006/relationships/hyperlink" Target="https://help.twitter.com/en/twitter-guide/twitter-101/how-to-set-up-your-twitter-account-twitter-help" TargetMode="Externa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androidauthority.com/how-to-use-whatsapp-1097088/" TargetMode="Externa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lp.viber.com/en/article/viber-account-security-and-encryption" TargetMode="External"/><Relationship Id="rId5" Type="http://schemas.openxmlformats.org/officeDocument/2006/relationships/hyperlink" Target="https://help.viber.com/en/article/what-is-viber-out-6445815" TargetMode="External"/><Relationship Id="rId4" Type="http://schemas.openxmlformats.org/officeDocument/2006/relationships/hyperlink" Target="https://help.viber.com/en/article/set-up-viber-on-your-phon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pinterest.com/en/topics/privacy-safety-and-legal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help.pinterest.com/en/topics/find-and-sav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lp.pinterest.com/en/topics/connect-collaborate-and-share" TargetMode="External"/><Relationship Id="rId5" Type="http://schemas.openxmlformats.org/officeDocument/2006/relationships/hyperlink" Target="https://help.pinterest.com/en/topics/get-started" TargetMode="Externa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facebook.com/help/188157731232424?helpref=about_content" TargetMode="External"/><Relationship Id="rId7" Type="http://schemas.openxmlformats.org/officeDocument/2006/relationships/hyperlink" Target="https://www.facebook.com/help/238318146535333/?helpref=hc_global_na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acebook.com/help/1071984682876123/?helpref=hc_fnav" TargetMode="External"/><Relationship Id="rId5" Type="http://schemas.openxmlformats.org/officeDocument/2006/relationships/hyperlink" Target="https://www.facebook.com/help/753701661398957/?helpref=hc_fnav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facebook.com/help/1540345696275090/?helpref=hc_fnav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/search?rlz=1C1GCEA_enEE833EE833&amp;sxsrf=ALeKk023nraK7_5ZzVVisqK0chaZJ8Waww:1618490454953&amp;q=How+to+use+YouTube+for+beginners&amp;sa=X&amp;ved=2ahUKEwjz247looDwAhXOxIsKHRtQDQMQ1QIwGnoECCAQAQ&amp;biw=1440&amp;bih=732#kpvalbx=_ejR4YKS-OPHjrgSuo4joBQ14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en.savefrom.net/1-youtube-video-downloader-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microsoft.com/en-us/office/sign-in-and-get-started-with-teams-6723dc43-dbc0-46e6-af49-8a2d1c5cb937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support.skype.com/en/skype/windows-desktop/privacy-securit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upport.skype.com/en/skype/windows-desktop/calling/" TargetMode="External"/><Relationship Id="rId5" Type="http://schemas.openxmlformats.org/officeDocument/2006/relationships/hyperlink" Target="https://support.skype.com/en/skype/windows-desktop/start/download-install/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Sociālie tīkli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grpSp>
        <p:nvGrpSpPr>
          <p:cNvPr id="4" name="Group 3"/>
          <p:cNvGrpSpPr/>
          <p:nvPr/>
        </p:nvGrpSpPr>
        <p:grpSpPr>
          <a:xfrm>
            <a:off x="894669" y="5257806"/>
            <a:ext cx="10331411" cy="1429431"/>
            <a:chOff x="894669" y="5257800"/>
            <a:chExt cx="10331411" cy="14294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69" y="5613082"/>
              <a:ext cx="1781175" cy="7524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418" y="5613081"/>
              <a:ext cx="1781175" cy="7524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9469" y="5613081"/>
              <a:ext cx="1781175" cy="752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520" y="5613081"/>
              <a:ext cx="1781175" cy="7524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602" y="5257800"/>
              <a:ext cx="2277478" cy="14294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325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u kohatäide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33" y="540932"/>
            <a:ext cx="3497827" cy="1248833"/>
          </a:xfrm>
        </p:spPr>
      </p:pic>
      <p:pic>
        <p:nvPicPr>
          <p:cNvPr id="10" name="Sisu kohatäide 9" descr="Instagram Symbol Logo - Free image on Pixabay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5" y="405801"/>
            <a:ext cx="1371360" cy="1360027"/>
          </a:xfrm>
        </p:spPr>
      </p:pic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10</a:t>
            </a:fld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811161" y="2050031"/>
            <a:ext cx="65015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Ko var darīt</a:t>
            </a:r>
            <a:r>
              <a:rPr lang="en-GB" sz="2400" b="1" dirty="0"/>
              <a:t> Instagram</a:t>
            </a:r>
            <a:r>
              <a:rPr lang="lv-LV" sz="2400" b="1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Jūs varat sekot kontiem, kuri jūs interesē. Savukārt cilvēki var sekot jums.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Cilvēki </a:t>
            </a:r>
            <a:r>
              <a:rPr lang="lv-LV" sz="2400" dirty="0">
                <a:solidFill>
                  <a:srgbClr val="000000"/>
                </a:solidFill>
                <a:latin typeface="Roboto"/>
              </a:rPr>
              <a:t>var atzīmēt "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patīk" un komentēt jūsu ziņas, un jūs varat darīt to pašu viņu ziņām.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Kopīgot fotoattēlus un videoklipus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Izpētīt fotoattēlus un videoklipus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Plūsma - dalieties un sazinieties ar jums svarīgiem cilvēkiem par lietām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000000"/>
                </a:solidFill>
                <a:latin typeface="Roboto"/>
              </a:rPr>
              <a:t>T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iešā ziņojumapmaiņa - nosūtiet un saņemiet ziņas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Tiešraide </a:t>
            </a:r>
            <a:endParaRPr lang="en-GB" sz="2400" dirty="0"/>
          </a:p>
        </p:txBody>
      </p:sp>
      <p:pic>
        <p:nvPicPr>
          <p:cNvPr id="13" name="Pilt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003" y="492205"/>
            <a:ext cx="3104536" cy="42144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15981" y="4919008"/>
            <a:ext cx="38345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Instagram 101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000" dirty="0">
                <a:hlinkClick r:id="rId6"/>
              </a:rPr>
              <a:t>Signing up and getting started</a:t>
            </a:r>
            <a:endParaRPr lang="en-GB" sz="20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000" dirty="0">
                <a:hlinkClick r:id="rId7"/>
              </a:rPr>
              <a:t>Instagram features</a:t>
            </a:r>
            <a:endParaRPr lang="en-GB" sz="20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000" dirty="0">
                <a:hlinkClick r:id="rId8"/>
              </a:rPr>
              <a:t>Privacy, safety and security</a:t>
            </a:r>
            <a:endParaRPr lang="en-GB" sz="2000" dirty="0"/>
          </a:p>
          <a:p>
            <a:pPr marL="285744" indent="-285744">
              <a:buFont typeface="Arial" panose="020B0604020202020204" pitchFamily="34" charset="0"/>
              <a:buChar char="•"/>
            </a:pPr>
            <a:endParaRPr lang="et-EE" sz="2000" dirty="0"/>
          </a:p>
          <a:p>
            <a:pPr marL="285744" indent="-285744">
              <a:buFont typeface="Arial" panose="020B0604020202020204" pitchFamily="34" charset="0"/>
              <a:buChar char="•"/>
            </a:pP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52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604690" y="1690689"/>
            <a:ext cx="5415116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v-LV" b="1" dirty="0"/>
              <a:t>Ko var darīt </a:t>
            </a:r>
            <a:r>
              <a:rPr lang="en-GB" b="1" dirty="0" err="1"/>
              <a:t>TikTok</a:t>
            </a:r>
            <a:r>
              <a:rPr lang="lv-LV" b="1" dirty="0"/>
              <a:t>?</a:t>
            </a:r>
            <a:endParaRPr lang="en-GB" b="1" dirty="0"/>
          </a:p>
          <a:p>
            <a:pPr fontAlgn="base"/>
            <a:r>
              <a:rPr lang="lv-LV" b="0" i="0" dirty="0">
                <a:solidFill>
                  <a:srgbClr val="000000"/>
                </a:solidFill>
                <a:effectLst/>
              </a:rPr>
              <a:t>Skatiet video plūsmu </a:t>
            </a:r>
          </a:p>
          <a:p>
            <a:pPr fontAlgn="base"/>
            <a:r>
              <a:rPr lang="lv-LV" dirty="0">
                <a:solidFill>
                  <a:srgbClr val="000000"/>
                </a:solidFill>
              </a:rPr>
              <a:t>Atzīmējiet «</a:t>
            </a:r>
            <a:r>
              <a:rPr lang="lv-LV" b="0" i="0" dirty="0">
                <a:solidFill>
                  <a:srgbClr val="000000"/>
                </a:solidFill>
                <a:effectLst/>
              </a:rPr>
              <a:t>Patīk», komentējiet vai kopīgojiet videoklipus, kas jums patīk </a:t>
            </a:r>
          </a:p>
          <a:p>
            <a:pPr fontAlgn="base"/>
            <a:r>
              <a:rPr lang="lv-LV" b="0" i="0" dirty="0">
                <a:solidFill>
                  <a:srgbClr val="000000"/>
                </a:solidFill>
                <a:effectLst/>
              </a:rPr>
              <a:t>Meklējiet videoklipus </a:t>
            </a:r>
          </a:p>
          <a:p>
            <a:pPr fontAlgn="base"/>
            <a:r>
              <a:rPr lang="lv-LV" b="0" i="0" dirty="0">
                <a:solidFill>
                  <a:srgbClr val="000000"/>
                </a:solidFill>
                <a:effectLst/>
              </a:rPr>
              <a:t>Sekojiet lietotājiem, izmantojot videoklipus </a:t>
            </a:r>
          </a:p>
          <a:p>
            <a:pPr fontAlgn="base"/>
            <a:r>
              <a:rPr lang="lv-LV" b="0" i="0" dirty="0">
                <a:solidFill>
                  <a:srgbClr val="000000"/>
                </a:solidFill>
                <a:effectLst/>
              </a:rPr>
              <a:t>Ierakstiet videoklipu </a:t>
            </a:r>
          </a:p>
          <a:p>
            <a:pPr fontAlgn="base"/>
            <a:r>
              <a:rPr lang="lv-LV" b="0" i="0" dirty="0">
                <a:solidFill>
                  <a:srgbClr val="000000"/>
                </a:solidFill>
                <a:effectLst/>
              </a:rPr>
              <a:t>Sazinieties ar citiem lietotājiem</a:t>
            </a:r>
          </a:p>
          <a:p>
            <a:pPr fontAlgn="base"/>
            <a:r>
              <a:rPr lang="lv-LV" b="0" i="0" dirty="0">
                <a:solidFill>
                  <a:srgbClr val="000000"/>
                </a:solidFill>
                <a:effectLst/>
              </a:rPr>
              <a:t>Piedalieties izaicinājumā 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11</a:t>
            </a:fld>
            <a:endParaRPr lang="lv-LV"/>
          </a:p>
        </p:txBody>
      </p:sp>
      <p:pic>
        <p:nvPicPr>
          <p:cNvPr id="12" name="Sisu kohatäide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9806" y="823120"/>
            <a:ext cx="5536316" cy="3110707"/>
          </a:xfrm>
          <a:prstGeom prst="rect">
            <a:avLst/>
          </a:prstGeom>
        </p:spPr>
      </p:pic>
      <p:pic>
        <p:nvPicPr>
          <p:cNvPr id="11" name="Pilt 10"/>
          <p:cNvPicPr>
            <a:picLocks noChangeAspect="1"/>
          </p:cNvPicPr>
          <p:nvPr/>
        </p:nvPicPr>
        <p:blipFill rotWithShape="1">
          <a:blip r:embed="rId4"/>
          <a:srcRect t="24775" b="22868"/>
          <a:stretch/>
        </p:blipFill>
        <p:spPr>
          <a:xfrm>
            <a:off x="494071" y="221225"/>
            <a:ext cx="3561736" cy="1268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19806" y="4468768"/>
            <a:ext cx="55363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TikTok</a:t>
            </a:r>
            <a:r>
              <a:rPr lang="en-GB" sz="2400" b="1" dirty="0"/>
              <a:t> 101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hlinkClick r:id="rId5"/>
              </a:rPr>
              <a:t>Creating an account and getting started</a:t>
            </a:r>
            <a:endParaRPr lang="en-GB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hlinkClick r:id="rId6"/>
              </a:rPr>
              <a:t>Using </a:t>
            </a:r>
            <a:r>
              <a:rPr lang="en-GB" sz="2400" dirty="0" err="1">
                <a:hlinkClick r:id="rId6"/>
              </a:rPr>
              <a:t>TikTok</a:t>
            </a:r>
            <a:endParaRPr lang="en-GB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hlinkClick r:id="rId7"/>
              </a:rPr>
              <a:t>Privacy and security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4603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988575" y="365125"/>
            <a:ext cx="5181600" cy="1325563"/>
          </a:xfrm>
        </p:spPr>
        <p:txBody>
          <a:bodyPr/>
          <a:lstStyle/>
          <a:p>
            <a:r>
              <a:rPr lang="et-EE" dirty="0"/>
              <a:t>Twitter</a:t>
            </a:r>
          </a:p>
        </p:txBody>
      </p:sp>
      <p:sp>
        <p:nvSpPr>
          <p:cNvPr id="7" name="Sisu kohatäide 6"/>
          <p:cNvSpPr>
            <a:spLocks noGrp="1"/>
          </p:cNvSpPr>
          <p:nvPr>
            <p:ph sz="half" idx="1"/>
          </p:nvPr>
        </p:nvSpPr>
        <p:spPr>
          <a:xfrm>
            <a:off x="7659072" y="4291783"/>
            <a:ext cx="4212000" cy="22471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Twitter 101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hlinkClick r:id="rId4"/>
              </a:rPr>
              <a:t>Set up your Twitter account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hlinkClick r:id="rId5"/>
              </a:rPr>
              <a:t>Find your way around Twitter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hlinkClick r:id="rId6"/>
              </a:rPr>
              <a:t>Guide to Twitter lingo</a:t>
            </a:r>
            <a:endParaRPr lang="en-GB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400" dirty="0">
                <a:hlinkClick r:id="rId7"/>
              </a:rPr>
              <a:t>Stay safe on Twitter</a:t>
            </a:r>
            <a:endParaRPr lang="en-GB" sz="2400" dirty="0"/>
          </a:p>
        </p:txBody>
      </p:sp>
      <p:pic>
        <p:nvPicPr>
          <p:cNvPr id="4098" name="Picture 2" descr="Twitter Profile 2018 | Search by Muzli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72" y="600875"/>
            <a:ext cx="3554875" cy="32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12</a:t>
            </a:fld>
            <a:endParaRPr lang="lv-LV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6" y="600870"/>
            <a:ext cx="952500" cy="771525"/>
          </a:xfrm>
          <a:prstGeom prst="rect">
            <a:avLst/>
          </a:prstGeom>
        </p:spPr>
      </p:pic>
      <p:sp>
        <p:nvSpPr>
          <p:cNvPr id="8" name="Ristkülik 7"/>
          <p:cNvSpPr/>
          <p:nvPr/>
        </p:nvSpPr>
        <p:spPr>
          <a:xfrm>
            <a:off x="611882" y="1471910"/>
            <a:ext cx="680274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Twitter </a:t>
            </a:r>
            <a:r>
              <a:rPr lang="lv-LV" sz="3200" b="1" dirty="0"/>
              <a:t>ļauj jums</a:t>
            </a:r>
            <a:r>
              <a:rPr lang="en-GB" sz="3200" b="1" dirty="0"/>
              <a:t>:</a:t>
            </a:r>
            <a:endParaRPr lang="en-GB" sz="2400" b="1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Izmantojot </a:t>
            </a:r>
            <a:r>
              <a:rPr lang="lv-LV" sz="2400" b="0" i="0" dirty="0" err="1">
                <a:solidFill>
                  <a:srgbClr val="000000"/>
                </a:solidFill>
                <a:effectLst/>
                <a:latin typeface="Roboto"/>
              </a:rPr>
              <a:t>tvītus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 un </a:t>
            </a:r>
            <a:r>
              <a:rPr lang="lv-LV" sz="2400" b="0" i="0" dirty="0" err="1">
                <a:solidFill>
                  <a:srgbClr val="000000"/>
                </a:solidFill>
                <a:effectLst/>
                <a:latin typeface="Roboto"/>
              </a:rPr>
              <a:t>retvītus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, ātri sasniegt lielu skaitu cilvēku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Veidot attiecības ar citiem sekotājiem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lv-LV" sz="2400" dirty="0">
                <a:solidFill>
                  <a:srgbClr val="000000"/>
                </a:solidFill>
                <a:latin typeface="Roboto"/>
              </a:rPr>
              <a:t>Būt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 informētam par jaunākajām ziņām un jaunumiem un nekavējoties kopīgot tos ar citiem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Sasniegt jaunu auditoriju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Meklēt atsauksmes par savu darbu un sniegt atsauksmes par citiem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Sekot diskusijām par notikumiem un dot tiem ieguldījumu, piemēram, konferencēs, kurās jūs nevarat apmeklēt personīgi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Roboto"/>
              </a:rPr>
              <a:t>Izteikt, kas tu esi kā cilvēks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10989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u kohatäide 5" descr="Aplicaciones interesantes para este 2016 – Droid Panic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0030"/>
            <a:ext cx="4018723" cy="1430665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58085" y="2005018"/>
            <a:ext cx="5908475" cy="35211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b="1" dirty="0"/>
              <a:t>Kas ir </a:t>
            </a:r>
            <a:r>
              <a:rPr lang="en-GB" b="1" dirty="0"/>
              <a:t>WhatsApp?</a:t>
            </a:r>
          </a:p>
          <a:p>
            <a:r>
              <a:rPr lang="lv-LV" b="0" i="0" dirty="0">
                <a:solidFill>
                  <a:srgbClr val="000000"/>
                </a:solidFill>
                <a:effectLst/>
              </a:rPr>
              <a:t>Tā ir ziņojumapmaiņas lietotne, kas līdzīga īsziņām jūsu </a:t>
            </a:r>
            <a:r>
              <a:rPr lang="lv-LV" b="0" i="0" dirty="0" err="1">
                <a:solidFill>
                  <a:srgbClr val="000000"/>
                </a:solidFill>
                <a:effectLst/>
              </a:rPr>
              <a:t>tālrun</a:t>
            </a:r>
            <a:endParaRPr lang="lv-LV" b="0" i="0" dirty="0">
              <a:solidFill>
                <a:srgbClr val="000000"/>
              </a:solidFill>
              <a:effectLst/>
            </a:endParaRPr>
          </a:p>
          <a:p>
            <a:r>
              <a:rPr lang="lv-LV" b="0" i="0" dirty="0">
                <a:solidFill>
                  <a:srgbClr val="000000"/>
                </a:solidFill>
                <a:effectLst/>
              </a:rPr>
              <a:t>Varat arī zvanīt lietotnē </a:t>
            </a:r>
          </a:p>
          <a:p>
            <a:r>
              <a:rPr lang="lv-LV" b="0" i="0" dirty="0">
                <a:solidFill>
                  <a:srgbClr val="000000"/>
                </a:solidFill>
                <a:effectLst/>
              </a:rPr>
              <a:t>Jūs varat nosūtīt un saņemt fotoattēlus un videoklipus</a:t>
            </a:r>
          </a:p>
          <a:p>
            <a:r>
              <a:rPr lang="lv-LV" b="0" i="0" dirty="0" err="1">
                <a:solidFill>
                  <a:srgbClr val="000000"/>
                </a:solidFill>
                <a:effectLst/>
              </a:rPr>
              <a:t>WhatsApp</a:t>
            </a:r>
            <a:r>
              <a:rPr lang="lv-LV" b="0" i="0" dirty="0">
                <a:solidFill>
                  <a:srgbClr val="000000"/>
                </a:solidFill>
                <a:effectLst/>
              </a:rPr>
              <a:t> varat lejupielādēt no </a:t>
            </a:r>
            <a:r>
              <a:rPr lang="lv-LV" b="0" i="0" dirty="0" err="1">
                <a:solidFill>
                  <a:srgbClr val="000000"/>
                </a:solidFill>
                <a:effectLst/>
              </a:rPr>
              <a:t>App</a:t>
            </a:r>
            <a:r>
              <a:rPr lang="lv-LV" b="0" i="0" dirty="0">
                <a:solidFill>
                  <a:srgbClr val="000000"/>
                </a:solidFill>
                <a:effectLst/>
              </a:rPr>
              <a:t> Store vai Google </a:t>
            </a:r>
            <a:r>
              <a:rPr lang="lv-LV" b="0" i="0" dirty="0" err="1">
                <a:solidFill>
                  <a:srgbClr val="000000"/>
                </a:solidFill>
                <a:effectLst/>
              </a:rPr>
              <a:t>Play</a:t>
            </a:r>
            <a:r>
              <a:rPr lang="lv-LV" b="0" i="0" dirty="0">
                <a:solidFill>
                  <a:srgbClr val="000000"/>
                </a:solidFill>
                <a:effectLst/>
              </a:rPr>
              <a:t> veikala </a:t>
            </a:r>
            <a:r>
              <a:rPr lang="lv-LV" b="0" i="0" dirty="0" err="1">
                <a:solidFill>
                  <a:srgbClr val="000000"/>
                </a:solidFill>
                <a:effectLst/>
              </a:rPr>
              <a:t>Android</a:t>
            </a:r>
            <a:r>
              <a:rPr lang="lv-LV" b="0" i="0" dirty="0">
                <a:solidFill>
                  <a:srgbClr val="000000"/>
                </a:solidFill>
                <a:effectLst/>
              </a:rPr>
              <a:t> </a:t>
            </a:r>
            <a:endParaRPr lang="en-GB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13</a:t>
            </a:fld>
            <a:endParaRPr lang="lv-LV"/>
          </a:p>
        </p:txBody>
      </p:sp>
      <p:pic>
        <p:nvPicPr>
          <p:cNvPr id="9" name="Pilt 8" descr="What WhatsApp Is and How Its Messaging Works | TechBoomer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9"/>
          <a:stretch/>
        </p:blipFill>
        <p:spPr>
          <a:xfrm>
            <a:off x="7096770" y="6"/>
            <a:ext cx="4413919" cy="68580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5502" y="5707917"/>
            <a:ext cx="5244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WhatsApp 101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hlinkClick r:id="rId5"/>
              </a:rPr>
              <a:t>How to set up and use WhatsApp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3318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u kohatäide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79" y="246582"/>
            <a:ext cx="2289064" cy="1430665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58085" y="2005012"/>
            <a:ext cx="5597579" cy="31855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v-LV" b="1" dirty="0"/>
              <a:t>Kas ir </a:t>
            </a:r>
            <a:r>
              <a:rPr lang="en-GB" b="1" dirty="0"/>
              <a:t>Viber?</a:t>
            </a:r>
          </a:p>
          <a:p>
            <a:r>
              <a:rPr lang="lv-LV" b="0" i="0" dirty="0">
                <a:solidFill>
                  <a:srgbClr val="000000"/>
                </a:solidFill>
                <a:effectLst/>
              </a:rPr>
              <a:t>Bezmaksas balss / video zvani, nosūtiet īsziņas, attēlus un video ziņas ikvienam no jūsu kontaktiem, kurš ir instalējis lietotni </a:t>
            </a:r>
          </a:p>
          <a:p>
            <a:r>
              <a:rPr lang="lv-LV" b="0" i="0" dirty="0">
                <a:solidFill>
                  <a:srgbClr val="000000"/>
                </a:solidFill>
                <a:effectLst/>
              </a:rPr>
              <a:t>Atšķirība no </a:t>
            </a:r>
            <a:r>
              <a:rPr lang="lv-LV" b="0" i="0" dirty="0" err="1">
                <a:solidFill>
                  <a:srgbClr val="000000"/>
                </a:solidFill>
                <a:effectLst/>
              </a:rPr>
              <a:t>WhatsApp</a:t>
            </a:r>
            <a:r>
              <a:rPr lang="lv-LV" b="0" i="0" dirty="0">
                <a:solidFill>
                  <a:srgbClr val="000000"/>
                </a:solidFill>
                <a:effectLst/>
              </a:rPr>
              <a:t>: opcija </a:t>
            </a:r>
            <a:r>
              <a:rPr lang="lv-LV" b="0" i="0" dirty="0" err="1">
                <a:solidFill>
                  <a:srgbClr val="000000"/>
                </a:solidFill>
                <a:effectLst/>
              </a:rPr>
              <a:t>Viber</a:t>
            </a:r>
            <a:r>
              <a:rPr lang="lv-LV" b="0" i="0" dirty="0">
                <a:solidFill>
                  <a:srgbClr val="000000"/>
                </a:solidFill>
                <a:effectLst/>
              </a:rPr>
              <a:t> </a:t>
            </a:r>
            <a:r>
              <a:rPr lang="lv-LV" b="0" i="0" dirty="0" err="1">
                <a:solidFill>
                  <a:srgbClr val="000000"/>
                </a:solidFill>
                <a:effectLst/>
              </a:rPr>
              <a:t>Out</a:t>
            </a:r>
            <a:r>
              <a:rPr lang="lv-LV" b="0" i="0" dirty="0">
                <a:solidFill>
                  <a:srgbClr val="000000"/>
                </a:solidFill>
                <a:effectLst/>
              </a:rPr>
              <a:t> ļauj veikt zvanus uz jebkuru fiksēto vai mobilo numuru (par maksu)</a:t>
            </a:r>
          </a:p>
          <a:p>
            <a:r>
              <a:rPr lang="lv-LV" b="0" i="0" dirty="0" err="1">
                <a:solidFill>
                  <a:srgbClr val="000000"/>
                </a:solidFill>
                <a:effectLst/>
              </a:rPr>
              <a:t>Viber</a:t>
            </a:r>
            <a:r>
              <a:rPr lang="lv-LV" b="0" i="0" dirty="0">
                <a:solidFill>
                  <a:srgbClr val="000000"/>
                </a:solidFill>
                <a:effectLst/>
              </a:rPr>
              <a:t> datoram vai viedtālrunim varat lejupielādēt no </a:t>
            </a:r>
            <a:r>
              <a:rPr lang="lv-LV" b="0" i="0" dirty="0" err="1">
                <a:solidFill>
                  <a:srgbClr val="000000"/>
                </a:solidFill>
                <a:effectLst/>
              </a:rPr>
              <a:t>App</a:t>
            </a:r>
            <a:r>
              <a:rPr lang="lv-LV" b="0" i="0" dirty="0">
                <a:solidFill>
                  <a:srgbClr val="000000"/>
                </a:solidFill>
                <a:effectLst/>
              </a:rPr>
              <a:t> Store vai Google </a:t>
            </a:r>
            <a:r>
              <a:rPr lang="lv-LV" b="0" i="0" dirty="0" err="1">
                <a:solidFill>
                  <a:srgbClr val="000000"/>
                </a:solidFill>
                <a:effectLst/>
              </a:rPr>
              <a:t>Play</a:t>
            </a:r>
            <a:r>
              <a:rPr lang="lv-LV" b="0" i="0" dirty="0">
                <a:solidFill>
                  <a:srgbClr val="000000"/>
                </a:solidFill>
                <a:effectLst/>
              </a:rPr>
              <a:t> veikala </a:t>
            </a:r>
            <a:r>
              <a:rPr lang="lv-LV" b="0" i="0" dirty="0" err="1">
                <a:solidFill>
                  <a:srgbClr val="000000"/>
                </a:solidFill>
                <a:effectLst/>
              </a:rPr>
              <a:t>Android</a:t>
            </a:r>
            <a:r>
              <a:rPr lang="lv-LV" b="0" i="0" dirty="0">
                <a:solidFill>
                  <a:srgbClr val="000000"/>
                </a:solidFill>
                <a:effectLst/>
              </a:rPr>
              <a:t> </a:t>
            </a:r>
            <a:endParaRPr lang="en-GB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14</a:t>
            </a:fld>
            <a:endParaRPr lang="lv-LV"/>
          </a:p>
        </p:txBody>
      </p:sp>
      <p:sp>
        <p:nvSpPr>
          <p:cNvPr id="10" name="TextBox 9"/>
          <p:cNvSpPr txBox="1"/>
          <p:nvPr/>
        </p:nvSpPr>
        <p:spPr>
          <a:xfrm>
            <a:off x="948410" y="5237852"/>
            <a:ext cx="5062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Viber 101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200" dirty="0">
                <a:hlinkClick r:id="rId4"/>
              </a:rPr>
              <a:t>Set Up Viber on Your Phone</a:t>
            </a:r>
            <a:endParaRPr lang="en-GB" sz="22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200" dirty="0">
                <a:hlinkClick r:id="rId5"/>
              </a:rPr>
              <a:t>What is Viber Out</a:t>
            </a:r>
            <a:endParaRPr lang="en-GB" sz="22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200" dirty="0">
                <a:hlinkClick r:id="rId6"/>
              </a:rPr>
              <a:t>Viber Account Security and Encryption</a:t>
            </a:r>
            <a:endParaRPr lang="en-GB" sz="2200" dirty="0"/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931" y="1193806"/>
            <a:ext cx="4857751" cy="51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u kohatäide 6" descr="File:Pinterest logo.png - Wikimedia Commons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94" y="514688"/>
            <a:ext cx="4029636" cy="1019497"/>
          </a:xfrm>
        </p:spPr>
      </p:pic>
      <p:pic>
        <p:nvPicPr>
          <p:cNvPr id="8" name="Sisu kohatäide 7" descr="Pinterest: A New Internet Tool for Children's Ministry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14681"/>
            <a:ext cx="5181600" cy="3015691"/>
          </a:xfrm>
        </p:spPr>
      </p:pic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15</a:t>
            </a:fld>
            <a:endParaRPr lang="lv-LV"/>
          </a:p>
        </p:txBody>
      </p:sp>
      <p:sp>
        <p:nvSpPr>
          <p:cNvPr id="9" name="TextBox 8"/>
          <p:cNvSpPr txBox="1"/>
          <p:nvPr/>
        </p:nvSpPr>
        <p:spPr>
          <a:xfrm>
            <a:off x="164592" y="1534185"/>
            <a:ext cx="600760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Kas ir </a:t>
            </a:r>
            <a:r>
              <a:rPr lang="en-GB" sz="2400" b="1" dirty="0"/>
              <a:t>Pinterest?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lv-LV" sz="2400" b="0" i="0" dirty="0" err="1">
                <a:solidFill>
                  <a:srgbClr val="000000"/>
                </a:solidFill>
                <a:effectLst/>
              </a:rPr>
              <a:t>Pinterest</a:t>
            </a:r>
            <a:r>
              <a:rPr lang="lv-LV" sz="2400" b="0" i="0" dirty="0">
                <a:solidFill>
                  <a:srgbClr val="000000"/>
                </a:solidFill>
                <a:effectLst/>
              </a:rPr>
              <a:t> ir sociālais tīkls, kurā cilvēki var atrast iedvesmu un idejas savām interesēm un vaļaspriekiem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</a:rPr>
              <a:t>Jūs varat atrast idejas, piemēram, receptes, mājas un dizaina iedvesmu un daudz ko citu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</a:rPr>
              <a:t>Katru ideju attēlo Pin, kas ir attēls, kuru meklē un saglabā </a:t>
            </a:r>
            <a:r>
              <a:rPr lang="lv-LV" sz="2400" b="0" i="0" dirty="0" err="1">
                <a:solidFill>
                  <a:srgbClr val="000000"/>
                </a:solidFill>
                <a:effectLst/>
              </a:rPr>
              <a:t>Pinterest</a:t>
            </a:r>
            <a:r>
              <a:rPr lang="lv-LV" sz="2400" b="0" i="0" dirty="0">
                <a:solidFill>
                  <a:srgbClr val="000000"/>
                </a:solidFill>
                <a:effectLst/>
              </a:rPr>
              <a:t> lietotāji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</a:rPr>
              <a:t>Izmantojot miljardiem </a:t>
            </a:r>
            <a:r>
              <a:rPr lang="lv-LV" sz="2400" b="0" i="0" dirty="0" err="1">
                <a:solidFill>
                  <a:srgbClr val="000000"/>
                </a:solidFill>
                <a:effectLst/>
              </a:rPr>
              <a:t>Pins</a:t>
            </a:r>
            <a:r>
              <a:rPr lang="lv-LV" sz="2400" b="0" i="0" dirty="0">
                <a:solidFill>
                  <a:srgbClr val="000000"/>
                </a:solidFill>
                <a:effectLst/>
              </a:rPr>
              <a:t> vietnē </a:t>
            </a:r>
            <a:r>
              <a:rPr lang="lv-LV" sz="2400" b="0" i="0" dirty="0" err="1">
                <a:solidFill>
                  <a:srgbClr val="000000"/>
                </a:solidFill>
                <a:effectLst/>
              </a:rPr>
              <a:t>Pinterest</a:t>
            </a:r>
            <a:r>
              <a:rPr lang="lv-LV" sz="2400" b="0" i="0" dirty="0">
                <a:solidFill>
                  <a:srgbClr val="000000"/>
                </a:solidFill>
                <a:effectLst/>
              </a:rPr>
              <a:t>, jūs vienmēr atradīsit idejas, kas iedvesmo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</a:rPr>
              <a:t>Atklājot sev tīkamās tapas, saglabājiet tās reģistrā, lai idejas būtu sakārtotas un viegli atrodamas </a:t>
            </a:r>
            <a:endParaRPr lang="et-EE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55473" y="4182035"/>
            <a:ext cx="4437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Pinterest 101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hlinkClick r:id="rId5"/>
              </a:rPr>
              <a:t>Get started with Pinterest</a:t>
            </a:r>
            <a:endParaRPr lang="en-GB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hlinkClick r:id="rId6"/>
              </a:rPr>
              <a:t>Connect, collaborate and share</a:t>
            </a:r>
            <a:endParaRPr lang="en-GB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hlinkClick r:id="rId7"/>
              </a:rPr>
              <a:t>Find and save</a:t>
            </a:r>
            <a:endParaRPr lang="en-GB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hlinkClick r:id="rId8"/>
              </a:rPr>
              <a:t>Privacy and safety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342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Socializēšanās tiešsaistē</a:t>
            </a:r>
            <a:r>
              <a:rPr lang="en-GB" dirty="0"/>
              <a:t>: </a:t>
            </a:r>
            <a:r>
              <a:rPr lang="lv-LV" dirty="0"/>
              <a:t>ko tas nozīmē un kā to izmantot?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EF871-6CCD-4DBF-BF14-32850F4B3049}" type="slidenum">
              <a:rPr lang="lv-LV" sz="2000"/>
              <a:t>2</a:t>
            </a:fld>
            <a:endParaRPr lang="lv-LV" sz="2000" dirty="0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838207" y="1955800"/>
            <a:ext cx="5551967" cy="4641851"/>
          </a:xfrm>
        </p:spPr>
        <p:txBody>
          <a:bodyPr>
            <a:normAutofit fontScale="92500"/>
          </a:bodyPr>
          <a:lstStyle/>
          <a:p>
            <a:r>
              <a:rPr lang="lv-LV" sz="3200" dirty="0"/>
              <a:t>Socializēšanās tiešsaistē nozīmē Internetā bāzētu platformu izmantošanu, lai paliktu kontaktā ar radiem, draugiem un kolēģiem</a:t>
            </a:r>
            <a:endParaRPr lang="en-GB" sz="3200" dirty="0"/>
          </a:p>
          <a:p>
            <a:r>
              <a:rPr lang="lv-LV" sz="3200" dirty="0"/>
              <a:t>Draudzība nozīmē kopīgas intereses un uzticēšanos, bet tiešsaistes draugi var arī nekad nesatikties</a:t>
            </a:r>
            <a:endParaRPr lang="en-GB" sz="3200" dirty="0"/>
          </a:p>
          <a:p>
            <a:r>
              <a:rPr lang="lv-LV" sz="3200" dirty="0"/>
              <a:t>Pašlaik tas vairs nav tikai jaunatnei</a:t>
            </a:r>
            <a:endParaRPr lang="en-GB" sz="3200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1" b="7907"/>
          <a:stretch/>
        </p:blipFill>
        <p:spPr>
          <a:xfrm>
            <a:off x="6819441" y="1837206"/>
            <a:ext cx="4652944" cy="45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0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Sociālie tīkli senioriem – Par un Pret</a:t>
            </a:r>
            <a:r>
              <a:rPr lang="en-GB" dirty="0"/>
              <a:t> 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3</a:t>
            </a:fld>
            <a:endParaRPr lang="lv-LV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07774"/>
              </p:ext>
            </p:extLst>
          </p:nvPr>
        </p:nvGraphicFramePr>
        <p:xfrm>
          <a:off x="838206" y="1690695"/>
          <a:ext cx="9987118" cy="43561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93559">
                  <a:extLst>
                    <a:ext uri="{9D8B030D-6E8A-4147-A177-3AD203B41FA5}">
                      <a16:colId xmlns:a16="http://schemas.microsoft.com/office/drawing/2014/main" val="2729441079"/>
                    </a:ext>
                  </a:extLst>
                </a:gridCol>
                <a:gridCol w="4993559">
                  <a:extLst>
                    <a:ext uri="{9D8B030D-6E8A-4147-A177-3AD203B41FA5}">
                      <a16:colId xmlns:a16="http://schemas.microsoft.com/office/drawing/2014/main" val="545960560"/>
                    </a:ext>
                  </a:extLst>
                </a:gridCol>
              </a:tblGrid>
              <a:tr h="766263">
                <a:tc>
                  <a:txBody>
                    <a:bodyPr/>
                    <a:lstStyle/>
                    <a:p>
                      <a:r>
                        <a:rPr lang="lv-LV" sz="2800" noProof="0" dirty="0"/>
                        <a:t>Ieguvumi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v-LV" sz="2800" noProof="0" dirty="0"/>
                        <a:t>Iespējamie zaudējumi</a:t>
                      </a:r>
                      <a:endParaRPr lang="en-GB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283893"/>
                  </a:ext>
                </a:extLst>
              </a:tr>
              <a:tr h="358988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2800" noProof="0" dirty="0"/>
                        <a:t>Palikt kontaktā</a:t>
                      </a:r>
                      <a:r>
                        <a:rPr lang="en-GB" sz="2800" noProof="0" dirty="0"/>
                        <a:t>   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2800" noProof="0" dirty="0"/>
                        <a:t>Labāka psiholoģiskā veselība</a:t>
                      </a:r>
                      <a:endParaRPr lang="en-GB" sz="2800" noProof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2800" noProof="0" dirty="0"/>
                        <a:t>Pārrāvuma starp paaudzēm pārvarēšana</a:t>
                      </a:r>
                      <a:endParaRPr lang="en-GB" sz="2800" noProof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2800" noProof="0" dirty="0"/>
                        <a:t>Jaunas idejas</a:t>
                      </a:r>
                      <a:endParaRPr lang="en-GB" sz="2800" noProof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2800" noProof="0" dirty="0"/>
                        <a:t>Jaunumu uzzināšana</a:t>
                      </a:r>
                      <a:endParaRPr lang="en-GB" sz="2800" noProof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2800" noProof="0" dirty="0"/>
                        <a:t>Biznesa uzsākšana</a:t>
                      </a:r>
                      <a:endParaRPr lang="en-GB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2800" noProof="0" dirty="0"/>
                        <a:t>Atkarība no interneta</a:t>
                      </a:r>
                      <a:endParaRPr lang="en-GB" sz="2800" noProof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2800" noProof="0" dirty="0"/>
                        <a:t>Krāpšana</a:t>
                      </a:r>
                      <a:endParaRPr lang="en-GB" sz="2800" noProof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2800" noProof="0" dirty="0"/>
                        <a:t>Privātuma apdraudējumi</a:t>
                      </a:r>
                      <a:endParaRPr lang="en-GB" sz="2800" noProof="0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lv-LV" sz="2800" noProof="0" dirty="0"/>
                        <a:t>Iespējama uzmākšanās un iebiedēšana</a:t>
                      </a:r>
                      <a:endParaRPr lang="en-GB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507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01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/>
              <a:t>Sociālo tīklu un mēdiju veidi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Pasaulē ir simtiem sociālo mēdiju un tīklu. Daži ir globāli, citi - lokāli</a:t>
            </a:r>
            <a:r>
              <a:rPr lang="en-GB" dirty="0"/>
              <a:t>.</a:t>
            </a:r>
          </a:p>
          <a:p>
            <a:r>
              <a:rPr lang="lv-LV" dirty="0"/>
              <a:t>Mēs apskatīsim </a:t>
            </a:r>
            <a:r>
              <a:rPr lang="lv-LV"/>
              <a:t>dažus vispopulārākos</a:t>
            </a:r>
            <a:r>
              <a:rPr lang="en-GB"/>
              <a:t>: </a:t>
            </a:r>
            <a:r>
              <a:rPr lang="en-GB" dirty="0"/>
              <a:t>Facebook, YouTube, Teams, Skype, Instagram, </a:t>
            </a:r>
            <a:r>
              <a:rPr lang="en-GB" dirty="0" err="1"/>
              <a:t>TikTok</a:t>
            </a:r>
            <a:r>
              <a:rPr lang="en-GB" dirty="0"/>
              <a:t>, Twitter, WhatsApp, Viber, Pinterest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D40D-CEDD-4C57-BA58-E0C7C1536A13}" type="slidenum">
              <a:rPr lang="lv-LV" smtClean="0"/>
              <a:t>4</a:t>
            </a:fld>
            <a:endParaRPr lang="lv-LV"/>
          </a:p>
        </p:txBody>
      </p:sp>
      <p:sp>
        <p:nvSpPr>
          <p:cNvPr id="11" name="Sisu kohatäide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2052" name="Picture 4" descr="Las redes sociales que no pudieron destronar a Facebook e Instagram –  Contrapunto Noti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00" y="2383642"/>
            <a:ext cx="5220000" cy="29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6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C7275E-8E38-4AED-882F-B9B84272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18214"/>
          </a:xfrm>
        </p:spPr>
        <p:txBody>
          <a:bodyPr/>
          <a:lstStyle/>
          <a:p>
            <a:r>
              <a:rPr lang="lv-LV" dirty="0"/>
              <a:t>Reģistrēšanās sociālajos tīklos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E607AE-9E54-455F-8A0D-F5F74447C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342"/>
            <a:ext cx="10515600" cy="5538135"/>
          </a:xfrm>
        </p:spPr>
        <p:txBody>
          <a:bodyPr>
            <a:normAutofit lnSpcReduction="10000"/>
          </a:bodyPr>
          <a:lstStyle/>
          <a:p>
            <a:r>
              <a:rPr lang="lv-LV" dirty="0"/>
              <a:t>Praktiski visi sociālie tīkli prasa tajos reģistrēties – vārds, uzvārds, dzimšanas dati, e-pasts, dzīves vieta.</a:t>
            </a:r>
          </a:p>
          <a:p>
            <a:r>
              <a:rPr lang="lv-LV" dirty="0"/>
              <a:t>Man ir vairākas e-pasta adreses. Vienu es izmantoju privātai un lietišķai sarakstei, arī reģistrācijai tādās vietnēs, no kurām saņemt informāciju es vēlos – manabite.lv masrimi.lv un tml.</a:t>
            </a:r>
          </a:p>
          <a:p>
            <a:r>
              <a:rPr lang="lv-LV" dirty="0"/>
              <a:t>Reģistrācijai sociālajos tīklos es izmantoju citu e-pasta adresi un cenšos sniegt par sevi minimālu informāciju, piemēram, dzīves vieta Rīga, nevis precīza adrese, nedodu savu telefona numuru un tml.</a:t>
            </a:r>
          </a:p>
          <a:p>
            <a:r>
              <a:rPr lang="lv-LV" dirty="0"/>
              <a:t>Tālākajos slaidos ir saites uz vietnēm, kas var jums sniegt noderīgu informāciju par konkrēto sociālo tīklu. Diemžēl, lielākā daļa informācijas ir angliski. </a:t>
            </a:r>
          </a:p>
          <a:p>
            <a:r>
              <a:rPr lang="lv-LV" dirty="0"/>
              <a:t>Ja vēlaties atrast attiecīgo informāciju latviski, rakstiet savu jautājumu Google Izvērstajā meklēšanā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83648D-8BB4-47BC-B617-23A15C56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435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1" y="2064774"/>
            <a:ext cx="4441723" cy="41121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b="1" dirty="0"/>
              <a:t>Ko var darīt </a:t>
            </a:r>
            <a:r>
              <a:rPr lang="en-GB" b="1" dirty="0"/>
              <a:t>Facebook</a:t>
            </a:r>
            <a:r>
              <a:rPr lang="lv-LV" b="1" dirty="0"/>
              <a:t>?</a:t>
            </a:r>
            <a:endParaRPr lang="et-EE" b="1" dirty="0"/>
          </a:p>
          <a:p>
            <a:r>
              <a:rPr lang="lv-LV" dirty="0"/>
              <a:t>Izveidot savu</a:t>
            </a:r>
            <a:r>
              <a:rPr lang="en-GB" dirty="0"/>
              <a:t> </a:t>
            </a:r>
            <a:r>
              <a:rPr lang="lv-LV" dirty="0"/>
              <a:t>Laika līniju (</a:t>
            </a:r>
            <a:r>
              <a:rPr lang="en-GB" dirty="0"/>
              <a:t>Timeline), </a:t>
            </a:r>
            <a:r>
              <a:rPr lang="lv-LV" dirty="0"/>
              <a:t>kurā </a:t>
            </a:r>
            <a:r>
              <a:rPr lang="en-GB" dirty="0"/>
              <a:t>par</a:t>
            </a:r>
            <a:r>
              <a:rPr lang="lv-LV" dirty="0"/>
              <a:t>ā</a:t>
            </a:r>
            <a:r>
              <a:rPr lang="en-GB" dirty="0"/>
              <a:t>d</a:t>
            </a:r>
            <a:r>
              <a:rPr lang="lv-LV" dirty="0"/>
              <a:t>ā</a:t>
            </a:r>
            <a:r>
              <a:rPr lang="en-GB" dirty="0"/>
              <a:t>s visas</a:t>
            </a:r>
            <a:r>
              <a:rPr lang="lv-LV" dirty="0"/>
              <a:t> Jūsu darbības</a:t>
            </a:r>
            <a:r>
              <a:rPr lang="en-GB" dirty="0"/>
              <a:t> </a:t>
            </a:r>
            <a:endParaRPr lang="en-US" dirty="0"/>
          </a:p>
          <a:p>
            <a:r>
              <a:rPr lang="lv-LV" dirty="0"/>
              <a:t>Kontaktēties ar draugiem</a:t>
            </a:r>
            <a:endParaRPr lang="en-US" dirty="0"/>
          </a:p>
          <a:p>
            <a:r>
              <a:rPr lang="lv-LV" dirty="0"/>
              <a:t>Dalīties ar domām</a:t>
            </a:r>
            <a:endParaRPr lang="en-US" dirty="0"/>
          </a:p>
          <a:p>
            <a:r>
              <a:rPr lang="lv-LV" dirty="0"/>
              <a:t>Dalīties ar attēliem/ video</a:t>
            </a:r>
            <a:endParaRPr lang="en-US" dirty="0"/>
          </a:p>
          <a:p>
            <a:r>
              <a:rPr lang="lv-LV" dirty="0"/>
              <a:t>Plānot pasākumus (</a:t>
            </a:r>
            <a:r>
              <a:rPr lang="en-GB" dirty="0"/>
              <a:t>Events</a:t>
            </a:r>
            <a:r>
              <a:rPr lang="lv-LV" dirty="0"/>
              <a:t>), pievienoties Grupām</a:t>
            </a:r>
            <a:endParaRPr lang="en-US" dirty="0"/>
          </a:p>
          <a:p>
            <a:r>
              <a:rPr lang="lv-LV" dirty="0"/>
              <a:t>Reklamēt pasākumu vai biznesu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412657" y="3569117"/>
            <a:ext cx="4601499" cy="26078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b="1" dirty="0"/>
              <a:t>Facebook 101</a:t>
            </a:r>
          </a:p>
          <a:p>
            <a:r>
              <a:rPr lang="en-GB" dirty="0">
                <a:hlinkClick r:id="rId3"/>
              </a:rPr>
              <a:t>Set up Facebook account</a:t>
            </a:r>
            <a:endParaRPr lang="en-GB" dirty="0"/>
          </a:p>
          <a:p>
            <a:r>
              <a:rPr lang="en-GB" dirty="0">
                <a:hlinkClick r:id="rId4"/>
              </a:rPr>
              <a:t>Friending</a:t>
            </a:r>
            <a:endParaRPr lang="en-GB" dirty="0"/>
          </a:p>
          <a:p>
            <a:r>
              <a:rPr lang="en-GB" dirty="0">
                <a:hlinkClick r:id="rId5"/>
              </a:rPr>
              <a:t>Your Home Page</a:t>
            </a:r>
            <a:endParaRPr lang="en-GB" dirty="0"/>
          </a:p>
          <a:p>
            <a:r>
              <a:rPr lang="en-GB" dirty="0">
                <a:hlinkClick r:id="rId6"/>
              </a:rPr>
              <a:t>Messaging</a:t>
            </a:r>
            <a:endParaRPr lang="en-GB" dirty="0"/>
          </a:p>
          <a:p>
            <a:r>
              <a:rPr lang="en-GB" dirty="0">
                <a:hlinkClick r:id="rId7"/>
              </a:rPr>
              <a:t>Privacy and Safety</a:t>
            </a:r>
            <a:endParaRPr lang="en-GB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6</a:t>
            </a:fld>
            <a:endParaRPr lang="lv-LV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6" y="365125"/>
            <a:ext cx="3486151" cy="1314451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7999" y="400179"/>
            <a:ext cx="4295807" cy="2850893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9323" y="3784541"/>
            <a:ext cx="2238375" cy="203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83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u kohatäide 6" descr="File:YouTube Logo 2017.svg - Wikimedia Commons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6" y="530789"/>
            <a:ext cx="3545541" cy="792899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770965" y="1536193"/>
            <a:ext cx="6113936" cy="51852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b="1" dirty="0"/>
              <a:t>Kas ir </a:t>
            </a:r>
            <a:r>
              <a:rPr lang="lv-LV" b="1" dirty="0" err="1"/>
              <a:t>YouTube</a:t>
            </a:r>
            <a:r>
              <a:rPr lang="en-GB" b="1" dirty="0"/>
              <a:t>?</a:t>
            </a:r>
          </a:p>
          <a:p>
            <a:r>
              <a:rPr lang="en-GB" dirty="0"/>
              <a:t>YouTube </a:t>
            </a:r>
            <a:r>
              <a:rPr lang="lv-LV" dirty="0"/>
              <a:t>ir tiešsaistes publiskas komunikācijas vietne, kurā var dalīties ar video. Lietotāji var izveidot savu kontu, kurā augšupielādēt, skatīt un dalīties ar video un tos komentēt.</a:t>
            </a:r>
          </a:p>
          <a:p>
            <a:r>
              <a:rPr lang="lv-LV" dirty="0"/>
              <a:t>Esiet uzmanīgi – </a:t>
            </a:r>
            <a:r>
              <a:rPr lang="lv-LV" dirty="0" err="1"/>
              <a:t>YouTube</a:t>
            </a:r>
            <a:r>
              <a:rPr lang="lv-LV" dirty="0"/>
              <a:t> var sākt uzdot jautājumus par autortiesībām un nobloķēt jūsu kontu.</a:t>
            </a:r>
            <a:endParaRPr lang="en-GB" dirty="0"/>
          </a:p>
          <a:p>
            <a:r>
              <a:rPr lang="lv-LV" dirty="0"/>
              <a:t>Liels skatītāju skaits</a:t>
            </a:r>
            <a:endParaRPr lang="en-GB" dirty="0"/>
          </a:p>
          <a:p>
            <a:r>
              <a:rPr lang="lv-LV" dirty="0"/>
              <a:t>Video par dažādām tēmām</a:t>
            </a:r>
            <a:endParaRPr lang="en-GB" dirty="0"/>
          </a:p>
          <a:p>
            <a:r>
              <a:rPr lang="lv-LV" dirty="0"/>
              <a:t>Viegli lietojams</a:t>
            </a:r>
            <a:endParaRPr lang="en-GB" dirty="0"/>
          </a:p>
          <a:p>
            <a:r>
              <a:rPr lang="lv-LV" dirty="0"/>
              <a:t>Lai tikai skatītos video, nav nepieciešams savs konts</a:t>
            </a:r>
            <a:endParaRPr lang="en-GB" dirty="0"/>
          </a:p>
          <a:p>
            <a:r>
              <a:rPr lang="lv-LV" dirty="0"/>
              <a:t>Izmantojams izglītībai</a:t>
            </a:r>
            <a:endParaRPr lang="en-GB" dirty="0"/>
          </a:p>
          <a:p>
            <a:r>
              <a:rPr lang="en-GB" dirty="0"/>
              <a:t>Video</a:t>
            </a:r>
            <a:r>
              <a:rPr lang="lv-LV" dirty="0"/>
              <a:t> var lejuplādēt caur </a:t>
            </a:r>
            <a:r>
              <a:rPr lang="en-US" dirty="0">
                <a:hlinkClick r:id="rId4"/>
              </a:rPr>
              <a:t>YouTube Downloader - Download Youtube videos for free! (savefrom.net)</a:t>
            </a:r>
            <a:endParaRPr lang="en-GB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7</a:t>
            </a:fld>
            <a:endParaRPr lang="lv-LV"/>
          </a:p>
        </p:txBody>
      </p:sp>
      <p:pic>
        <p:nvPicPr>
          <p:cNvPr id="8" name="Pilt 7" descr="The YouTube hack... by dcoppa on Deviant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50" y="632012"/>
            <a:ext cx="4818573" cy="30121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84901" y="4652682"/>
            <a:ext cx="502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6"/>
              </a:rPr>
              <a:t>How to get started on YouTube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488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              </a:t>
            </a:r>
            <a:r>
              <a:rPr lang="en-GB" dirty="0"/>
              <a:t>MS Teams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2215166"/>
            <a:ext cx="5181600" cy="3961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/>
              <a:t>Ko dara </a:t>
            </a:r>
            <a:r>
              <a:rPr lang="en-GB" b="1" dirty="0"/>
              <a:t>Teams?</a:t>
            </a:r>
          </a:p>
          <a:p>
            <a:r>
              <a:rPr lang="lv-LV" dirty="0"/>
              <a:t>Kalendāri un tikšanās</a:t>
            </a:r>
            <a:endParaRPr lang="en-GB" dirty="0"/>
          </a:p>
          <a:p>
            <a:r>
              <a:rPr lang="lv-LV" dirty="0"/>
              <a:t>Izveido, rediģē, dalās ar saturu</a:t>
            </a:r>
            <a:endParaRPr lang="en-GB" dirty="0"/>
          </a:p>
          <a:p>
            <a:r>
              <a:rPr lang="lv-LV" dirty="0"/>
              <a:t>Zvani un tikšanās ar komandu</a:t>
            </a:r>
            <a:endParaRPr lang="en-GB" dirty="0"/>
          </a:p>
          <a:p>
            <a:r>
              <a:rPr lang="lv-LV" dirty="0"/>
              <a:t>Čats un ziņas</a:t>
            </a:r>
            <a:endParaRPr lang="en-GB" dirty="0"/>
          </a:p>
        </p:txBody>
      </p:sp>
      <p:pic>
        <p:nvPicPr>
          <p:cNvPr id="6" name="Sisu kohatäide 5" descr="Microsoft Teams - Vikipedi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6" y="313129"/>
            <a:ext cx="1537156" cy="1429555"/>
          </a:xfrm>
        </p:spPr>
      </p:pic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8</a:t>
            </a:fld>
            <a:endParaRPr lang="lv-LV"/>
          </a:p>
        </p:txBody>
      </p:sp>
      <p:pic>
        <p:nvPicPr>
          <p:cNvPr id="7" name="Pil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712" y="365125"/>
            <a:ext cx="3577803" cy="2032995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640" y="2519367"/>
            <a:ext cx="5095875" cy="40195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573111"/>
            <a:ext cx="486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6"/>
              </a:rPr>
              <a:t>Get started with MS Teams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762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u kohatäide 5" descr="Skype - Wicipedia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9" y="394547"/>
            <a:ext cx="2967319" cy="1327875"/>
          </a:xfrm>
        </p:spPr>
      </p:pic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24753" y="2005012"/>
            <a:ext cx="5181600" cy="43513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v-LV" b="1" dirty="0"/>
              <a:t>Kas ir </a:t>
            </a:r>
            <a:r>
              <a:rPr lang="en-GB" b="1" dirty="0"/>
              <a:t>Skype?</a:t>
            </a:r>
          </a:p>
          <a:p>
            <a:r>
              <a:rPr lang="lv-LV" b="0" i="0" dirty="0">
                <a:solidFill>
                  <a:srgbClr val="000000"/>
                </a:solidFill>
                <a:effectLst/>
                <a:latin typeface="Roboto"/>
              </a:rPr>
              <a:t>Skype ir programmatūra, kas nodrošina bezmaksas video un balss individuālos un grupas zvanus, sūta tūlītējos ziņojumus un koplieto failus ar citiem Skype lietotājiem.</a:t>
            </a:r>
          </a:p>
          <a:p>
            <a:r>
              <a:rPr lang="lv-LV" b="0" i="0" dirty="0">
                <a:solidFill>
                  <a:srgbClr val="000000"/>
                </a:solidFill>
                <a:effectLst/>
                <a:latin typeface="Roboto"/>
              </a:rPr>
              <a:t>Skype var izmantot mobilajā, datorā vai planšetdatorā.</a:t>
            </a:r>
          </a:p>
          <a:p>
            <a:r>
              <a:rPr lang="lv-LV" b="0" i="0" dirty="0">
                <a:solidFill>
                  <a:srgbClr val="000000"/>
                </a:solidFill>
                <a:effectLst/>
                <a:latin typeface="Roboto"/>
              </a:rPr>
              <a:t>Viegli lietojams un lietotājam draudzīgs</a:t>
            </a:r>
          </a:p>
          <a:p>
            <a:r>
              <a:rPr lang="lv-LV" b="0" i="0" dirty="0">
                <a:solidFill>
                  <a:srgbClr val="000000"/>
                </a:solidFill>
                <a:effectLst/>
                <a:latin typeface="Roboto"/>
              </a:rPr>
              <a:t>Mijiedarbojas ar citām  programmām </a:t>
            </a:r>
          </a:p>
          <a:p>
            <a:r>
              <a:rPr lang="lv-LV" b="0" i="0" dirty="0">
                <a:solidFill>
                  <a:srgbClr val="000000"/>
                </a:solidFill>
                <a:effectLst/>
                <a:latin typeface="Roboto"/>
              </a:rPr>
              <a:t>Uzticami, kvalitatīvi zvani </a:t>
            </a:r>
            <a:endParaRPr lang="et-EE" dirty="0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DAF38-F59B-44BE-A4BA-1F0DF65E0B97}" type="slidenum">
              <a:rPr lang="lv-LV" smtClean="0"/>
              <a:t>9</a:t>
            </a:fld>
            <a:endParaRPr lang="lv-LV"/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709" y="519118"/>
            <a:ext cx="4674016" cy="2264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78202" y="3913095"/>
            <a:ext cx="4437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Skype 101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hlinkClick r:id="rId5"/>
              </a:rPr>
              <a:t>Getting started with Skype</a:t>
            </a:r>
            <a:endParaRPr lang="en-GB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hlinkClick r:id="rId6"/>
              </a:rPr>
              <a:t>Calling</a:t>
            </a:r>
            <a:endParaRPr lang="en-GB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GB" sz="2400" dirty="0">
                <a:hlinkClick r:id="rId7"/>
              </a:rPr>
              <a:t>Privacy and security</a:t>
            </a:r>
            <a:endParaRPr lang="en-GB" sz="2400" dirty="0"/>
          </a:p>
          <a:p>
            <a:pPr marL="285744" indent="-285744">
              <a:buFont typeface="Arial" panose="020B0604020202020204" pitchFamily="34" charset="0"/>
              <a:buChar char="•"/>
            </a:pP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604012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5007</TotalTime>
  <Words>971</Words>
  <Application>Microsoft Office PowerPoint</Application>
  <PresentationFormat>Widescreen</PresentationFormat>
  <Paragraphs>158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Office Theme</vt:lpstr>
      <vt:lpstr>Sociālie tīkli</vt:lpstr>
      <vt:lpstr>Socializēšanās tiešsaistē: ko tas nozīmē un kā to izmantot?</vt:lpstr>
      <vt:lpstr>Sociālie tīkli senioriem – Par un Pret </vt:lpstr>
      <vt:lpstr>Sociālo tīklu un mēdiju veidi</vt:lpstr>
      <vt:lpstr>Reģistrēšanās sociālajos tīklos</vt:lpstr>
      <vt:lpstr>PowerPoint Presentation</vt:lpstr>
      <vt:lpstr>PowerPoint Presentation</vt:lpstr>
      <vt:lpstr>              MS Teams</vt:lpstr>
      <vt:lpstr>PowerPoint Presentation</vt:lpstr>
      <vt:lpstr>PowerPoint Presentation</vt:lpstr>
      <vt:lpstr>PowerPoint Presentation</vt:lpstr>
      <vt:lpstr>Twitter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Displeja pielāgošana</dc:title>
  <dc:creator>Martins</dc:creator>
  <cp:lastModifiedBy>Martins</cp:lastModifiedBy>
  <cp:revision>71</cp:revision>
  <dcterms:created xsi:type="dcterms:W3CDTF">2020-12-09T08:24:32Z</dcterms:created>
  <dcterms:modified xsi:type="dcterms:W3CDTF">2021-04-19T12:25:58Z</dcterms:modified>
</cp:coreProperties>
</file>