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25"/>
  </p:notesMasterIdLst>
  <p:handoutMasterIdLst>
    <p:handoutMasterId r:id="rId26"/>
  </p:handoutMasterIdLst>
  <p:sldIdLst>
    <p:sldId id="256" r:id="rId2"/>
    <p:sldId id="433" r:id="rId3"/>
    <p:sldId id="435" r:id="rId4"/>
    <p:sldId id="434" r:id="rId5"/>
    <p:sldId id="441" r:id="rId6"/>
    <p:sldId id="448" r:id="rId7"/>
    <p:sldId id="283" r:id="rId8"/>
    <p:sldId id="450" r:id="rId9"/>
    <p:sldId id="454" r:id="rId10"/>
    <p:sldId id="455" r:id="rId11"/>
    <p:sldId id="451" r:id="rId12"/>
    <p:sldId id="452" r:id="rId13"/>
    <p:sldId id="453" r:id="rId14"/>
    <p:sldId id="439" r:id="rId15"/>
    <p:sldId id="436" r:id="rId16"/>
    <p:sldId id="438" r:id="rId17"/>
    <p:sldId id="442" r:id="rId18"/>
    <p:sldId id="445" r:id="rId19"/>
    <p:sldId id="443" r:id="rId20"/>
    <p:sldId id="437" r:id="rId21"/>
    <p:sldId id="447" r:id="rId22"/>
    <p:sldId id="446" r:id="rId23"/>
    <p:sldId id="280" r:id="rId24"/>
  </p:sldIdLst>
  <p:sldSz cx="12192000" cy="6858000"/>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29050" y="0"/>
            <a:ext cx="2930525" cy="498475"/>
          </a:xfrm>
          <a:prstGeom prst="rect">
            <a:avLst/>
          </a:prstGeom>
        </p:spPr>
        <p:txBody>
          <a:bodyPr vert="horz" lIns="91440" tIns="45720" rIns="91440" bIns="45720" rtlCol="0"/>
          <a:lstStyle>
            <a:lvl1pPr algn="r">
              <a:defRPr sz="1200"/>
            </a:lvl1pPr>
          </a:lstStyle>
          <a:p>
            <a:fld id="{457303F5-A0FD-447F-9F2C-2B6FE1A187B4}" type="datetimeFigureOut">
              <a:rPr lang="lv-LV" smtClean="0"/>
              <a:t>01.07.2021</a:t>
            </a:fld>
            <a:endParaRPr lang="lv-LV"/>
          </a:p>
        </p:txBody>
      </p:sp>
      <p:sp>
        <p:nvSpPr>
          <p:cNvPr id="4" name="Footer Placeholder 3"/>
          <p:cNvSpPr>
            <a:spLocks noGrp="1"/>
          </p:cNvSpPr>
          <p:nvPr>
            <p:ph type="ftr" sz="quarter" idx="2"/>
          </p:nvPr>
        </p:nvSpPr>
        <p:spPr>
          <a:xfrm>
            <a:off x="0" y="9444038"/>
            <a:ext cx="2930525" cy="498475"/>
          </a:xfrm>
          <a:prstGeom prst="rect">
            <a:avLst/>
          </a:prstGeom>
        </p:spPr>
        <p:txBody>
          <a:bodyPr vert="horz" lIns="91440" tIns="45720" rIns="91440" bIns="45720" rtlCol="0" anchor="b"/>
          <a:lstStyle>
            <a:lvl1pPr algn="l">
              <a:defRPr sz="1200"/>
            </a:lvl1pPr>
          </a:lstStyle>
          <a:p>
            <a:r>
              <a:rPr lang="lv-LV"/>
              <a:t>NPAD-2020-10050 projekts Vecums nav šķērslis - II</a:t>
            </a:r>
          </a:p>
        </p:txBody>
      </p:sp>
      <p:sp>
        <p:nvSpPr>
          <p:cNvPr id="5" name="Slide Number Placeholder 4"/>
          <p:cNvSpPr>
            <a:spLocks noGrp="1"/>
          </p:cNvSpPr>
          <p:nvPr>
            <p:ph type="sldNum" sz="quarter" idx="3"/>
          </p:nvPr>
        </p:nvSpPr>
        <p:spPr>
          <a:xfrm>
            <a:off x="3829050" y="9444038"/>
            <a:ext cx="2930525" cy="498475"/>
          </a:xfrm>
          <a:prstGeom prst="rect">
            <a:avLst/>
          </a:prstGeom>
        </p:spPr>
        <p:txBody>
          <a:bodyPr vert="horz" lIns="91440" tIns="45720" rIns="91440" bIns="45720" rtlCol="0" anchor="b"/>
          <a:lstStyle>
            <a:lvl1pPr algn="r">
              <a:defRPr sz="1200"/>
            </a:lvl1pPr>
          </a:lstStyle>
          <a:p>
            <a:fld id="{BA08038B-AD1F-4A3B-B651-F7859C158BF2}" type="slidenum">
              <a:rPr lang="lv-LV" smtClean="0"/>
              <a:t>‹#›</a:t>
            </a:fld>
            <a:endParaRPr lang="lv-LV"/>
          </a:p>
        </p:txBody>
      </p:sp>
    </p:spTree>
    <p:extLst>
      <p:ext uri="{BB962C8B-B14F-4D97-AF65-F5344CB8AC3E}">
        <p14:creationId xmlns:p14="http://schemas.microsoft.com/office/powerpoint/2010/main" val="100290804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071837C1-2D6A-4EFA-B952-EF0712D87DFB}" type="datetimeFigureOut">
              <a:rPr lang="lv-LV" smtClean="0"/>
              <a:t>01.07.2021</a:t>
            </a:fld>
            <a:endParaRPr lang="lv-LV"/>
          </a:p>
        </p:txBody>
      </p:sp>
      <p:sp>
        <p:nvSpPr>
          <p:cNvPr id="4" name="Slide Image Placehold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r>
              <a:rPr lang="lv-LV"/>
              <a:t>NPAD-2020-10050 projekts Vecums nav šķērslis - II</a:t>
            </a:r>
          </a:p>
        </p:txBody>
      </p:sp>
      <p:sp>
        <p:nvSpPr>
          <p:cNvPr id="7" name="Slide Number Placehold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F1CB5E6F-D820-4FFE-BCE7-1E1E0DBEE33F}" type="slidenum">
              <a:rPr lang="lv-LV" smtClean="0"/>
              <a:t>‹#›</a:t>
            </a:fld>
            <a:endParaRPr lang="lv-LV"/>
          </a:p>
        </p:txBody>
      </p:sp>
    </p:spTree>
    <p:extLst>
      <p:ext uri="{BB962C8B-B14F-4D97-AF65-F5344CB8AC3E}">
        <p14:creationId xmlns:p14="http://schemas.microsoft.com/office/powerpoint/2010/main" val="16607894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1CB5E6F-D820-4FFE-BCE7-1E1E0DBEE33F}" type="slidenum">
              <a:rPr lang="lv-LV" smtClean="0"/>
              <a:t>2</a:t>
            </a:fld>
            <a:endParaRPr lang="lv-LV"/>
          </a:p>
        </p:txBody>
      </p:sp>
      <p:sp>
        <p:nvSpPr>
          <p:cNvPr id="5" name="Footer Placeholder 4"/>
          <p:cNvSpPr>
            <a:spLocks noGrp="1"/>
          </p:cNvSpPr>
          <p:nvPr>
            <p:ph type="ftr" sz="quarter" idx="11"/>
          </p:nvPr>
        </p:nvSpPr>
        <p:spPr/>
        <p:txBody>
          <a:bodyPr/>
          <a:lstStyle/>
          <a:p>
            <a:r>
              <a:rPr lang="lv-LV"/>
              <a:t>NPAD-2020-10050 projekts Vecums nav šķērslis - II</a:t>
            </a:r>
          </a:p>
        </p:txBody>
      </p:sp>
    </p:spTree>
    <p:extLst>
      <p:ext uri="{BB962C8B-B14F-4D97-AF65-F5344CB8AC3E}">
        <p14:creationId xmlns:p14="http://schemas.microsoft.com/office/powerpoint/2010/main" val="361866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Footer Placeholder 3"/>
          <p:cNvSpPr>
            <a:spLocks noGrp="1"/>
          </p:cNvSpPr>
          <p:nvPr>
            <p:ph type="ftr" sz="quarter" idx="10"/>
          </p:nvPr>
        </p:nvSpPr>
        <p:spPr/>
        <p:txBody>
          <a:bodyPr/>
          <a:lstStyle/>
          <a:p>
            <a:r>
              <a:rPr lang="lv-LV"/>
              <a:t>NPAD-2020-10050 projekts Vecums nav šķērslis - II</a:t>
            </a:r>
          </a:p>
        </p:txBody>
      </p:sp>
      <p:sp>
        <p:nvSpPr>
          <p:cNvPr id="5" name="Slide Number Placeholder 4"/>
          <p:cNvSpPr>
            <a:spLocks noGrp="1"/>
          </p:cNvSpPr>
          <p:nvPr>
            <p:ph type="sldNum" sz="quarter" idx="11"/>
          </p:nvPr>
        </p:nvSpPr>
        <p:spPr/>
        <p:txBody>
          <a:bodyPr/>
          <a:lstStyle/>
          <a:p>
            <a:fld id="{F1CB5E6F-D820-4FFE-BCE7-1E1E0DBEE33F}" type="slidenum">
              <a:rPr lang="lv-LV" smtClean="0"/>
              <a:t>7</a:t>
            </a:fld>
            <a:endParaRPr lang="lv-LV"/>
          </a:p>
        </p:txBody>
      </p:sp>
    </p:spTree>
    <p:extLst>
      <p:ext uri="{BB962C8B-B14F-4D97-AF65-F5344CB8AC3E}">
        <p14:creationId xmlns:p14="http://schemas.microsoft.com/office/powerpoint/2010/main" val="1514535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F13B9AC-A093-4297-A386-57ABBC9F0DC3}" type="datetime1">
              <a:rPr lang="en-US" smtClean="0"/>
              <a:t>7/1/2021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59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BA6AA6-6760-48B1-9B53-59A863630166}" type="datetime1">
              <a:rPr lang="en-US" smtClean="0"/>
              <a:t>7/1/2021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5224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B5E64C2-AABF-439F-99A0-BF81EDF9C054}" type="datetime1">
              <a:rPr lang="en-US" smtClean="0"/>
              <a:t>7/1/2021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5516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53E16BD-A74D-4E3C-B72A-3E58E47D0725}" type="datetime1">
              <a:rPr lang="en-US" smtClean="0"/>
              <a:t>7/1/2021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2914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AC708D-13FA-4D9E-A710-C84ACA97000D}" type="datetime1">
              <a:rPr lang="en-US" smtClean="0"/>
              <a:t>7/1/2021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251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FD50E3B-E0DD-42A4-A068-7C7C387C2D1C}" type="datetime1">
              <a:rPr lang="en-US" smtClean="0"/>
              <a:t>7/1/2021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7921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B8F74ED-9AB0-4E83-AD4E-0ACCD68D04FC}" type="datetime1">
              <a:rPr lang="en-US" smtClean="0"/>
              <a:t>7/1/2021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2382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42D1B30-FEA5-46A7-8752-506288EAA92F}" type="datetime1">
              <a:rPr lang="en-US" smtClean="0"/>
              <a:t>7/1/2021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57132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15A198D-A99D-4F1A-83B7-8B7A622686F2}" type="datetime1">
              <a:rPr lang="en-US" smtClean="0"/>
              <a:t>7/1/2021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708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B762B-4F26-4309-BAD6-95C1C51AA003}" type="datetime1">
              <a:rPr lang="en-US" smtClean="0"/>
              <a:t>7/1/2021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770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F934F0-B375-4A76-9E00-0C763D7F3CEC}" type="datetime1">
              <a:rPr lang="en-US" smtClean="0"/>
              <a:t>7/1/2021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8365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EBE1C6-CD72-40E1-B7D4-EA5577DC9881}" type="datetime1">
              <a:rPr lang="en-US" smtClean="0"/>
              <a:t>7/1/2021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97357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81A79-FDCA-4BC1-9921-40EE4A36D428}" type="datetime1">
              <a:rPr lang="en-US" smtClean="0"/>
              <a:t>7/1/2021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851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21533E-7FA2-4D38-ACD9-E485EA3BE33F}" type="datetime1">
              <a:rPr lang="en-US" smtClean="0"/>
              <a:t>7/1/2021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150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C772C2-6E99-40B7-AC9B-105B45F6BB85}" type="datetime1">
              <a:rPr lang="en-US" smtClean="0"/>
              <a:t>7/1/2021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240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C6A7-C5AD-48D6-8485-61C4EAC7061E}" type="datetime1">
              <a:rPr lang="en-US" smtClean="0"/>
              <a:t>7/1/2021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16655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F819DB-A040-4233-9D1A-6373CBB6B44D}" type="datetime1">
              <a:rPr lang="en-US" smtClean="0"/>
              <a:t>7/1/2021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6213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D8313079-7AF1-4BBE-AB31-0ED642563691}" type="datetime1">
              <a:rPr lang="en-US" smtClean="0"/>
              <a:t>7/1/2021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777113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308" y="996778"/>
            <a:ext cx="10610335" cy="3435179"/>
          </a:xfrm>
        </p:spPr>
        <p:txBody>
          <a:bodyPr/>
          <a:lstStyle/>
          <a:p>
            <a:pPr algn="ctr">
              <a:lnSpc>
                <a:spcPct val="107000"/>
              </a:lnSpc>
              <a:spcAft>
                <a:spcPts val="800"/>
              </a:spcAft>
            </a:pP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r>
              <a:rPr lang="lv-LV" sz="2800" b="1" dirty="0">
                <a:latin typeface="Times New Roman" panose="02020603050405020304" pitchFamily="18" charset="0"/>
                <a:ea typeface="Calibri" panose="020F0502020204030204" pitchFamily="34" charset="0"/>
                <a:cs typeface="Times New Roman" panose="02020603050405020304" pitchFamily="18" charset="0"/>
              </a:rPr>
              <a:t>NPAD-2020-10050 projekts </a:t>
            </a:r>
            <a:br>
              <a:rPr lang="lv-LV" sz="2800" b="1" dirty="0">
                <a:latin typeface="Times New Roman" panose="02020603050405020304" pitchFamily="18" charset="0"/>
                <a:ea typeface="Calibri" panose="020F0502020204030204" pitchFamily="34" charset="0"/>
                <a:cs typeface="Times New Roman" panose="02020603050405020304" pitchFamily="18" charset="0"/>
              </a:rPr>
            </a:br>
            <a:r>
              <a:rPr lang="lv-LV" sz="2800" b="1" dirty="0">
                <a:latin typeface="Times New Roman" panose="02020603050405020304" pitchFamily="18" charset="0"/>
                <a:ea typeface="Calibri" panose="020F0502020204030204" pitchFamily="34" charset="0"/>
                <a:cs typeface="Times New Roman" panose="02020603050405020304" pitchFamily="18" charset="0"/>
              </a:rPr>
              <a:t>«Vecums nav šķērslis II»</a:t>
            </a:r>
            <a:br>
              <a:rPr lang="lv-LV" sz="2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br>
              <a:rPr lang="lv-LV" sz="1800" b="1" dirty="0">
                <a:latin typeface="Times New Roman" panose="02020603050405020304" pitchFamily="18" charset="0"/>
                <a:ea typeface="Calibri" panose="020F0502020204030204" pitchFamily="34" charset="0"/>
                <a:cs typeface="Times New Roman" panose="02020603050405020304" pitchFamily="18" charset="0"/>
              </a:rPr>
            </a:br>
            <a:r>
              <a:rPr lang="lv-LV" sz="4400" b="1" dirty="0">
                <a:latin typeface="Times New Roman" panose="02020603050405020304" pitchFamily="18" charset="0"/>
                <a:cs typeface="Times New Roman" panose="02020603050405020304" pitchFamily="18" charset="0"/>
              </a:rPr>
              <a:t>Pamatzināšanas par veselības aprūpes sistēmu ikvienam Latvijā</a:t>
            </a:r>
            <a:endParaRPr lang="lv-LV"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54955" y="5263978"/>
            <a:ext cx="8825658" cy="963827"/>
          </a:xfrm>
        </p:spPr>
        <p:txBody>
          <a:bodyPr>
            <a:normAutofit/>
          </a:bodyPr>
          <a:lstStyle/>
          <a:p>
            <a:pPr algn="ctr"/>
            <a:r>
              <a:rPr lang="lv-LV" b="1" dirty="0">
                <a:latin typeface="Times New Roman" panose="02020603050405020304" pitchFamily="18" charset="0"/>
                <a:cs typeface="Times New Roman" panose="02020603050405020304" pitchFamily="18" charset="0"/>
              </a:rPr>
              <a:t> Baiba </a:t>
            </a:r>
            <a:r>
              <a:rPr lang="lv-LV" b="1" dirty="0" err="1">
                <a:latin typeface="Times New Roman" panose="02020603050405020304" pitchFamily="18" charset="0"/>
                <a:cs typeface="Times New Roman" panose="02020603050405020304" pitchFamily="18" charset="0"/>
              </a:rPr>
              <a:t>Paševica</a:t>
            </a:r>
            <a:endParaRPr lang="lv-LV" b="1" dirty="0">
              <a:latin typeface="Times New Roman" panose="02020603050405020304" pitchFamily="18" charset="0"/>
              <a:cs typeface="Times New Roman" panose="02020603050405020304" pitchFamily="18" charset="0"/>
            </a:endParaRPr>
          </a:p>
          <a:p>
            <a:pPr algn="ctr"/>
            <a:r>
              <a:rPr lang="lv-LV" b="1" dirty="0">
                <a:latin typeface="Times New Roman" panose="02020603050405020304" pitchFamily="18" charset="0"/>
                <a:cs typeface="Times New Roman" panose="02020603050405020304" pitchFamily="18" charset="0"/>
              </a:rPr>
              <a:t>2021</a:t>
            </a:r>
          </a:p>
          <a:p>
            <a:pPr algn="ctr"/>
            <a:endParaRPr lang="lv-LV"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412114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023" y="624110"/>
            <a:ext cx="10672590" cy="1280890"/>
          </a:xfrm>
        </p:spPr>
        <p:txBody>
          <a:bodyPr/>
          <a:lstStyle/>
          <a:p>
            <a:r>
              <a:rPr lang="lv-LV" b="1" dirty="0">
                <a:latin typeface="Times New Roman" panose="02020603050405020304" pitchFamily="18" charset="0"/>
                <a:cs typeface="Times New Roman" panose="02020603050405020304" pitchFamily="18" charset="0"/>
              </a:rPr>
              <a:t>Pieejamību ierobežojošie faktori</a:t>
            </a:r>
          </a:p>
        </p:txBody>
      </p:sp>
      <p:sp>
        <p:nvSpPr>
          <p:cNvPr id="3" name="Content Placeholder 2"/>
          <p:cNvSpPr>
            <a:spLocks noGrp="1"/>
          </p:cNvSpPr>
          <p:nvPr>
            <p:ph idx="1"/>
          </p:nvPr>
        </p:nvSpPr>
        <p:spPr>
          <a:xfrm>
            <a:off x="741405" y="2388973"/>
            <a:ext cx="10763207" cy="4085968"/>
          </a:xfrm>
        </p:spPr>
        <p:txBody>
          <a:bodyPr/>
          <a:lstStyle/>
          <a:p>
            <a:r>
              <a:rPr lang="lv-LV" dirty="0">
                <a:latin typeface="Times New Roman" panose="02020603050405020304" pitchFamily="18" charset="0"/>
                <a:cs typeface="Times New Roman" panose="02020603050405020304" pitchFamily="18" charset="0"/>
              </a:rPr>
              <a:t>Valsts apmaksātie veselības aprūpes pakalpojumi ietver tikai pakalpojumus, kurus sniedz ārsti un organizācijas, kam ir </a:t>
            </a:r>
            <a:r>
              <a:rPr lang="lv-LV" b="1" dirty="0">
                <a:latin typeface="Times New Roman" panose="02020603050405020304" pitchFamily="18" charset="0"/>
                <a:cs typeface="Times New Roman" panose="02020603050405020304" pitchFamily="18" charset="0"/>
              </a:rPr>
              <a:t>noslēgti līgumi </a:t>
            </a:r>
            <a:r>
              <a:rPr lang="lv-LV" dirty="0">
                <a:latin typeface="Times New Roman" panose="02020603050405020304" pitchFamily="18" charset="0"/>
                <a:cs typeface="Times New Roman" panose="02020603050405020304" pitchFamily="18" charset="0"/>
              </a:rPr>
              <a:t>ar Nacionālo veselības dienestu.</a:t>
            </a:r>
          </a:p>
          <a:p>
            <a:r>
              <a:rPr lang="lv-LV" dirty="0">
                <a:latin typeface="Times New Roman" panose="02020603050405020304" pitchFamily="18" charset="0"/>
                <a:cs typeface="Times New Roman" panose="02020603050405020304" pitchFamily="18" charset="0"/>
              </a:rPr>
              <a:t>Iedzīvotājiem pieejamais </a:t>
            </a:r>
            <a:r>
              <a:rPr lang="lv-LV" b="1" dirty="0">
                <a:latin typeface="Times New Roman" panose="02020603050405020304" pitchFamily="18" charset="0"/>
                <a:cs typeface="Times New Roman" panose="02020603050405020304" pitchFamily="18" charset="0"/>
              </a:rPr>
              <a:t>pakalpojumu apjoms </a:t>
            </a:r>
            <a:r>
              <a:rPr lang="lv-LV" dirty="0">
                <a:latin typeface="Times New Roman" panose="02020603050405020304" pitchFamily="18" charset="0"/>
                <a:cs typeface="Times New Roman" panose="02020603050405020304" pitchFamily="18" charset="0"/>
              </a:rPr>
              <a:t>ir definēts attiecībā uz medikamentiem, konkrētu profilaktisku, diagnosticējošu un ārstniecisko pakalpojumu apjomu. Ministru Kabineta noteikumos ir definēts to pakalpojumu saraksts, kurus valsts neapmaksā. </a:t>
            </a:r>
          </a:p>
          <a:p>
            <a:r>
              <a:rPr lang="lv-LV" dirty="0">
                <a:latin typeface="Times New Roman" panose="02020603050405020304" pitchFamily="18" charset="0"/>
                <a:cs typeface="Times New Roman" panose="02020603050405020304" pitchFamily="18" charset="0"/>
              </a:rPr>
              <a:t>Veselības aprūpes pakalpojumu organizēšana ir balstīta uz ikgadēju tā saucamo </a:t>
            </a:r>
            <a:r>
              <a:rPr lang="lv-LV" b="1" dirty="0">
                <a:latin typeface="Times New Roman" panose="02020603050405020304" pitchFamily="18" charset="0"/>
                <a:cs typeface="Times New Roman" panose="02020603050405020304" pitchFamily="18" charset="0"/>
              </a:rPr>
              <a:t>«kvotu» sistēmu</a:t>
            </a:r>
            <a:r>
              <a:rPr lang="lv-LV" dirty="0">
                <a:latin typeface="Times New Roman" panose="02020603050405020304" pitchFamily="18" charset="0"/>
                <a:cs typeface="Times New Roman" panose="02020603050405020304" pitchFamily="18" charset="0"/>
              </a:rPr>
              <a:t>, kas iedzīvotājiem rada papildus šķēršļus, lai saņemtu nepieciešamos veselības aprūpes pakalpojumus.</a:t>
            </a:r>
          </a:p>
          <a:p>
            <a:r>
              <a:rPr lang="lv-LV" dirty="0">
                <a:latin typeface="Times New Roman" panose="02020603050405020304" pitchFamily="18" charset="0"/>
                <a:cs typeface="Times New Roman" panose="02020603050405020304" pitchFamily="18" charset="0"/>
              </a:rPr>
              <a:t>Visiem veselības aprūpes pakalpojumiem, kurus apmaksā valsts ir noteikts </a:t>
            </a:r>
            <a:r>
              <a:rPr lang="lv-LV" b="1" dirty="0">
                <a:latin typeface="Times New Roman" panose="02020603050405020304" pitchFamily="18" charset="0"/>
                <a:cs typeface="Times New Roman" panose="02020603050405020304" pitchFamily="18" charset="0"/>
              </a:rPr>
              <a:t>pacienta līdzmaksājums</a:t>
            </a:r>
            <a:r>
              <a:rPr lang="lv-LV" dirty="0">
                <a:latin typeface="Times New Roman" panose="02020603050405020304" pitchFamily="18" charset="0"/>
                <a:cs typeface="Times New Roman" panose="02020603050405020304" pitchFamily="18" charset="0"/>
              </a:rPr>
              <a:t>, kas jāsedz pakalpojumu saņēmējam. Augsti līdzmaksājumi, it īpaši mājsaimniecībām ar zemiem ienākumiem, rada būtiskas pieejamības problēmas. </a:t>
            </a:r>
          </a:p>
          <a:p>
            <a:r>
              <a:rPr lang="lv-LV" dirty="0">
                <a:latin typeface="Times New Roman" panose="02020603050405020304" pitchFamily="18" charset="0"/>
                <a:cs typeface="Times New Roman" panose="02020603050405020304" pitchFamily="18" charset="0"/>
              </a:rPr>
              <a:t>COVID-19 infekcijas izraisītās epidemioloģiskās situācijas apstākļos iedzīvotājiem veselības aprūpes pakalpojumi ir bijuši gan objektīvu, gan subjektīvu iemeslu dēļ mazāk pieejami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432245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3168"/>
          </a:xfrm>
        </p:spPr>
        <p:txBody>
          <a:bodyPr>
            <a:normAutofit fontScale="90000"/>
          </a:bodyPr>
          <a:lstStyle/>
          <a:p>
            <a:r>
              <a:rPr lang="lv-LV" b="1" dirty="0">
                <a:latin typeface="Times New Roman" panose="02020603050405020304" pitchFamily="18" charset="0"/>
                <a:cs typeface="Times New Roman" panose="02020603050405020304" pitchFamily="18" charset="0"/>
              </a:rPr>
              <a:t>Veselības aprūpes sistēmas </a:t>
            </a:r>
            <a:r>
              <a:rPr lang="lv-LV"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pieņemamība </a:t>
            </a:r>
            <a:br>
              <a:rPr lang="lv-LV" sz="4400" dirty="0">
                <a:effectLst>
                  <a:outerShdw blurRad="38100" dist="38100" dir="2700000" algn="tl">
                    <a:srgbClr val="000000">
                      <a:alpha val="43137"/>
                    </a:srgbClr>
                  </a:outerShdw>
                </a:effectLst>
              </a:rPr>
            </a:br>
            <a:endParaRPr lang="lv-LV"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3" y="2496065"/>
            <a:ext cx="10765023" cy="3545297"/>
          </a:xfrm>
        </p:spPr>
        <p:txBody>
          <a:bodyPr>
            <a:normAutofit/>
          </a:bodyPr>
          <a:lstStyle/>
          <a:p>
            <a:r>
              <a:rPr lang="lv-LV" dirty="0">
                <a:latin typeface="Times New Roman" panose="02020603050405020304" pitchFamily="18" charset="0"/>
                <a:cs typeface="Times New Roman" panose="02020603050405020304" pitchFamily="18" charset="0"/>
              </a:rPr>
              <a:t>Veselības aprūpes sistēmas </a:t>
            </a:r>
            <a:r>
              <a:rPr lang="lv-LV" b="1" dirty="0">
                <a:latin typeface="Times New Roman" panose="02020603050405020304" pitchFamily="18" charset="0"/>
                <a:cs typeface="Times New Roman" panose="02020603050405020304" pitchFamily="18" charset="0"/>
              </a:rPr>
              <a:t>pieņemamība </a:t>
            </a:r>
            <a:r>
              <a:rPr lang="lv-LV" dirty="0">
                <a:latin typeface="Times New Roman" panose="02020603050405020304" pitchFamily="18" charset="0"/>
                <a:cs typeface="Times New Roman" panose="02020603050405020304" pitchFamily="18" charset="0"/>
              </a:rPr>
              <a:t>paredz, ka visas medicīnas aprūpē iesaistītās iestādes, to sniegtie pakalpojumi un pieejamie produkti ievēro </a:t>
            </a:r>
            <a:r>
              <a:rPr lang="lv-LV" b="1" dirty="0">
                <a:latin typeface="Times New Roman" panose="02020603050405020304" pitchFamily="18" charset="0"/>
                <a:cs typeface="Times New Roman" panose="02020603050405020304" pitchFamily="18" charset="0"/>
              </a:rPr>
              <a:t>medicīnas ētikas</a:t>
            </a:r>
            <a:r>
              <a:rPr lang="lv-LV" dirty="0">
                <a:latin typeface="Times New Roman" panose="02020603050405020304" pitchFamily="18" charset="0"/>
                <a:cs typeface="Times New Roman" panose="02020603050405020304" pitchFamily="18" charset="0"/>
              </a:rPr>
              <a:t> </a:t>
            </a:r>
            <a:r>
              <a:rPr lang="lv-LV" b="1" dirty="0">
                <a:latin typeface="Times New Roman" panose="02020603050405020304" pitchFamily="18" charset="0"/>
                <a:cs typeface="Times New Roman" panose="02020603050405020304" pitchFamily="18" charset="0"/>
              </a:rPr>
              <a:t>standartus</a:t>
            </a:r>
            <a:r>
              <a:rPr lang="lv-LV" dirty="0">
                <a:latin typeface="Times New Roman" panose="02020603050405020304" pitchFamily="18" charset="0"/>
                <a:cs typeface="Times New Roman" panose="02020603050405020304" pitchFamily="18" charset="0"/>
              </a:rPr>
              <a:t> un ir </a:t>
            </a:r>
            <a:r>
              <a:rPr lang="lv-LV" b="1" dirty="0">
                <a:latin typeface="Times New Roman" panose="02020603050405020304" pitchFamily="18" charset="0"/>
                <a:cs typeface="Times New Roman" panose="02020603050405020304" pitchFamily="18" charset="0"/>
              </a:rPr>
              <a:t>kulturāli pieņemami </a:t>
            </a:r>
            <a:r>
              <a:rPr lang="lv-LV" dirty="0">
                <a:latin typeface="Times New Roman" panose="02020603050405020304" pitchFamily="18" charset="0"/>
                <a:cs typeface="Times New Roman" panose="02020603050405020304" pitchFamily="18" charset="0"/>
              </a:rPr>
              <a:t>indivīdiem no dažādām sociālajām vai kulturālām grupām. </a:t>
            </a:r>
          </a:p>
          <a:p>
            <a:r>
              <a:rPr lang="lv-LV" dirty="0">
                <a:latin typeface="Times New Roman" panose="02020603050405020304" pitchFamily="18" charset="0"/>
                <a:cs typeface="Times New Roman" panose="02020603050405020304" pitchFamily="18" charset="0"/>
              </a:rPr>
              <a:t>Ārstniecības personālam jāatceras, ka </a:t>
            </a:r>
            <a:r>
              <a:rPr lang="lv-LV" b="1" dirty="0">
                <a:latin typeface="Times New Roman" panose="02020603050405020304" pitchFamily="18" charset="0"/>
                <a:cs typeface="Times New Roman" panose="02020603050405020304" pitchFamily="18" charset="0"/>
              </a:rPr>
              <a:t>vadošais princips </a:t>
            </a:r>
            <a:r>
              <a:rPr lang="lv-LV" dirty="0">
                <a:latin typeface="Times New Roman" panose="02020603050405020304" pitchFamily="18" charset="0"/>
                <a:cs typeface="Times New Roman" panose="02020603050405020304" pitchFamily="18" charset="0"/>
              </a:rPr>
              <a:t>medicīnisko pakalpojumu sniegšanā ir </a:t>
            </a:r>
            <a:r>
              <a:rPr lang="lv-LV" b="1" dirty="0">
                <a:latin typeface="Times New Roman" panose="02020603050405020304" pitchFamily="18" charset="0"/>
                <a:cs typeface="Times New Roman" panose="02020603050405020304" pitchFamily="18" charset="0"/>
              </a:rPr>
              <a:t>indivīda informēta piekrišana</a:t>
            </a:r>
            <a:r>
              <a:rPr lang="lv-LV" dirty="0">
                <a:latin typeface="Times New Roman" panose="02020603050405020304" pitchFamily="18" charset="0"/>
                <a:cs typeface="Times New Roman" panose="02020603050405020304" pitchFamily="18" charset="0"/>
              </a:rPr>
              <a:t>. Šis princips ir piemērojams jebkurai medicīniskai manipulācijai, kas tiek veikta gan slimību profilaksei, gan diagnosticēšanai un rehabilitācijai, gan arī zinātniskiem mērķiem. Atkāpes no šī principa ir ļoti šauri definētas un prasa ievērot stingri noteiktu procedūru.</a:t>
            </a:r>
          </a:p>
          <a:p>
            <a:r>
              <a:rPr lang="lv-LV" dirty="0">
                <a:latin typeface="Times New Roman" panose="02020603050405020304" pitchFamily="18" charset="0"/>
                <a:cs typeface="Times New Roman" panose="02020603050405020304" pitchFamily="18" charset="0"/>
              </a:rPr>
              <a:t>Turklāt veselības aprūpes pieņemamība paredz arī </a:t>
            </a:r>
            <a:r>
              <a:rPr lang="lv-LV" b="1" dirty="0">
                <a:latin typeface="Times New Roman" panose="02020603050405020304" pitchFamily="18" charset="0"/>
                <a:cs typeface="Times New Roman" panose="02020603050405020304" pitchFamily="18" charset="0"/>
              </a:rPr>
              <a:t>ar personas veselību saistītās informācijas konfidencialitāti</a:t>
            </a:r>
            <a:r>
              <a:rPr lang="lv-LV" dirty="0">
                <a:latin typeface="Times New Roman" panose="02020603050405020304" pitchFamily="18" charset="0"/>
                <a:cs typeface="Times New Roman" panose="02020603050405020304" pitchFamily="18" charset="0"/>
              </a:rPr>
              <a:t> un tiesību uz privāto dzīvi aizsardzību.</a:t>
            </a:r>
          </a:p>
          <a:p>
            <a:pPr marL="0" indent="0">
              <a:buNone/>
            </a:pPr>
            <a:endParaRPr lang="lv-LV"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B1BB77F-6180-46BD-8EA7-CE7F01950FB0}" type="slidenum">
              <a:rPr lang="lv-LV" smtClean="0"/>
              <a:t>11</a:t>
            </a:fld>
            <a:endParaRPr lang="lv-LV"/>
          </a:p>
        </p:txBody>
      </p:sp>
    </p:spTree>
    <p:extLst>
      <p:ext uri="{BB962C8B-B14F-4D97-AF65-F5344CB8AC3E}">
        <p14:creationId xmlns:p14="http://schemas.microsoft.com/office/powerpoint/2010/main" val="138131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6119"/>
          </a:xfrm>
        </p:spPr>
        <p:txBody>
          <a:bodyPr/>
          <a:lstStyle/>
          <a:p>
            <a:r>
              <a:rPr lang="lv-LV" b="1" dirty="0">
                <a:latin typeface="Times New Roman" panose="02020603050405020304" pitchFamily="18" charset="0"/>
                <a:cs typeface="Times New Roman" panose="02020603050405020304" pitchFamily="18" charset="0"/>
              </a:rPr>
              <a:t>Pacientu tiesības un drošība</a:t>
            </a:r>
            <a:endParaRPr lang="lv-LV" dirty="0"/>
          </a:p>
        </p:txBody>
      </p:sp>
      <p:sp>
        <p:nvSpPr>
          <p:cNvPr id="3" name="Content Placeholder 2"/>
          <p:cNvSpPr>
            <a:spLocks noGrp="1"/>
          </p:cNvSpPr>
          <p:nvPr>
            <p:ph idx="1"/>
          </p:nvPr>
        </p:nvSpPr>
        <p:spPr>
          <a:xfrm>
            <a:off x="677333" y="2405449"/>
            <a:ext cx="6720245" cy="4036540"/>
          </a:xfrm>
        </p:spPr>
        <p:txBody>
          <a:bodyPr>
            <a:normAutofit/>
          </a:bodyPr>
          <a:lstStyle/>
          <a:p>
            <a:r>
              <a:rPr lang="lv-LV" dirty="0">
                <a:latin typeface="Times New Roman" panose="02020603050405020304" pitchFamily="18" charset="0"/>
                <a:cs typeface="Times New Roman" panose="02020603050405020304" pitchFamily="18" charset="0"/>
              </a:rPr>
              <a:t>Pacientu tiesību likumā </a:t>
            </a:r>
            <a:r>
              <a:rPr lang="lv-LV" b="1" dirty="0">
                <a:latin typeface="Times New Roman" panose="02020603050405020304" pitchFamily="18" charset="0"/>
                <a:cs typeface="Times New Roman" panose="02020603050405020304" pitchFamily="18" charset="0"/>
              </a:rPr>
              <a:t>noteiktas</a:t>
            </a:r>
            <a:r>
              <a:rPr lang="lv-LV" dirty="0">
                <a:latin typeface="Times New Roman" panose="02020603050405020304" pitchFamily="18" charset="0"/>
                <a:cs typeface="Times New Roman" panose="02020603050405020304" pitchFamily="18" charset="0"/>
              </a:rPr>
              <a:t>:</a:t>
            </a:r>
          </a:p>
          <a:p>
            <a:pPr lvl="1">
              <a:buFont typeface="+mj-lt"/>
              <a:buAutoNum type="arabicPeriod"/>
            </a:pPr>
            <a:r>
              <a:rPr lang="lv-LV" sz="1800" dirty="0">
                <a:latin typeface="Times New Roman" panose="02020603050405020304" pitchFamily="18" charset="0"/>
                <a:cs typeface="Times New Roman" panose="02020603050405020304" pitchFamily="18" charset="0"/>
              </a:rPr>
              <a:t>pacientu </a:t>
            </a:r>
            <a:r>
              <a:rPr lang="lv-LV" sz="1800" b="1" dirty="0">
                <a:latin typeface="Times New Roman" panose="02020603050405020304" pitchFamily="18" charset="0"/>
                <a:cs typeface="Times New Roman" panose="02020603050405020304" pitchFamily="18" charset="0"/>
              </a:rPr>
              <a:t>tiesības un pienākumi </a:t>
            </a:r>
            <a:r>
              <a:rPr lang="lv-LV" sz="1800" dirty="0">
                <a:latin typeface="Times New Roman" panose="02020603050405020304" pitchFamily="18" charset="0"/>
                <a:cs typeface="Times New Roman" panose="02020603050405020304" pitchFamily="18" charset="0"/>
              </a:rPr>
              <a:t>veselības aprūpē, </a:t>
            </a:r>
          </a:p>
          <a:p>
            <a:pPr lvl="1">
              <a:buFont typeface="+mj-lt"/>
              <a:buAutoNum type="arabicPeriod"/>
            </a:pPr>
            <a:r>
              <a:rPr lang="lv-LV" sz="1800" dirty="0">
                <a:latin typeface="Times New Roman" panose="02020603050405020304" pitchFamily="18" charset="0"/>
                <a:cs typeface="Times New Roman" panose="02020603050405020304" pitchFamily="18" charset="0"/>
              </a:rPr>
              <a:t>pacienta </a:t>
            </a:r>
            <a:r>
              <a:rPr lang="lv-LV" sz="1800" b="1" dirty="0">
                <a:latin typeface="Times New Roman" panose="02020603050405020304" pitchFamily="18" charset="0"/>
                <a:cs typeface="Times New Roman" panose="02020603050405020304" pitchFamily="18" charset="0"/>
              </a:rPr>
              <a:t>tiesības uz informāciju</a:t>
            </a:r>
            <a:r>
              <a:rPr lang="lv-LV" sz="1800" dirty="0">
                <a:latin typeface="Times New Roman" panose="02020603050405020304" pitchFamily="18" charset="0"/>
                <a:cs typeface="Times New Roman" panose="02020603050405020304" pitchFamily="18" charset="0"/>
              </a:rPr>
              <a:t>, informēto piekrišanu, </a:t>
            </a:r>
          </a:p>
          <a:p>
            <a:pPr lvl="1">
              <a:buFont typeface="+mj-lt"/>
              <a:buAutoNum type="arabicPeriod"/>
            </a:pPr>
            <a:r>
              <a:rPr lang="lv-LV" sz="1800" b="1" dirty="0">
                <a:latin typeface="Times New Roman" panose="02020603050405020304" pitchFamily="18" charset="0"/>
                <a:cs typeface="Times New Roman" panose="02020603050405020304" pitchFamily="18" charset="0"/>
              </a:rPr>
              <a:t>datu aizsardzību </a:t>
            </a:r>
            <a:r>
              <a:rPr lang="lv-LV" sz="1800" dirty="0">
                <a:latin typeface="Times New Roman" panose="02020603050405020304" pitchFamily="18" charset="0"/>
                <a:cs typeface="Times New Roman" panose="02020603050405020304" pitchFamily="18" charset="0"/>
              </a:rPr>
              <a:t>un konfidencialitāti, </a:t>
            </a:r>
          </a:p>
          <a:p>
            <a:pPr lvl="1">
              <a:buFont typeface="+mj-lt"/>
              <a:buAutoNum type="arabicPeriod"/>
            </a:pPr>
            <a:r>
              <a:rPr lang="lv-LV" sz="1800" b="1" dirty="0">
                <a:latin typeface="Times New Roman" panose="02020603050405020304" pitchFamily="18" charset="0"/>
                <a:cs typeface="Times New Roman" panose="02020603050405020304" pitchFamily="18" charset="0"/>
              </a:rPr>
              <a:t>citu personu tiesības piekrist ārstniecībai </a:t>
            </a:r>
            <a:r>
              <a:rPr lang="lv-LV" sz="1800" dirty="0">
                <a:latin typeface="Times New Roman" panose="02020603050405020304" pitchFamily="18" charset="0"/>
                <a:cs typeface="Times New Roman" panose="02020603050405020304" pitchFamily="18" charset="0"/>
              </a:rPr>
              <a:t>vai atteikties no tās, </a:t>
            </a:r>
          </a:p>
          <a:p>
            <a:pPr lvl="1">
              <a:buFont typeface="+mj-lt"/>
              <a:buAutoNum type="arabicPeriod"/>
            </a:pPr>
            <a:r>
              <a:rPr lang="lv-LV" sz="1800" b="1" dirty="0">
                <a:latin typeface="Times New Roman" panose="02020603050405020304" pitchFamily="18" charset="0"/>
                <a:cs typeface="Times New Roman" panose="02020603050405020304" pitchFamily="18" charset="0"/>
              </a:rPr>
              <a:t>tiesības iepazīties </a:t>
            </a:r>
            <a:r>
              <a:rPr lang="lv-LV" sz="1800" dirty="0">
                <a:latin typeface="Times New Roman" panose="02020603050405020304" pitchFamily="18" charset="0"/>
                <a:cs typeface="Times New Roman" panose="02020603050405020304" pitchFamily="18" charset="0"/>
              </a:rPr>
              <a:t>ar medicīniskajiem dokumentiem, </a:t>
            </a:r>
          </a:p>
          <a:p>
            <a:pPr lvl="1">
              <a:buFont typeface="+mj-lt"/>
              <a:buAutoNum type="arabicPeriod"/>
            </a:pPr>
            <a:r>
              <a:rPr lang="lv-LV" sz="1800" b="1" dirty="0">
                <a:latin typeface="Times New Roman" panose="02020603050405020304" pitchFamily="18" charset="0"/>
                <a:cs typeface="Times New Roman" panose="02020603050405020304" pitchFamily="18" charset="0"/>
              </a:rPr>
              <a:t>pacienta līdzdalība </a:t>
            </a:r>
            <a:r>
              <a:rPr lang="lv-LV" sz="1800" dirty="0">
                <a:latin typeface="Times New Roman" panose="02020603050405020304" pitchFamily="18" charset="0"/>
                <a:cs typeface="Times New Roman" panose="02020603050405020304" pitchFamily="18" charset="0"/>
              </a:rPr>
              <a:t>klīniskajos </a:t>
            </a:r>
            <a:r>
              <a:rPr lang="lv-LV" sz="1800" b="1" dirty="0">
                <a:latin typeface="Times New Roman" panose="02020603050405020304" pitchFamily="18" charset="0"/>
                <a:cs typeface="Times New Roman" panose="02020603050405020304" pitchFamily="18" charset="0"/>
              </a:rPr>
              <a:t>pētījumos,</a:t>
            </a:r>
            <a:r>
              <a:rPr lang="lv-LV" sz="1800" dirty="0">
                <a:latin typeface="Times New Roman" panose="02020603050405020304" pitchFamily="18" charset="0"/>
                <a:cs typeface="Times New Roman" panose="02020603050405020304" pitchFamily="18" charset="0"/>
              </a:rPr>
              <a:t> </a:t>
            </a:r>
          </a:p>
          <a:p>
            <a:pPr lvl="1">
              <a:buFont typeface="+mj-lt"/>
              <a:buAutoNum type="arabicPeriod"/>
            </a:pPr>
            <a:r>
              <a:rPr lang="lv-LV" sz="1800" dirty="0">
                <a:latin typeface="Times New Roman" panose="02020603050405020304" pitchFamily="18" charset="0"/>
                <a:cs typeface="Times New Roman" panose="02020603050405020304" pitchFamily="18" charset="0"/>
              </a:rPr>
              <a:t>pacienta līdzdalība klīniskās </a:t>
            </a:r>
            <a:r>
              <a:rPr lang="lv-LV" sz="1800" b="1" dirty="0">
                <a:latin typeface="Times New Roman" panose="02020603050405020304" pitchFamily="18" charset="0"/>
                <a:cs typeface="Times New Roman" panose="02020603050405020304" pitchFamily="18" charset="0"/>
              </a:rPr>
              <a:t>apmācības procesā</a:t>
            </a:r>
            <a:r>
              <a:rPr lang="lv-LV" sz="1800" dirty="0">
                <a:latin typeface="Times New Roman" panose="02020603050405020304" pitchFamily="18" charset="0"/>
                <a:cs typeface="Times New Roman" panose="02020603050405020304" pitchFamily="18" charset="0"/>
              </a:rPr>
              <a:t>, </a:t>
            </a:r>
          </a:p>
          <a:p>
            <a:pPr lvl="1">
              <a:buFont typeface="+mj-lt"/>
              <a:buAutoNum type="arabicPeriod"/>
            </a:pPr>
            <a:r>
              <a:rPr lang="lv-LV" sz="1800" b="1" dirty="0">
                <a:latin typeface="Times New Roman" panose="02020603050405020304" pitchFamily="18" charset="0"/>
                <a:cs typeface="Times New Roman" panose="02020603050405020304" pitchFamily="18" charset="0"/>
              </a:rPr>
              <a:t>nepilngadīga pacienta tiesības</a:t>
            </a:r>
            <a:r>
              <a:rPr lang="lv-LV" sz="18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stretch>
            <a:fillRect/>
          </a:stretch>
        </p:blipFill>
        <p:spPr>
          <a:xfrm>
            <a:off x="7397578" y="2886332"/>
            <a:ext cx="3552825" cy="26670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86147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41405"/>
          </a:xfrm>
        </p:spPr>
        <p:txBody>
          <a:bodyPr>
            <a:normAutofit fontScale="90000"/>
          </a:bodyPr>
          <a:lstStyle/>
          <a:p>
            <a:r>
              <a:rPr lang="lv-LV" b="1" dirty="0">
                <a:latin typeface="Times New Roman" panose="02020603050405020304" pitchFamily="18" charset="0"/>
                <a:cs typeface="Times New Roman" panose="02020603050405020304" pitchFamily="18" charset="0"/>
              </a:rPr>
              <a:t>Veselības aprūpes </a:t>
            </a:r>
            <a:r>
              <a:rPr lang="lv-LV"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kvalitāte</a:t>
            </a:r>
            <a:br>
              <a:rPr lang="lv-LV" sz="4400" dirty="0">
                <a:effectLst>
                  <a:outerShdw blurRad="38100" dist="38100" dir="2700000" algn="tl">
                    <a:srgbClr val="000000">
                      <a:alpha val="43137"/>
                    </a:srgbClr>
                  </a:outerShdw>
                </a:effectLst>
              </a:rPr>
            </a:br>
            <a:endParaRPr lang="lv-LV"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3" y="2380735"/>
            <a:ext cx="5970602" cy="3660628"/>
          </a:xfrm>
        </p:spPr>
        <p:txBody>
          <a:bodyPr>
            <a:normAutofit lnSpcReduction="10000"/>
          </a:bodyPr>
          <a:lstStyle/>
          <a:p>
            <a:r>
              <a:rPr lang="lv-LV" dirty="0">
                <a:latin typeface="Times New Roman" panose="02020603050405020304" pitchFamily="18" charset="0"/>
                <a:cs typeface="Times New Roman" panose="02020603050405020304" pitchFamily="18" charset="0"/>
              </a:rPr>
              <a:t>Veselības aprūpes </a:t>
            </a:r>
            <a:r>
              <a:rPr lang="lv-LV" b="1" dirty="0">
                <a:latin typeface="Times New Roman" panose="02020603050405020304" pitchFamily="18" charset="0"/>
                <a:cs typeface="Times New Roman" panose="02020603050405020304" pitchFamily="18" charset="0"/>
              </a:rPr>
              <a:t>kvalitāte garantē</a:t>
            </a:r>
            <a:r>
              <a:rPr lang="lv-LV" dirty="0">
                <a:latin typeface="Times New Roman" panose="02020603050405020304" pitchFamily="18" charset="0"/>
                <a:cs typeface="Times New Roman" panose="02020603050405020304" pitchFamily="18" charset="0"/>
              </a:rPr>
              <a:t>, ka indivīdam </a:t>
            </a:r>
            <a:r>
              <a:rPr lang="lv-LV" b="1" dirty="0">
                <a:latin typeface="Times New Roman" panose="02020603050405020304" pitchFamily="18" charset="0"/>
                <a:cs typeface="Times New Roman" panose="02020603050405020304" pitchFamily="18" charset="0"/>
              </a:rPr>
              <a:t>ir pieejami savlaicīgi, droši un kvalitatīvi </a:t>
            </a:r>
            <a:r>
              <a:rPr lang="lv-LV" dirty="0">
                <a:latin typeface="Times New Roman" panose="02020603050405020304" pitchFamily="18" charset="0"/>
                <a:cs typeface="Times New Roman" panose="02020603050405020304" pitchFamily="18" charset="0"/>
              </a:rPr>
              <a:t>veselības aprūpes </a:t>
            </a:r>
            <a:r>
              <a:rPr lang="lv-LV" b="1" dirty="0">
                <a:latin typeface="Times New Roman" panose="02020603050405020304" pitchFamily="18" charset="0"/>
                <a:cs typeface="Times New Roman" panose="02020603050405020304" pitchFamily="18" charset="0"/>
              </a:rPr>
              <a:t>pakalpojumi un produkti</a:t>
            </a:r>
            <a:r>
              <a:rPr lang="lv-LV" dirty="0">
                <a:latin typeface="Times New Roman" panose="02020603050405020304" pitchFamily="18" charset="0"/>
                <a:cs typeface="Times New Roman" panose="02020603050405020304" pitchFamily="18" charset="0"/>
              </a:rPr>
              <a:t>. </a:t>
            </a:r>
          </a:p>
          <a:p>
            <a:r>
              <a:rPr lang="lv-LV" dirty="0">
                <a:latin typeface="Times New Roman" panose="02020603050405020304" pitchFamily="18" charset="0"/>
                <a:cs typeface="Times New Roman" panose="02020603050405020304" pitchFamily="18" charset="0"/>
              </a:rPr>
              <a:t>Tas nozīmē, ka ir pieejams kvalificēts un </a:t>
            </a:r>
            <a:r>
              <a:rPr lang="lv-LV" b="1" dirty="0">
                <a:latin typeface="Times New Roman" panose="02020603050405020304" pitchFamily="18" charset="0"/>
                <a:cs typeface="Times New Roman" panose="02020603050405020304" pitchFamily="18" charset="0"/>
              </a:rPr>
              <a:t>apmācīts personāls</a:t>
            </a:r>
            <a:r>
              <a:rPr lang="lv-LV" dirty="0">
                <a:latin typeface="Times New Roman" panose="02020603050405020304" pitchFamily="18" charset="0"/>
                <a:cs typeface="Times New Roman" panose="02020603050405020304" pitchFamily="18" charset="0"/>
              </a:rPr>
              <a:t>, kā arī </a:t>
            </a:r>
            <a:r>
              <a:rPr lang="lv-LV" b="1" dirty="0">
                <a:latin typeface="Times New Roman" panose="02020603050405020304" pitchFamily="18" charset="0"/>
                <a:cs typeface="Times New Roman" panose="02020603050405020304" pitchFamily="18" charset="0"/>
              </a:rPr>
              <a:t>droši</a:t>
            </a:r>
            <a:r>
              <a:rPr lang="lv-LV" dirty="0">
                <a:latin typeface="Times New Roman" panose="02020603050405020304" pitchFamily="18" charset="0"/>
                <a:cs typeface="Times New Roman" panose="02020603050405020304" pitchFamily="18" charset="0"/>
              </a:rPr>
              <a:t> un </a:t>
            </a:r>
            <a:r>
              <a:rPr lang="lv-LV" b="1" dirty="0">
                <a:latin typeface="Times New Roman" panose="02020603050405020304" pitchFamily="18" charset="0"/>
                <a:cs typeface="Times New Roman" panose="02020603050405020304" pitchFamily="18" charset="0"/>
              </a:rPr>
              <a:t>pārbaudīti</a:t>
            </a:r>
            <a:r>
              <a:rPr lang="lv-LV" dirty="0">
                <a:latin typeface="Times New Roman" panose="02020603050405020304" pitchFamily="18" charset="0"/>
                <a:cs typeface="Times New Roman" panose="02020603050405020304" pitchFamily="18" charset="0"/>
              </a:rPr>
              <a:t> </a:t>
            </a:r>
            <a:r>
              <a:rPr lang="lv-LV" u="sng" dirty="0">
                <a:latin typeface="Times New Roman" panose="02020603050405020304" pitchFamily="18" charset="0"/>
                <a:cs typeface="Times New Roman" panose="02020603050405020304" pitchFamily="18" charset="0"/>
              </a:rPr>
              <a:t>pakalpojumi un medikamenti</a:t>
            </a:r>
            <a:r>
              <a:rPr lang="lv-LV" dirty="0">
                <a:latin typeface="Times New Roman" panose="02020603050405020304" pitchFamily="18" charset="0"/>
                <a:cs typeface="Times New Roman" panose="02020603050405020304" pitchFamily="18" charset="0"/>
              </a:rPr>
              <a:t>. </a:t>
            </a:r>
          </a:p>
          <a:p>
            <a:r>
              <a:rPr lang="lv-LV" dirty="0">
                <a:latin typeface="Times New Roman" panose="02020603050405020304" pitchFamily="18" charset="0"/>
                <a:cs typeface="Times New Roman" panose="02020603050405020304" pitchFamily="18" charset="0"/>
              </a:rPr>
              <a:t>Turklāt </a:t>
            </a:r>
            <a:r>
              <a:rPr lang="lv-LV" b="1" dirty="0">
                <a:latin typeface="Times New Roman" panose="02020603050405020304" pitchFamily="18" charset="0"/>
                <a:cs typeface="Times New Roman" panose="02020603050405020304" pitchFamily="18" charset="0"/>
              </a:rPr>
              <a:t>ārstēšanai ir jābūt orientētai uz pacientu </a:t>
            </a:r>
            <a:r>
              <a:rPr lang="lv-LV" dirty="0">
                <a:latin typeface="Times New Roman" panose="02020603050405020304" pitchFamily="18" charset="0"/>
                <a:cs typeface="Times New Roman" panose="02020603050405020304" pitchFamily="18" charset="0"/>
              </a:rPr>
              <a:t>un tā individuālajām vajadzībām. </a:t>
            </a:r>
          </a:p>
          <a:p>
            <a:r>
              <a:rPr lang="lv-LV" dirty="0">
                <a:latin typeface="Times New Roman" panose="02020603050405020304" pitchFamily="18" charset="0"/>
                <a:cs typeface="Times New Roman" panose="02020603050405020304" pitchFamily="18" charset="0"/>
              </a:rPr>
              <a:t>Kvalitātes nodrošināšana arī prasa, lai </a:t>
            </a:r>
            <a:r>
              <a:rPr lang="lv-LV" b="1" dirty="0">
                <a:latin typeface="Times New Roman" panose="02020603050405020304" pitchFamily="18" charset="0"/>
                <a:cs typeface="Times New Roman" panose="02020603050405020304" pitchFamily="18" charset="0"/>
              </a:rPr>
              <a:t>valstī pastāvētu efektīvs mehānisms</a:t>
            </a:r>
            <a:r>
              <a:rPr lang="lv-LV" dirty="0">
                <a:latin typeface="Times New Roman" panose="02020603050405020304" pitchFamily="18" charset="0"/>
                <a:cs typeface="Times New Roman" panose="02020603050405020304" pitchFamily="18" charset="0"/>
              </a:rPr>
              <a:t>, kas nodrošina </a:t>
            </a:r>
            <a:r>
              <a:rPr lang="lv-LV" b="1" dirty="0">
                <a:latin typeface="Times New Roman" panose="02020603050405020304" pitchFamily="18" charset="0"/>
                <a:cs typeface="Times New Roman" panose="02020603050405020304" pitchFamily="18" charset="0"/>
              </a:rPr>
              <a:t>iespējamu nekvalitatīvas ārstēšanas gadījumu izmeklēšanu </a:t>
            </a:r>
            <a:r>
              <a:rPr lang="lv-LV" dirty="0">
                <a:latin typeface="Times New Roman" panose="02020603050405020304" pitchFamily="18" charset="0"/>
                <a:cs typeface="Times New Roman" panose="02020603050405020304" pitchFamily="18" charset="0"/>
              </a:rPr>
              <a:t>un atbilstošu atlīdzinājumu. </a:t>
            </a:r>
          </a:p>
        </p:txBody>
      </p:sp>
      <p:sp>
        <p:nvSpPr>
          <p:cNvPr id="4" name="Slide Number Placeholder 3"/>
          <p:cNvSpPr>
            <a:spLocks noGrp="1"/>
          </p:cNvSpPr>
          <p:nvPr>
            <p:ph type="sldNum" sz="quarter" idx="12"/>
          </p:nvPr>
        </p:nvSpPr>
        <p:spPr/>
        <p:txBody>
          <a:bodyPr/>
          <a:lstStyle/>
          <a:p>
            <a:fld id="{7B1BB77F-6180-46BD-8EA7-CE7F01950FB0}" type="slidenum">
              <a:rPr lang="lv-LV" smtClean="0"/>
              <a:t>13</a:t>
            </a:fld>
            <a:endParaRPr lang="lv-LV"/>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822" y="2520778"/>
            <a:ext cx="4006677" cy="3520585"/>
          </a:xfrm>
          <a:prstGeom prst="rect">
            <a:avLst/>
          </a:prstGeom>
        </p:spPr>
      </p:pic>
    </p:spTree>
    <p:extLst>
      <p:ext uri="{BB962C8B-B14F-4D97-AF65-F5344CB8AC3E}">
        <p14:creationId xmlns:p14="http://schemas.microsoft.com/office/powerpoint/2010/main" val="217205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59027"/>
          </a:xfrm>
        </p:spPr>
        <p:txBody>
          <a:bodyPr/>
          <a:lstStyle/>
          <a:p>
            <a:r>
              <a:rPr lang="lv-LV" dirty="0">
                <a:latin typeface="Times New Roman" panose="02020603050405020304" pitchFamily="18" charset="0"/>
                <a:cs typeface="Times New Roman" panose="02020603050405020304" pitchFamily="18" charset="0"/>
              </a:rPr>
              <a:t>Veselības aprūpes iedalījums</a:t>
            </a:r>
          </a:p>
        </p:txBody>
      </p:sp>
      <p:sp>
        <p:nvSpPr>
          <p:cNvPr id="3" name="Content Placeholder 2"/>
          <p:cNvSpPr>
            <a:spLocks noGrp="1"/>
          </p:cNvSpPr>
          <p:nvPr>
            <p:ph idx="1"/>
          </p:nvPr>
        </p:nvSpPr>
        <p:spPr>
          <a:xfrm>
            <a:off x="677334" y="2372497"/>
            <a:ext cx="7049758" cy="3888260"/>
          </a:xfrm>
        </p:spPr>
        <p:txBody>
          <a:bodyPr>
            <a:normAutofit fontScale="92500" lnSpcReduction="10000"/>
          </a:bodyPr>
          <a:lstStyle/>
          <a:p>
            <a:r>
              <a:rPr lang="lv-LV" b="1" dirty="0">
                <a:latin typeface="Times New Roman" panose="02020603050405020304" pitchFamily="18" charset="0"/>
                <a:cs typeface="Times New Roman" panose="02020603050405020304" pitchFamily="18" charset="0"/>
              </a:rPr>
              <a:t>Neatliekamā medicīniskā palīdzība</a:t>
            </a:r>
            <a:r>
              <a:rPr lang="lv-LV" dirty="0">
                <a:latin typeface="Times New Roman" panose="02020603050405020304" pitchFamily="18" charset="0"/>
                <a:cs typeface="Times New Roman" panose="02020603050405020304" pitchFamily="18" charset="0"/>
              </a:rPr>
              <a:t> - pēkšņa saslimšana vai trauma, kuras rezultātā ir apdraudēta cietušā dzīvība</a:t>
            </a:r>
          </a:p>
          <a:p>
            <a:r>
              <a:rPr lang="lv-LV" b="1" dirty="0">
                <a:latin typeface="Times New Roman" panose="02020603050405020304" pitchFamily="18" charset="0"/>
                <a:cs typeface="Times New Roman" panose="02020603050405020304" pitchFamily="18" charset="0"/>
              </a:rPr>
              <a:t>Primārā veselības aprūpe</a:t>
            </a:r>
            <a:r>
              <a:rPr lang="lv-LV" dirty="0">
                <a:latin typeface="Times New Roman" panose="02020603050405020304" pitchFamily="18" charset="0"/>
                <a:cs typeface="Times New Roman" panose="02020603050405020304" pitchFamily="18" charset="0"/>
              </a:rPr>
              <a:t> - pirmais saskarsmes posms starp pacientu un veselības aprūpes pakalpojumu sniedzēju (ģimenes ārsts, ārsta palīgs, māsa, vecmāte, zobārsts, zobārsta asistents, zobārsta māsa un higiēnists), kā arī veselības aprūpe mājās</a:t>
            </a:r>
          </a:p>
          <a:p>
            <a:r>
              <a:rPr lang="lv-LV" b="1" dirty="0">
                <a:latin typeface="Times New Roman" panose="02020603050405020304" pitchFamily="18" charset="0"/>
                <a:cs typeface="Times New Roman" panose="02020603050405020304" pitchFamily="18" charset="0"/>
              </a:rPr>
              <a:t>Sekundārā veselības aprūpe</a:t>
            </a:r>
            <a:r>
              <a:rPr lang="lv-LV" dirty="0">
                <a:latin typeface="Times New Roman" panose="02020603050405020304" pitchFamily="18" charset="0"/>
                <a:cs typeface="Times New Roman" panose="02020603050405020304" pitchFamily="18" charset="0"/>
              </a:rPr>
              <a:t> - specializēta ambulatorā un stacionārā veselības aprūpe, kas orientēta uz neatliekamu, akūtu vai plānveida veselības aprūpi, kuru sniedz ambulatorajā ārstniecības iestādē, slimnīcas ambulatorajā nodaļā, neatliekamās medicīniskās palīdzības iestādē, dienas stacionārā, slimnīcā</a:t>
            </a:r>
          </a:p>
          <a:p>
            <a:r>
              <a:rPr lang="lv-LV" b="1" dirty="0">
                <a:latin typeface="Times New Roman" panose="02020603050405020304" pitchFamily="18" charset="0"/>
                <a:cs typeface="Times New Roman" panose="02020603050405020304" pitchFamily="18" charset="0"/>
              </a:rPr>
              <a:t>Terciārā veselības aprūpe</a:t>
            </a:r>
            <a:r>
              <a:rPr lang="lv-LV" dirty="0">
                <a:latin typeface="Times New Roman" panose="02020603050405020304" pitchFamily="18" charset="0"/>
                <a:cs typeface="Times New Roman" panose="02020603050405020304" pitchFamily="18" charset="0"/>
              </a:rPr>
              <a:t> - augsti specializēti veselības aprūpes pakalpojumi, kurus specializētās ārstniecības iestādēs nodrošina vienas vai vairāku medicīnas nozaru speciālisti ar papildus kvalifikāciju</a:t>
            </a:r>
          </a:p>
          <a:p>
            <a:pPr marL="0" indent="0">
              <a:buNone/>
            </a:pPr>
            <a:endParaRPr lang="lv-LV" dirty="0"/>
          </a:p>
        </p:txBody>
      </p:sp>
      <p:pic>
        <p:nvPicPr>
          <p:cNvPr id="4" name="Picture 3"/>
          <p:cNvPicPr>
            <a:picLocks noChangeAspect="1"/>
          </p:cNvPicPr>
          <p:nvPr/>
        </p:nvPicPr>
        <p:blipFill>
          <a:blip r:embed="rId2"/>
          <a:stretch>
            <a:fillRect/>
          </a:stretch>
        </p:blipFill>
        <p:spPr>
          <a:xfrm>
            <a:off x="7835116" y="2788406"/>
            <a:ext cx="4109749" cy="2722708"/>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58116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50789"/>
          </a:xfrm>
        </p:spPr>
        <p:txBody>
          <a:bodyPr/>
          <a:lstStyle/>
          <a:p>
            <a:r>
              <a:rPr lang="lv-LV" dirty="0">
                <a:latin typeface="Times New Roman" panose="02020603050405020304" pitchFamily="18" charset="0"/>
                <a:cs typeface="Times New Roman" panose="02020603050405020304" pitchFamily="18" charset="0"/>
              </a:rPr>
              <a:t>Finansējums</a:t>
            </a:r>
          </a:p>
        </p:txBody>
      </p:sp>
      <p:sp>
        <p:nvSpPr>
          <p:cNvPr id="3" name="Content Placeholder 2"/>
          <p:cNvSpPr>
            <a:spLocks noGrp="1"/>
          </p:cNvSpPr>
          <p:nvPr>
            <p:ph idx="1"/>
          </p:nvPr>
        </p:nvSpPr>
        <p:spPr>
          <a:xfrm>
            <a:off x="677334" y="2298357"/>
            <a:ext cx="8516094" cy="4110681"/>
          </a:xfrm>
        </p:spPr>
        <p:txBody>
          <a:bodyPr>
            <a:normAutofit fontScale="92500" lnSpcReduction="20000"/>
          </a:bodyPr>
          <a:lstStyle/>
          <a:p>
            <a:pPr marL="0" indent="0">
              <a:buNone/>
            </a:pPr>
            <a:r>
              <a:rPr lang="lv-LV" dirty="0">
                <a:latin typeface="Times New Roman" panose="02020603050405020304" pitchFamily="18" charset="0"/>
                <a:cs typeface="Times New Roman" panose="02020603050405020304" pitchFamily="18" charset="0"/>
              </a:rPr>
              <a:t>Veselības aprūpes </a:t>
            </a:r>
            <a:r>
              <a:rPr lang="lv-LV" u="sng" dirty="0">
                <a:latin typeface="Times New Roman" panose="02020603050405020304" pitchFamily="18" charset="0"/>
                <a:cs typeface="Times New Roman" panose="02020603050405020304" pitchFamily="18" charset="0"/>
              </a:rPr>
              <a:t>kopējo finansējumu </a:t>
            </a:r>
            <a:r>
              <a:rPr lang="lv-LV" b="1" dirty="0">
                <a:latin typeface="Times New Roman" panose="02020603050405020304" pitchFamily="18" charset="0"/>
                <a:cs typeface="Times New Roman" panose="02020603050405020304" pitchFamily="18" charset="0"/>
              </a:rPr>
              <a:t>veido:</a:t>
            </a:r>
            <a:r>
              <a:rPr lang="lv-LV" dirty="0">
                <a:latin typeface="Times New Roman" panose="02020603050405020304" pitchFamily="18" charset="0"/>
                <a:cs typeface="Times New Roman" panose="02020603050405020304" pitchFamily="18" charset="0"/>
              </a:rPr>
              <a:t> </a:t>
            </a:r>
          </a:p>
          <a:p>
            <a:r>
              <a:rPr lang="lv-LV" b="1" dirty="0">
                <a:latin typeface="Times New Roman" panose="02020603050405020304" pitchFamily="18" charset="0"/>
                <a:cs typeface="Times New Roman" panose="02020603050405020304" pitchFamily="18" charset="0"/>
              </a:rPr>
              <a:t>valsts budžetā </a:t>
            </a:r>
            <a:r>
              <a:rPr lang="lv-LV" dirty="0">
                <a:latin typeface="Times New Roman" panose="02020603050405020304" pitchFamily="18" charset="0"/>
                <a:cs typeface="Times New Roman" panose="02020603050405020304" pitchFamily="18" charset="0"/>
              </a:rPr>
              <a:t>paredzētie finanšu līdzekļi (</a:t>
            </a:r>
            <a:r>
              <a:rPr lang="lv-LV" i="1" dirty="0">
                <a:latin typeface="Times New Roman" panose="02020603050405020304" pitchFamily="18" charset="0"/>
                <a:cs typeface="Times New Roman" panose="02020603050405020304" pitchFamily="18" charset="0"/>
              </a:rPr>
              <a:t>budžeta dotācijas, pašvaldību budžeta finansējums saskaņā ar pašvaldību lēmumiem, kas pieņemti veselības aprūpes pakalpojumu pieejamības nodrošināšanai, kā arī atsevišķu pakalpojumu izmaksu segšanai</a:t>
            </a:r>
            <a:r>
              <a:rPr lang="lv-LV" dirty="0">
                <a:latin typeface="Times New Roman" panose="02020603050405020304" pitchFamily="18" charset="0"/>
                <a:cs typeface="Times New Roman" panose="02020603050405020304" pitchFamily="18" charset="0"/>
              </a:rPr>
              <a:t>)</a:t>
            </a:r>
          </a:p>
          <a:p>
            <a:r>
              <a:rPr lang="lv-LV" b="1" dirty="0">
                <a:latin typeface="Times New Roman" panose="02020603050405020304" pitchFamily="18" charset="0"/>
                <a:cs typeface="Times New Roman" panose="02020603050405020304" pitchFamily="18" charset="0"/>
              </a:rPr>
              <a:t>valsts sociālās apdrošināšanas </a:t>
            </a:r>
            <a:r>
              <a:rPr lang="lv-LV" dirty="0">
                <a:latin typeface="Times New Roman" panose="02020603050405020304" pitchFamily="18" charset="0"/>
                <a:cs typeface="Times New Roman" panose="02020603050405020304" pitchFamily="18" charset="0"/>
              </a:rPr>
              <a:t>līdzekļi – </a:t>
            </a:r>
            <a:r>
              <a:rPr lang="lv-LV" i="1" dirty="0">
                <a:latin typeface="Times New Roman" panose="02020603050405020304" pitchFamily="18" charset="0"/>
                <a:cs typeface="Times New Roman" panose="02020603050405020304" pitchFamily="18" charset="0"/>
              </a:rPr>
              <a:t>1% no kopējās valsts sociālās apdrošināšanas obligāto iemaksu likmes tiek novirzīts veselības aprūpes pakalpojumu finansēšanai</a:t>
            </a:r>
          </a:p>
          <a:p>
            <a:r>
              <a:rPr lang="lv-LV" b="1" dirty="0">
                <a:latin typeface="Times New Roman" panose="02020603050405020304" pitchFamily="18" charset="0"/>
                <a:cs typeface="Times New Roman" panose="02020603050405020304" pitchFamily="18" charset="0"/>
              </a:rPr>
              <a:t>pacientu</a:t>
            </a:r>
            <a:r>
              <a:rPr lang="lv-LV" dirty="0">
                <a:latin typeface="Times New Roman" panose="02020603050405020304" pitchFamily="18" charset="0"/>
                <a:cs typeface="Times New Roman" panose="02020603050405020304" pitchFamily="18" charset="0"/>
              </a:rPr>
              <a:t> </a:t>
            </a:r>
            <a:r>
              <a:rPr lang="lv-LV" b="1" dirty="0">
                <a:latin typeface="Times New Roman" panose="02020603050405020304" pitchFamily="18" charset="0"/>
                <a:cs typeface="Times New Roman" panose="02020603050405020304" pitchFamily="18" charset="0"/>
              </a:rPr>
              <a:t>līdzmaksājumi,</a:t>
            </a:r>
            <a:r>
              <a:rPr lang="lv-LV" dirty="0">
                <a:latin typeface="Times New Roman" panose="02020603050405020304" pitchFamily="18" charset="0"/>
                <a:cs typeface="Times New Roman" panose="02020603050405020304" pitchFamily="18" charset="0"/>
              </a:rPr>
              <a:t> saņemot valsts finansētos veselības aprūpes pakalpojumus</a:t>
            </a:r>
            <a:endParaRPr lang="lv-LV" i="1" dirty="0">
              <a:latin typeface="Times New Roman" panose="02020603050405020304" pitchFamily="18" charset="0"/>
              <a:cs typeface="Times New Roman" panose="02020603050405020304" pitchFamily="18" charset="0"/>
            </a:endParaRPr>
          </a:p>
          <a:p>
            <a:r>
              <a:rPr lang="lv-LV" b="1" dirty="0">
                <a:latin typeface="Times New Roman" panose="02020603050405020304" pitchFamily="18" charset="0"/>
                <a:cs typeface="Times New Roman" panose="02020603050405020304" pitchFamily="18" charset="0"/>
              </a:rPr>
              <a:t>brīvprātīgās apdrošināšanas </a:t>
            </a:r>
            <a:r>
              <a:rPr lang="lv-LV" dirty="0">
                <a:latin typeface="Times New Roman" panose="02020603050405020304" pitchFamily="18" charset="0"/>
                <a:cs typeface="Times New Roman" panose="02020603050405020304" pitchFamily="18" charset="0"/>
              </a:rPr>
              <a:t>līdzekļi</a:t>
            </a:r>
            <a:r>
              <a:rPr lang="lv-LV" b="1" dirty="0">
                <a:latin typeface="Times New Roman" panose="02020603050405020304" pitchFamily="18" charset="0"/>
                <a:cs typeface="Times New Roman" panose="02020603050405020304" pitchFamily="18" charset="0"/>
              </a:rPr>
              <a:t>, </a:t>
            </a:r>
            <a:r>
              <a:rPr lang="lv-LV" i="1" dirty="0">
                <a:latin typeface="Times New Roman" panose="02020603050405020304" pitchFamily="18" charset="0"/>
                <a:cs typeface="Times New Roman" panose="02020603050405020304" pitchFamily="18" charset="0"/>
              </a:rPr>
              <a:t>apdrošināšanai pakļautie maksājumi ir pacienta līdzmaksājums un samaksa par veselības aprūpes pakalpojumiem, kas nav iekļauti valsts apmaksātajos veselības aprūpes pakalpojumos</a:t>
            </a:r>
          </a:p>
          <a:p>
            <a:r>
              <a:rPr lang="lv-LV" dirty="0">
                <a:latin typeface="Times New Roman" panose="02020603050405020304" pitchFamily="18" charset="0"/>
                <a:cs typeface="Times New Roman" panose="02020603050405020304" pitchFamily="18" charset="0"/>
              </a:rPr>
              <a:t>finanšu līdzekļi, kas iekasēti veselības aprūpes organizācijās, sniedzot </a:t>
            </a:r>
            <a:r>
              <a:rPr lang="lv-LV" b="1" dirty="0">
                <a:latin typeface="Times New Roman" panose="02020603050405020304" pitchFamily="18" charset="0"/>
                <a:cs typeface="Times New Roman" panose="02020603050405020304" pitchFamily="18" charset="0"/>
              </a:rPr>
              <a:t>maksas veselības aprūpes pakalpojumus</a:t>
            </a:r>
          </a:p>
          <a:p>
            <a:r>
              <a:rPr lang="lv-LV" dirty="0">
                <a:latin typeface="Times New Roman" panose="02020603050405020304" pitchFamily="18" charset="0"/>
                <a:cs typeface="Times New Roman" panose="02020603050405020304" pitchFamily="18" charset="0"/>
              </a:rPr>
              <a:t>veselības aprūpes iestāžu </a:t>
            </a:r>
            <a:r>
              <a:rPr lang="lv-LV" b="1" dirty="0">
                <a:latin typeface="Times New Roman" panose="02020603050405020304" pitchFamily="18" charset="0"/>
                <a:cs typeface="Times New Roman" panose="02020603050405020304" pitchFamily="18" charset="0"/>
              </a:rPr>
              <a:t>īpašnieku ieguldītās investīcijas </a:t>
            </a:r>
            <a:r>
              <a:rPr lang="lv-LV" dirty="0">
                <a:latin typeface="Times New Roman" panose="02020603050405020304" pitchFamily="18" charset="0"/>
                <a:cs typeface="Times New Roman" panose="02020603050405020304" pitchFamily="18" charset="0"/>
              </a:rPr>
              <a:t>savā iestādē, nodrošinot Ministru kabineta noteikto obligāto prasību ārstniecības iestādēm un to struktūrvienībām izpildi</a:t>
            </a:r>
          </a:p>
        </p:txBody>
      </p:sp>
      <p:pic>
        <p:nvPicPr>
          <p:cNvPr id="4" name="Picture 3"/>
          <p:cNvPicPr>
            <a:picLocks noChangeAspect="1"/>
          </p:cNvPicPr>
          <p:nvPr/>
        </p:nvPicPr>
        <p:blipFill>
          <a:blip r:embed="rId2"/>
          <a:stretch>
            <a:fillRect/>
          </a:stretch>
        </p:blipFill>
        <p:spPr>
          <a:xfrm>
            <a:off x="9193428" y="2677297"/>
            <a:ext cx="2858529" cy="33528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58636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6119"/>
          </a:xfrm>
        </p:spPr>
        <p:txBody>
          <a:bodyPr/>
          <a:lstStyle/>
          <a:p>
            <a:r>
              <a:rPr lang="lv-LV" dirty="0">
                <a:latin typeface="Times New Roman" panose="02020603050405020304" pitchFamily="18" charset="0"/>
                <a:cs typeface="Times New Roman" panose="02020603050405020304" pitchFamily="18" charset="0"/>
              </a:rPr>
              <a:t>Valsts budžeta līdzekļi</a:t>
            </a:r>
          </a:p>
        </p:txBody>
      </p:sp>
      <p:sp>
        <p:nvSpPr>
          <p:cNvPr id="3" name="Content Placeholder 2"/>
          <p:cNvSpPr>
            <a:spLocks noGrp="1"/>
          </p:cNvSpPr>
          <p:nvPr>
            <p:ph idx="1"/>
          </p:nvPr>
        </p:nvSpPr>
        <p:spPr>
          <a:xfrm>
            <a:off x="677333" y="2372496"/>
            <a:ext cx="6448397" cy="4127157"/>
          </a:xfrm>
        </p:spPr>
        <p:txBody>
          <a:bodyPr>
            <a:normAutofit lnSpcReduction="10000"/>
          </a:bodyPr>
          <a:lstStyle/>
          <a:p>
            <a:r>
              <a:rPr lang="lv-LV" dirty="0">
                <a:latin typeface="Times New Roman" panose="02020603050405020304" pitchFamily="18" charset="0"/>
                <a:cs typeface="Times New Roman" panose="02020603050405020304" pitchFamily="18" charset="0"/>
              </a:rPr>
              <a:t>Veselības aprūpei paredzētos</a:t>
            </a:r>
            <a:r>
              <a:rPr lang="lv-LV" b="1" dirty="0">
                <a:latin typeface="Times New Roman" panose="02020603050405020304" pitchFamily="18" charset="0"/>
                <a:cs typeface="Times New Roman" panose="02020603050405020304" pitchFamily="18" charset="0"/>
              </a:rPr>
              <a:t> valsts budžeta līdzekļus izlieto:</a:t>
            </a:r>
          </a:p>
          <a:p>
            <a:pPr lvl="1">
              <a:buFont typeface="+mj-lt"/>
              <a:buAutoNum type="arabicPeriod"/>
            </a:pPr>
            <a:r>
              <a:rPr lang="lv-LV" dirty="0">
                <a:latin typeface="Times New Roman" panose="02020603050405020304" pitchFamily="18" charset="0"/>
                <a:cs typeface="Times New Roman" panose="02020603050405020304" pitchFamily="18" charset="0"/>
              </a:rPr>
              <a:t>veselības aprūpes sistēmā iekļauto </a:t>
            </a:r>
            <a:r>
              <a:rPr lang="lv-LV" b="1" dirty="0">
                <a:latin typeface="Times New Roman" panose="02020603050405020304" pitchFamily="18" charset="0"/>
                <a:cs typeface="Times New Roman" panose="02020603050405020304" pitchFamily="18" charset="0"/>
              </a:rPr>
              <a:t>pakalpojumu apmaksai;</a:t>
            </a:r>
          </a:p>
          <a:p>
            <a:pPr lvl="1">
              <a:buFont typeface="+mj-lt"/>
              <a:buAutoNum type="arabicPeriod"/>
            </a:pPr>
            <a:r>
              <a:rPr lang="lv-LV" dirty="0">
                <a:latin typeface="Times New Roman" panose="02020603050405020304" pitchFamily="18" charset="0"/>
                <a:cs typeface="Times New Roman" panose="02020603050405020304" pitchFamily="18" charset="0"/>
              </a:rPr>
              <a:t>samaksai par </a:t>
            </a:r>
            <a:r>
              <a:rPr lang="lv-LV" b="1" dirty="0">
                <a:latin typeface="Times New Roman" panose="02020603050405020304" pitchFamily="18" charset="0"/>
                <a:cs typeface="Times New Roman" panose="02020603050405020304" pitchFamily="18" charset="0"/>
              </a:rPr>
              <a:t>kompensējamām zālēm un medicīnas ierīcēm </a:t>
            </a:r>
            <a:r>
              <a:rPr lang="lv-LV" dirty="0">
                <a:latin typeface="Times New Roman" panose="02020603050405020304" pitchFamily="18" charset="0"/>
                <a:cs typeface="Times New Roman" panose="02020603050405020304" pitchFamily="18" charset="0"/>
              </a:rPr>
              <a:t>saskaņā ar normatīvajiem aktiem, kas regulē ambulatorajai ārstēšanai paredzēto zāļu un medicīnisko ierīču iegādes izdevumu kompensācijas kārtību; </a:t>
            </a:r>
          </a:p>
          <a:p>
            <a:pPr lvl="1">
              <a:buFont typeface="+mj-lt"/>
              <a:buAutoNum type="arabicPeriod"/>
            </a:pPr>
            <a:r>
              <a:rPr lang="lv-LV" dirty="0">
                <a:latin typeface="Times New Roman" panose="02020603050405020304" pitchFamily="18" charset="0"/>
                <a:cs typeface="Times New Roman" panose="02020603050405020304" pitchFamily="18" charset="0"/>
              </a:rPr>
              <a:t>samaksai par </a:t>
            </a:r>
            <a:r>
              <a:rPr lang="lv-LV" b="1" dirty="0">
                <a:latin typeface="Times New Roman" panose="02020603050405020304" pitchFamily="18" charset="0"/>
                <a:cs typeface="Times New Roman" panose="02020603050405020304" pitchFamily="18" charset="0"/>
              </a:rPr>
              <a:t>centralizētajiem iepirkumiem.</a:t>
            </a:r>
          </a:p>
          <a:p>
            <a:r>
              <a:rPr lang="lv-LV" dirty="0">
                <a:latin typeface="Times New Roman" panose="02020603050405020304" pitchFamily="18" charset="0"/>
                <a:cs typeface="Times New Roman" panose="02020603050405020304" pitchFamily="18" charset="0"/>
              </a:rPr>
              <a:t>Veselības aprūpes </a:t>
            </a:r>
            <a:r>
              <a:rPr lang="lv-LV" b="1" dirty="0">
                <a:latin typeface="Times New Roman" panose="02020603050405020304" pitchFamily="18" charset="0"/>
                <a:cs typeface="Times New Roman" panose="02020603050405020304" pitchFamily="18" charset="0"/>
              </a:rPr>
              <a:t>finansēšanu uzrauga </a:t>
            </a:r>
            <a:r>
              <a:rPr lang="lv-LV" dirty="0">
                <a:latin typeface="Times New Roman" panose="02020603050405020304" pitchFamily="18" charset="0"/>
                <a:cs typeface="Times New Roman" panose="02020603050405020304" pitchFamily="18" charset="0"/>
              </a:rPr>
              <a:t>Latvijas Nacionālais Veselības Dienests (NVD).</a:t>
            </a:r>
          </a:p>
          <a:p>
            <a:r>
              <a:rPr lang="lv-LV" dirty="0">
                <a:latin typeface="Times New Roman" panose="02020603050405020304" pitchFamily="18" charset="0"/>
                <a:cs typeface="Times New Roman" panose="02020603050405020304" pitchFamily="18" charset="0"/>
              </a:rPr>
              <a:t>No valsts budžeta apmaksātos veselības aprūpes pakalpojumus sniedz tās ārstniecības iestādes, kuras </a:t>
            </a:r>
            <a:r>
              <a:rPr lang="lv-LV" b="1" dirty="0">
                <a:latin typeface="Times New Roman" panose="02020603050405020304" pitchFamily="18" charset="0"/>
                <a:cs typeface="Times New Roman" panose="02020603050405020304" pitchFamily="18" charset="0"/>
              </a:rPr>
              <a:t>noslēgušas līgumu </a:t>
            </a:r>
            <a:r>
              <a:rPr lang="lv-LV" dirty="0">
                <a:latin typeface="Times New Roman" panose="02020603050405020304" pitchFamily="18" charset="0"/>
                <a:cs typeface="Times New Roman" panose="02020603050405020304" pitchFamily="18" charset="0"/>
              </a:rPr>
              <a:t>ar Nacionālo veselības dienestu (NVD) un valsts pārvaldes iestādes, kuras veselības aprūpes pakalpojumus sniedz saskaņā ar nolikumu.</a:t>
            </a:r>
          </a:p>
        </p:txBody>
      </p:sp>
      <p:pic>
        <p:nvPicPr>
          <p:cNvPr id="4" name="Picture 3"/>
          <p:cNvPicPr>
            <a:picLocks noChangeAspect="1"/>
          </p:cNvPicPr>
          <p:nvPr/>
        </p:nvPicPr>
        <p:blipFill>
          <a:blip r:embed="rId2"/>
          <a:stretch>
            <a:fillRect/>
          </a:stretch>
        </p:blipFill>
        <p:spPr>
          <a:xfrm>
            <a:off x="7237930" y="3336324"/>
            <a:ext cx="4631466" cy="2957384"/>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421287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742" y="650789"/>
            <a:ext cx="10165490" cy="1260389"/>
          </a:xfrm>
        </p:spPr>
        <p:txBody>
          <a:bodyPr/>
          <a:lstStyle/>
          <a:p>
            <a:r>
              <a:rPr lang="lv-LV" b="1" dirty="0">
                <a:latin typeface="Times New Roman" panose="02020603050405020304" pitchFamily="18" charset="0"/>
                <a:cs typeface="Times New Roman" panose="02020603050405020304" pitchFamily="18" charset="0"/>
              </a:rPr>
              <a:t>Valsts apmaksātās medicīniskās palīdzības minimums</a:t>
            </a:r>
            <a:endParaRPr lang="lv-LV"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6120" y="2430161"/>
            <a:ext cx="10157254" cy="4020065"/>
          </a:xfrm>
        </p:spPr>
        <p:txBody>
          <a:bodyPr>
            <a:normAutofit/>
          </a:bodyPr>
          <a:lstStyle/>
          <a:p>
            <a:r>
              <a:rPr lang="lv-LV" b="1" i="1" dirty="0">
                <a:latin typeface="Times New Roman" panose="02020603050405020304" pitchFamily="18" charset="0"/>
                <a:cs typeface="Times New Roman" panose="02020603050405020304" pitchFamily="18" charset="0"/>
              </a:rPr>
              <a:t>neatliekamā medicīniskā palīdzība</a:t>
            </a:r>
            <a:endParaRPr lang="lv-LV" dirty="0">
              <a:latin typeface="Times New Roman" panose="02020603050405020304" pitchFamily="18" charset="0"/>
              <a:cs typeface="Times New Roman" panose="02020603050405020304" pitchFamily="18" charset="0"/>
            </a:endParaRPr>
          </a:p>
          <a:p>
            <a:r>
              <a:rPr lang="lv-LV" b="1" i="1" dirty="0">
                <a:latin typeface="Times New Roman" panose="02020603050405020304" pitchFamily="18" charset="0"/>
                <a:cs typeface="Times New Roman" panose="02020603050405020304" pitchFamily="18" charset="0"/>
              </a:rPr>
              <a:t>dzemdību palīdzība</a:t>
            </a:r>
            <a:endParaRPr lang="lv-LV" dirty="0">
              <a:latin typeface="Times New Roman" panose="02020603050405020304" pitchFamily="18" charset="0"/>
              <a:cs typeface="Times New Roman" panose="02020603050405020304" pitchFamily="18" charset="0"/>
            </a:endParaRPr>
          </a:p>
          <a:p>
            <a:r>
              <a:rPr lang="lv-LV" b="1" i="1" dirty="0">
                <a:latin typeface="Times New Roman" panose="02020603050405020304" pitchFamily="18" charset="0"/>
                <a:cs typeface="Times New Roman" panose="02020603050405020304" pitchFamily="18" charset="0"/>
              </a:rPr>
              <a:t>ģimenes ārsta sniegtie veselības aprūpes pakalpojumi </a:t>
            </a:r>
            <a:r>
              <a:rPr lang="lv-LV" dirty="0">
                <a:latin typeface="Times New Roman" panose="02020603050405020304" pitchFamily="18" charset="0"/>
                <a:cs typeface="Times New Roman" panose="02020603050405020304" pitchFamily="18" charset="0"/>
              </a:rPr>
              <a:t>(tai skaitā diagnostiskie izmeklējumi ārstniecības nodrošināšanai atbilstoši ģimenes ārsta kompetencei), kā arī ģimenes ārsta izrakstītās likumā minēto slimību ambulatorajai ārstēšanai paredzētās zāles un medicīniskās ierīces saskaņā ar normatīvajiem aktiem par ambulatorajai ārstēšanai paredzēto zāļu un medicīnisko ierīču iegādes izdevumu kompensācijas kārtību</a:t>
            </a:r>
          </a:p>
          <a:p>
            <a:r>
              <a:rPr lang="lv-LV" b="1" i="1" dirty="0">
                <a:latin typeface="Times New Roman" panose="02020603050405020304" pitchFamily="18" charset="0"/>
                <a:cs typeface="Times New Roman" panose="02020603050405020304" pitchFamily="18" charset="0"/>
              </a:rPr>
              <a:t>veselības aprūpes pakalpojumi</a:t>
            </a:r>
            <a:r>
              <a:rPr lang="lv-LV" dirty="0">
                <a:latin typeface="Times New Roman" panose="02020603050405020304" pitchFamily="18" charset="0"/>
                <a:cs typeface="Times New Roman" panose="02020603050405020304" pitchFamily="18" charset="0"/>
              </a:rPr>
              <a:t>, kas saistīti ar tādu slimību ārstniecību, kurām ir nozīmīga ietekme uz sabiedrības veselības rādītājiem vai kuras apdraud sabiedrības veselību (tai skaitā psihiskas slimības, tuberkuloze), kā arī šo slimību ambulatorajai ārstēšanai paredzētās zāles un medicīniskās ierīces saskaņā ar normatīvajiem aktiem par ambulatorajai ārstēšanai paredzēto zāļu un medicīnisko ierīču iegādes izdevumu kompensācijas kārtību</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62945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978" y="617839"/>
            <a:ext cx="10890422" cy="1351004"/>
          </a:xfrm>
        </p:spPr>
        <p:txBody>
          <a:bodyPr/>
          <a:lstStyle/>
          <a:p>
            <a:r>
              <a:rPr lang="lv-LV" b="1" dirty="0">
                <a:latin typeface="Times New Roman" panose="02020603050405020304" pitchFamily="18" charset="0"/>
                <a:cs typeface="Times New Roman" panose="02020603050405020304" pitchFamily="18" charset="0"/>
              </a:rPr>
              <a:t>Valsts apmaksātie veselības aprūpes pakalpojumi</a:t>
            </a:r>
            <a:br>
              <a:rPr lang="lv-LV" b="1"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5460" y="2372497"/>
            <a:ext cx="5927358" cy="4061254"/>
          </a:xfrm>
        </p:spPr>
        <p:txBody>
          <a:bodyPr>
            <a:normAutofit fontScale="85000" lnSpcReduction="20000"/>
          </a:bodyPr>
          <a:lstStyle/>
          <a:p>
            <a:pPr lvl="0"/>
            <a:r>
              <a:rPr lang="lv-LV" dirty="0">
                <a:latin typeface="Times New Roman" panose="02020603050405020304" pitchFamily="18" charset="0"/>
                <a:cs typeface="Times New Roman" panose="02020603050405020304" pitchFamily="18" charset="0"/>
              </a:rPr>
              <a:t>ģimenes ārsta un viņa komandas sniegtā veselības aprūpe; </a:t>
            </a:r>
          </a:p>
          <a:p>
            <a:pPr lvl="0"/>
            <a:r>
              <a:rPr lang="lv-LV" dirty="0">
                <a:latin typeface="Times New Roman" panose="02020603050405020304" pitchFamily="18" charset="0"/>
                <a:cs typeface="Times New Roman" panose="02020603050405020304" pitchFamily="18" charset="0"/>
              </a:rPr>
              <a:t>profilaktiskā apskate pie ģimenes ārsta 1x gadā (ja pacients gada laikā nav vērsies pie ārsta saistībā ar saslimšanu);</a:t>
            </a:r>
          </a:p>
          <a:p>
            <a:pPr lvl="0"/>
            <a:r>
              <a:rPr lang="lv-LV" dirty="0">
                <a:latin typeface="Times New Roman" panose="02020603050405020304" pitchFamily="18" charset="0"/>
                <a:cs typeface="Times New Roman" panose="02020603050405020304" pitchFamily="18" charset="0"/>
              </a:rPr>
              <a:t>krūts, dzemdes un zarnu vēža profilaktiskās pārbaudes; </a:t>
            </a:r>
          </a:p>
          <a:p>
            <a:pPr lvl="0"/>
            <a:r>
              <a:rPr lang="lv-LV" dirty="0">
                <a:latin typeface="Times New Roman" panose="02020603050405020304" pitchFamily="18" charset="0"/>
                <a:cs typeface="Times New Roman" panose="02020603050405020304" pitchFamily="18" charset="0"/>
              </a:rPr>
              <a:t>speciālistu sniegtā veselības aprūpe; </a:t>
            </a:r>
          </a:p>
          <a:p>
            <a:pPr lvl="0"/>
            <a:r>
              <a:rPr lang="lv-LV" dirty="0">
                <a:latin typeface="Times New Roman" panose="02020603050405020304" pitchFamily="18" charset="0"/>
                <a:cs typeface="Times New Roman" panose="02020603050405020304" pitchFamily="18" charset="0"/>
              </a:rPr>
              <a:t>izmeklējumi ar ģimenes ārsta vai speciālista nosūtījumu; </a:t>
            </a:r>
          </a:p>
          <a:p>
            <a:pPr lvl="0"/>
            <a:r>
              <a:rPr lang="lv-LV" dirty="0">
                <a:latin typeface="Times New Roman" panose="02020603050405020304" pitchFamily="18" charset="0"/>
                <a:cs typeface="Times New Roman" panose="02020603050405020304" pitchFamily="18" charset="0"/>
              </a:rPr>
              <a:t>medicīniskā palīdzība steidzamās medicīniskās palīdzības punktos; </a:t>
            </a:r>
          </a:p>
          <a:p>
            <a:pPr lvl="0"/>
            <a:r>
              <a:rPr lang="lv-LV" dirty="0">
                <a:latin typeface="Times New Roman" panose="02020603050405020304" pitchFamily="18" charset="0"/>
                <a:cs typeface="Times New Roman" panose="02020603050405020304" pitchFamily="18" charset="0"/>
              </a:rPr>
              <a:t>dienas stacionārā sniegtie veselības aprūpes pakalpojumi; </a:t>
            </a:r>
          </a:p>
          <a:p>
            <a:pPr lvl="0"/>
            <a:r>
              <a:rPr lang="lv-LV" dirty="0">
                <a:latin typeface="Times New Roman" panose="02020603050405020304" pitchFamily="18" charset="0"/>
                <a:cs typeface="Times New Roman" panose="02020603050405020304" pitchFamily="18" charset="0"/>
              </a:rPr>
              <a:t>veselības aprūpe diennakts stacionārā; </a:t>
            </a:r>
          </a:p>
          <a:p>
            <a:pPr lvl="0"/>
            <a:r>
              <a:rPr lang="lv-LV" dirty="0">
                <a:latin typeface="Times New Roman" panose="02020603050405020304" pitchFamily="18" charset="0"/>
                <a:cs typeface="Times New Roman" panose="02020603050405020304" pitchFamily="18" charset="0"/>
              </a:rPr>
              <a:t>veselības aprūpe mājās; </a:t>
            </a:r>
          </a:p>
          <a:p>
            <a:pPr lvl="0"/>
            <a:r>
              <a:rPr lang="lv-LV" dirty="0">
                <a:latin typeface="Times New Roman" panose="02020603050405020304" pitchFamily="18" charset="0"/>
                <a:cs typeface="Times New Roman" panose="02020603050405020304" pitchFamily="18" charset="0"/>
              </a:rPr>
              <a:t>neatliekamās medicīniskās palīdzības brigādes sniegtā palīdzībā; </a:t>
            </a:r>
          </a:p>
          <a:p>
            <a:pPr lvl="0"/>
            <a:r>
              <a:rPr lang="lv-LV" dirty="0">
                <a:latin typeface="Times New Roman" panose="02020603050405020304" pitchFamily="18" charset="0"/>
                <a:cs typeface="Times New Roman" panose="02020603050405020304" pitchFamily="18" charset="0"/>
              </a:rPr>
              <a:t>medicīniskā rehabilitācija; </a:t>
            </a:r>
          </a:p>
          <a:p>
            <a:pPr lvl="0"/>
            <a:r>
              <a:rPr lang="lv-LV" dirty="0">
                <a:latin typeface="Times New Roman" panose="02020603050405020304" pitchFamily="18" charset="0"/>
                <a:cs typeface="Times New Roman" panose="02020603050405020304" pitchFamily="18" charset="0"/>
              </a:rPr>
              <a:t>kompensējamās zāles un medicīnas ierīces. </a:t>
            </a:r>
          </a:p>
          <a:p>
            <a:endParaRPr lang="lv-LV" dirty="0"/>
          </a:p>
        </p:txBody>
      </p:sp>
      <p:pic>
        <p:nvPicPr>
          <p:cNvPr id="4" name="Picture 3"/>
          <p:cNvPicPr>
            <a:picLocks noChangeAspect="1"/>
          </p:cNvPicPr>
          <p:nvPr/>
        </p:nvPicPr>
        <p:blipFill>
          <a:blip r:embed="rId2"/>
          <a:stretch>
            <a:fillRect/>
          </a:stretch>
        </p:blipFill>
        <p:spPr>
          <a:xfrm>
            <a:off x="6561672" y="2557848"/>
            <a:ext cx="5290869" cy="3505201"/>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162384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latin typeface="Times New Roman" panose="02020603050405020304" pitchFamily="18" charset="0"/>
                <a:cs typeface="Times New Roman" panose="02020603050405020304" pitchFamily="18" charset="0"/>
              </a:rPr>
              <a:t>Vakcinācija</a:t>
            </a:r>
          </a:p>
        </p:txBody>
      </p:sp>
      <p:sp>
        <p:nvSpPr>
          <p:cNvPr id="3" name="Content Placeholder 2"/>
          <p:cNvSpPr>
            <a:spLocks noGrp="1"/>
          </p:cNvSpPr>
          <p:nvPr>
            <p:ph idx="1"/>
          </p:nvPr>
        </p:nvSpPr>
        <p:spPr>
          <a:xfrm>
            <a:off x="593125" y="2454877"/>
            <a:ext cx="6606746" cy="3896496"/>
          </a:xfrm>
        </p:spPr>
        <p:txBody>
          <a:bodyPr>
            <a:normAutofit lnSpcReduction="10000"/>
          </a:bodyPr>
          <a:lstStyle/>
          <a:p>
            <a:r>
              <a:rPr lang="lv-LV" dirty="0">
                <a:latin typeface="Times New Roman" panose="02020603050405020304" pitchFamily="18" charset="0"/>
                <a:cs typeface="Times New Roman" panose="02020603050405020304" pitchFamily="18" charset="0"/>
              </a:rPr>
              <a:t>Noteiktos vecumos un gadījumos iedzīvotāji var veikt valsts apmaksātu vakcināciju pēc noteikta vakcinācijas kalendāra. </a:t>
            </a:r>
          </a:p>
          <a:p>
            <a:r>
              <a:rPr lang="lv-LV" sz="1700" dirty="0">
                <a:latin typeface="Times New Roman" panose="02020603050405020304" pitchFamily="18" charset="0"/>
                <a:cs typeface="Times New Roman" panose="02020603050405020304" pitchFamily="18" charset="0"/>
              </a:rPr>
              <a:t>Valsts </a:t>
            </a:r>
            <a:r>
              <a:rPr lang="lv-LV" sz="1700" b="1" dirty="0">
                <a:latin typeface="Times New Roman" panose="02020603050405020304" pitchFamily="18" charset="0"/>
                <a:cs typeface="Times New Roman" panose="02020603050405020304" pitchFamily="18" charset="0"/>
              </a:rPr>
              <a:t>apmaksā vakcināciju</a:t>
            </a:r>
            <a:r>
              <a:rPr lang="lv-LV" sz="1700" dirty="0">
                <a:latin typeface="Times New Roman" panose="02020603050405020304" pitchFamily="18" charset="0"/>
                <a:cs typeface="Times New Roman" panose="02020603050405020304" pitchFamily="18" charset="0"/>
              </a:rPr>
              <a:t>:</a:t>
            </a:r>
          </a:p>
          <a:p>
            <a:pPr lvl="1">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pret </a:t>
            </a:r>
            <a:r>
              <a:rPr lang="lv-LV" sz="1700" b="1" dirty="0">
                <a:latin typeface="Times New Roman" panose="02020603050405020304" pitchFamily="18" charset="0"/>
                <a:cs typeface="Times New Roman" panose="02020603050405020304" pitchFamily="18" charset="0"/>
              </a:rPr>
              <a:t>difteriju un stinguma krampjiem</a:t>
            </a:r>
            <a:endParaRPr lang="lv-LV" sz="17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pret COVID-19 infekciju</a:t>
            </a:r>
          </a:p>
          <a:p>
            <a:pPr lvl="1">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pret </a:t>
            </a:r>
            <a:r>
              <a:rPr lang="lv-LV" sz="1700" b="1" dirty="0">
                <a:latin typeface="Times New Roman" panose="02020603050405020304" pitchFamily="18" charset="0"/>
                <a:cs typeface="Times New Roman" panose="02020603050405020304" pitchFamily="18" charset="0"/>
              </a:rPr>
              <a:t>trakumsērgu</a:t>
            </a:r>
            <a:r>
              <a:rPr lang="lv-LV" sz="1700" dirty="0">
                <a:latin typeface="Times New Roman" panose="02020603050405020304" pitchFamily="18" charset="0"/>
                <a:cs typeface="Times New Roman" panose="02020603050405020304" pitchFamily="18" charset="0"/>
              </a:rPr>
              <a:t> pēc saskares ar dzīvniekiem vai cilvēkiem, kuri ir slimi vai tiek turēti aizdomās par saslimšanu ar trakumsērgu</a:t>
            </a:r>
          </a:p>
          <a:p>
            <a:pPr lvl="1">
              <a:buFont typeface="Wingdings" panose="05000000000000000000" pitchFamily="2" charset="2"/>
              <a:buChar char="Ø"/>
            </a:pPr>
            <a:r>
              <a:rPr lang="lv-LV" sz="1700" dirty="0" err="1">
                <a:latin typeface="Times New Roman" panose="02020603050405020304" pitchFamily="18" charset="0"/>
                <a:cs typeface="Times New Roman" panose="02020603050405020304" pitchFamily="18" charset="0"/>
              </a:rPr>
              <a:t>hemodialīžu</a:t>
            </a:r>
            <a:r>
              <a:rPr lang="lv-LV" sz="1700" dirty="0">
                <a:latin typeface="Times New Roman" panose="02020603050405020304" pitchFamily="18" charset="0"/>
                <a:cs typeface="Times New Roman" panose="02020603050405020304" pitchFamily="18" charset="0"/>
              </a:rPr>
              <a:t> slimniekiem pret </a:t>
            </a:r>
            <a:r>
              <a:rPr lang="lv-LV" sz="1700" b="1" dirty="0">
                <a:latin typeface="Times New Roman" panose="02020603050405020304" pitchFamily="18" charset="0"/>
                <a:cs typeface="Times New Roman" panose="02020603050405020304" pitchFamily="18" charset="0"/>
              </a:rPr>
              <a:t>B hepatītu</a:t>
            </a:r>
            <a:endParaRPr lang="lv-LV" sz="17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vēršoties pie sava ģimenes ārsta </a:t>
            </a:r>
            <a:r>
              <a:rPr lang="lv-LV" sz="1700" b="1" dirty="0">
                <a:latin typeface="Times New Roman" panose="02020603050405020304" pitchFamily="18" charset="0"/>
                <a:cs typeface="Times New Roman" panose="02020603050405020304" pitchFamily="18" charset="0"/>
              </a:rPr>
              <a:t>50 %</a:t>
            </a:r>
            <a:r>
              <a:rPr lang="lv-LV" sz="1700" dirty="0">
                <a:latin typeface="Times New Roman" panose="02020603050405020304" pitchFamily="18" charset="0"/>
                <a:cs typeface="Times New Roman" panose="02020603050405020304" pitchFamily="18" charset="0"/>
              </a:rPr>
              <a:t> apmaksātu vakcināciju </a:t>
            </a:r>
            <a:r>
              <a:rPr lang="lv-LV" sz="1700" b="1" dirty="0">
                <a:latin typeface="Times New Roman" panose="02020603050405020304" pitchFamily="18" charset="0"/>
                <a:cs typeface="Times New Roman" panose="02020603050405020304" pitchFamily="18" charset="0"/>
              </a:rPr>
              <a:t>pret gripu </a:t>
            </a:r>
            <a:r>
              <a:rPr lang="lv-LV" sz="1700" dirty="0">
                <a:latin typeface="Times New Roman" panose="02020603050405020304" pitchFamily="18" charset="0"/>
                <a:cs typeface="Times New Roman" panose="02020603050405020304" pitchFamily="18" charset="0"/>
              </a:rPr>
              <a:t>var saņemt iedzīvotāji </a:t>
            </a:r>
            <a:r>
              <a:rPr lang="lv-LV" sz="1700" b="1" dirty="0">
                <a:latin typeface="Times New Roman" panose="02020603050405020304" pitchFamily="18" charset="0"/>
                <a:cs typeface="Times New Roman" panose="02020603050405020304" pitchFamily="18" charset="0"/>
              </a:rPr>
              <a:t>vecumā no 65 gadiem </a:t>
            </a:r>
            <a:r>
              <a:rPr lang="lv-LV" sz="1700" dirty="0">
                <a:latin typeface="Times New Roman" panose="02020603050405020304" pitchFamily="18" charset="0"/>
                <a:cs typeface="Times New Roman" panose="02020603050405020304" pitchFamily="18" charset="0"/>
              </a:rPr>
              <a:t>un iedzīvotāji, kas pieder noteiktām veselības </a:t>
            </a:r>
            <a:r>
              <a:rPr lang="lv-LV" sz="1700" b="1" dirty="0">
                <a:latin typeface="Times New Roman" panose="02020603050405020304" pitchFamily="18" charset="0"/>
                <a:cs typeface="Times New Roman" panose="02020603050405020304" pitchFamily="18" charset="0"/>
              </a:rPr>
              <a:t>riska grupām</a:t>
            </a:r>
            <a:endParaRPr lang="lv-LV"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626" y="2454877"/>
            <a:ext cx="4053017" cy="3641123"/>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146443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2022"/>
          </a:xfrm>
        </p:spPr>
        <p:txBody>
          <a:bodyPr/>
          <a:lstStyle/>
          <a:p>
            <a:r>
              <a:rPr lang="lv-LV" b="1" dirty="0">
                <a:latin typeface="Times New Roman" panose="02020603050405020304" pitchFamily="18" charset="0"/>
                <a:cs typeface="Times New Roman" panose="02020603050405020304" pitchFamily="18" charset="0"/>
              </a:rPr>
              <a:t>Veselība</a:t>
            </a:r>
            <a:endParaRPr lang="lv-LV" b="1" dirty="0"/>
          </a:p>
        </p:txBody>
      </p:sp>
      <p:sp>
        <p:nvSpPr>
          <p:cNvPr id="3" name="Content Placeholder 2"/>
          <p:cNvSpPr>
            <a:spLocks noGrp="1"/>
          </p:cNvSpPr>
          <p:nvPr>
            <p:ph idx="1"/>
          </p:nvPr>
        </p:nvSpPr>
        <p:spPr>
          <a:xfrm>
            <a:off x="677333" y="2347783"/>
            <a:ext cx="10443747" cy="4069493"/>
          </a:xfrm>
        </p:spPr>
        <p:txBody>
          <a:bodyPr>
            <a:normAutofit/>
          </a:bodyPr>
          <a:lstStyle/>
          <a:p>
            <a:r>
              <a:rPr lang="lv-LV" b="1" dirty="0">
                <a:latin typeface="Times New Roman" panose="02020603050405020304" pitchFamily="18" charset="0"/>
                <a:cs typeface="Times New Roman" panose="02020603050405020304" pitchFamily="18" charset="0"/>
              </a:rPr>
              <a:t>Veselība kā viena no pamatvērtībām </a:t>
            </a:r>
            <a:r>
              <a:rPr lang="lv-LV" dirty="0">
                <a:latin typeface="Times New Roman" panose="02020603050405020304" pitchFamily="18" charset="0"/>
                <a:cs typeface="Times New Roman" panose="02020603050405020304" pitchFamily="18" charset="0"/>
              </a:rPr>
              <a:t>ir cilvēka dzīves kvalitātes, viņa ģimenes un arī sabiedrības </a:t>
            </a:r>
            <a:r>
              <a:rPr lang="lv-LV" b="1" dirty="0">
                <a:latin typeface="Times New Roman" panose="02020603050405020304" pitchFamily="18" charset="0"/>
                <a:cs typeface="Times New Roman" panose="02020603050405020304" pitchFamily="18" charset="0"/>
              </a:rPr>
              <a:t>labklājības pamats. </a:t>
            </a:r>
          </a:p>
          <a:p>
            <a:r>
              <a:rPr lang="lv-LV" b="1" dirty="0">
                <a:latin typeface="Times New Roman" panose="02020603050405020304" pitchFamily="18" charset="0"/>
                <a:cs typeface="Times New Roman" panose="02020603050405020304" pitchFamily="18" charset="0"/>
              </a:rPr>
              <a:t>Veselīga sabiedrība </a:t>
            </a:r>
            <a:r>
              <a:rPr lang="lv-LV" dirty="0">
                <a:latin typeface="Times New Roman" panose="02020603050405020304" pitchFamily="18" charset="0"/>
                <a:cs typeface="Times New Roman" panose="02020603050405020304" pitchFamily="18" charset="0"/>
              </a:rPr>
              <a:t>ir produktīvas un ražīgas ekonomikas un valsts attīstības pamats – tātad sabiedrības veselība ir nozīmīga sabiedrības ilgtspējīgas attīstības pamatnozare un viens no sabiedrības organizētas darbības veidiem, lai aizsargātu, veicinātu un atjaunotu cilvēku veselību.</a:t>
            </a:r>
          </a:p>
          <a:p>
            <a:r>
              <a:rPr lang="lv-LV" b="1" dirty="0">
                <a:latin typeface="Times New Roman" panose="02020603050405020304" pitchFamily="18" charset="0"/>
                <a:cs typeface="Times New Roman" panose="02020603050405020304" pitchFamily="18" charset="0"/>
              </a:rPr>
              <a:t>Veselības nodrošināšana, saglabāšana un uzlabošana </a:t>
            </a:r>
            <a:r>
              <a:rPr lang="lv-LV" dirty="0">
                <a:latin typeface="Times New Roman" panose="02020603050405020304" pitchFamily="18" charset="0"/>
                <a:cs typeface="Times New Roman" panose="02020603050405020304" pitchFamily="18" charset="0"/>
              </a:rPr>
              <a:t>ir sabiedrības, katra indivīda un arī valsts </a:t>
            </a:r>
            <a:r>
              <a:rPr lang="lv-LV" u="sng" dirty="0">
                <a:latin typeface="Times New Roman" panose="02020603050405020304" pitchFamily="18" charset="0"/>
                <a:cs typeface="Times New Roman" panose="02020603050405020304" pitchFamily="18" charset="0"/>
              </a:rPr>
              <a:t>kopīga atbildība</a:t>
            </a:r>
            <a:r>
              <a:rPr lang="lv-LV" dirty="0">
                <a:latin typeface="Times New Roman" panose="02020603050405020304" pitchFamily="18" charset="0"/>
                <a:cs typeface="Times New Roman" panose="02020603050405020304" pitchFamily="18" charset="0"/>
              </a:rPr>
              <a:t>, realizējot dažādu nozaru politiku. </a:t>
            </a:r>
          </a:p>
          <a:p>
            <a:r>
              <a:rPr lang="lv-LV" dirty="0">
                <a:latin typeface="Times New Roman" panose="02020603050405020304" pitchFamily="18" charset="0"/>
                <a:cs typeface="Times New Roman" panose="02020603050405020304" pitchFamily="18" charset="0"/>
              </a:rPr>
              <a:t>Ieguldot valsts budžeta līdzekļus </a:t>
            </a:r>
            <a:r>
              <a:rPr lang="lv-LV" b="1" dirty="0">
                <a:latin typeface="Times New Roman" panose="02020603050405020304" pitchFamily="18" charset="0"/>
                <a:cs typeface="Times New Roman" panose="02020603050405020304" pitchFamily="18" charset="0"/>
              </a:rPr>
              <a:t>veselības veicināšanā </a:t>
            </a:r>
            <a:r>
              <a:rPr lang="lv-LV" dirty="0">
                <a:latin typeface="Times New Roman" panose="02020603050405020304" pitchFamily="18" charset="0"/>
                <a:cs typeface="Times New Roman" panose="02020603050405020304" pitchFamily="18" charset="0"/>
              </a:rPr>
              <a:t>un slimību profilaksē, izmaksas ir zemākas, nekā cīnoties ar sekām – ārstējot slimības.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26783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454" y="624110"/>
            <a:ext cx="10796159" cy="856347"/>
          </a:xfrm>
        </p:spPr>
        <p:txBody>
          <a:bodyPr>
            <a:normAutofit/>
          </a:bodyPr>
          <a:lstStyle/>
          <a:p>
            <a:r>
              <a:rPr lang="lv-LV" sz="4000" b="1" dirty="0">
                <a:latin typeface="Times New Roman" panose="02020603050405020304" pitchFamily="18" charset="0"/>
                <a:cs typeface="Times New Roman" panose="02020603050405020304" pitchFamily="18" charset="0"/>
              </a:rPr>
              <a:t>Sabiedrības novecošanās</a:t>
            </a:r>
          </a:p>
        </p:txBody>
      </p:sp>
      <p:sp>
        <p:nvSpPr>
          <p:cNvPr id="3" name="Content Placeholder 2"/>
          <p:cNvSpPr>
            <a:spLocks noGrp="1"/>
          </p:cNvSpPr>
          <p:nvPr>
            <p:ph idx="1"/>
          </p:nvPr>
        </p:nvSpPr>
        <p:spPr>
          <a:xfrm>
            <a:off x="420130" y="2388972"/>
            <a:ext cx="11084482" cy="4133747"/>
          </a:xfrm>
        </p:spPr>
        <p:txBody>
          <a:bodyPr>
            <a:normAutofit/>
          </a:bodyPr>
          <a:lstStyle/>
          <a:p>
            <a:r>
              <a:rPr lang="lv-LV" sz="2000" dirty="0">
                <a:latin typeface="Times New Roman" panose="02020603050405020304" pitchFamily="18" charset="0"/>
                <a:cs typeface="Times New Roman" panose="02020603050405020304" pitchFamily="18" charset="0"/>
              </a:rPr>
              <a:t>Sabiedrības novecošana ir ilgstoši novērota tendence, kas sākās pirms vairākām desmitgadēm. Šī tendence ir redzama iedzīvotāju vecuma struktūras izmaiņās, un par to liecina gados vecāku iedzīvotāju arvien pieaugošais īpatsvars un </a:t>
            </a:r>
            <a:r>
              <a:rPr lang="lv-LV"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darbspējīgā vecuma iedzīvotāju daļas samazināšanās </a:t>
            </a:r>
            <a:r>
              <a:rPr lang="lv-LV" sz="2000" dirty="0">
                <a:latin typeface="Times New Roman" panose="02020603050405020304" pitchFamily="18" charset="0"/>
                <a:cs typeface="Times New Roman" panose="02020603050405020304" pitchFamily="18" charset="0"/>
              </a:rPr>
              <a:t>no iedzīvotāju kopskaita.</a:t>
            </a:r>
          </a:p>
          <a:p>
            <a:r>
              <a:rPr lang="lv-LV" sz="2000" dirty="0">
                <a:latin typeface="Times New Roman" panose="02020603050405020304" pitchFamily="18" charset="0"/>
                <a:cs typeface="Times New Roman" panose="02020603050405020304" pitchFamily="18" charset="0"/>
              </a:rPr>
              <a:t>Gandrīz visās attīstītajās valstīs vairāk nekā 60 gadu vecu cilvēku īpatsvars pieaug straujāk nekā jebkurā citā vecuma grupā, gan sakarā ar paredzamā dzīves ilguma palielināšanos, gan dzimstības samazināšanos.</a:t>
            </a:r>
          </a:p>
          <a:p>
            <a:r>
              <a:rPr lang="lv-LV" sz="2000" dirty="0">
                <a:latin typeface="Times New Roman" panose="02020603050405020304" pitchFamily="18" charset="0"/>
                <a:cs typeface="Times New Roman" panose="02020603050405020304" pitchFamily="18" charset="0"/>
              </a:rPr>
              <a:t>Šādu sabiedrības novecošanu varētu uzskatīt par veiksmīgi realizētu sabiedrības veselības un sociālekonomiskās attīstības politiku, taču tas arī rada problēmas, kas saistītas ar pielāgošanos sabiedrībai, lai palielinātu vecāka gadagājuma cilvēku veselību un funkcionalitāti, kā arī viņu sociālo līdzdalību un drošību.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1538776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latin typeface="Times New Roman" panose="02020603050405020304" pitchFamily="18" charset="0"/>
                <a:cs typeface="Times New Roman" panose="02020603050405020304" pitchFamily="18" charset="0"/>
              </a:rPr>
              <a:t>Veselības aprūpe mājās </a:t>
            </a:r>
            <a:endParaRPr lang="lv-LV"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0174" y="2380735"/>
            <a:ext cx="7422292" cy="4053015"/>
          </a:xfrm>
        </p:spPr>
        <p:txBody>
          <a:bodyPr>
            <a:normAutofit fontScale="92500" lnSpcReduction="10000"/>
          </a:bodyPr>
          <a:lstStyle/>
          <a:p>
            <a:r>
              <a:rPr lang="lv-LV" b="1" dirty="0">
                <a:latin typeface="Times New Roman" panose="02020603050405020304" pitchFamily="18" charset="0"/>
                <a:cs typeface="Times New Roman" panose="02020603050405020304" pitchFamily="18" charset="0"/>
              </a:rPr>
              <a:t>Veselības aprūpe mājās</a:t>
            </a:r>
            <a:r>
              <a:rPr lang="lv-LV" dirty="0">
                <a:latin typeface="Times New Roman" panose="02020603050405020304" pitchFamily="18" charset="0"/>
                <a:cs typeface="Times New Roman" panose="02020603050405020304" pitchFamily="18" charset="0"/>
              </a:rPr>
              <a:t> ir māsu vai ārsta palīgu (feldšeru) sniegtā veselības aprūpe pacientam tā dzīvesvietā. </a:t>
            </a:r>
          </a:p>
          <a:p>
            <a:r>
              <a:rPr lang="lv-LV" b="1" dirty="0">
                <a:latin typeface="Times New Roman" panose="02020603050405020304" pitchFamily="18" charset="0"/>
                <a:cs typeface="Times New Roman" panose="02020603050405020304" pitchFamily="18" charset="0"/>
              </a:rPr>
              <a:t>Valsts apmaksātu veselības aprūpi mājās </a:t>
            </a:r>
            <a:r>
              <a:rPr lang="lv-LV" dirty="0">
                <a:latin typeface="Times New Roman" panose="02020603050405020304" pitchFamily="18" charset="0"/>
                <a:cs typeface="Times New Roman" panose="02020603050405020304" pitchFamily="18" charset="0"/>
              </a:rPr>
              <a:t>var saņemt pacienti, kuriem ir noteiktas saslimšanas. Tā ir medicīniska aprūpe, kas ietver noteiktu veselības aprūpes pakalpojumu nodrošināšanu pacientam viņa dzīvesvietā.</a:t>
            </a:r>
          </a:p>
          <a:p>
            <a:r>
              <a:rPr lang="lv-LV" dirty="0">
                <a:latin typeface="Times New Roman" panose="02020603050405020304" pitchFamily="18" charset="0"/>
                <a:cs typeface="Times New Roman" panose="02020603050405020304" pitchFamily="18" charset="0"/>
              </a:rPr>
              <a:t>Veselības aprūpe mājās ietver</a:t>
            </a:r>
            <a:r>
              <a:rPr lang="lv-LV" b="1" dirty="0">
                <a:latin typeface="Times New Roman" panose="02020603050405020304" pitchFamily="18" charset="0"/>
                <a:cs typeface="Times New Roman" panose="02020603050405020304" pitchFamily="18" charset="0"/>
              </a:rPr>
              <a:t> šādus veselības aprūpes pakalpojumus:</a:t>
            </a:r>
          </a:p>
          <a:p>
            <a:pPr lvl="1">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Medikamentu ievadīšanu</a:t>
            </a:r>
          </a:p>
          <a:p>
            <a:pPr lvl="1">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Ādas bojājuma aprūpi</a:t>
            </a:r>
          </a:p>
          <a:p>
            <a:pPr lvl="1">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Noteiktu diagnožu pacientu aprūpe un pacienta un viņa tuvinieku izglītošana un apmācība </a:t>
            </a:r>
          </a:p>
          <a:p>
            <a:pPr lvl="1">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Rehabilitācijas pakalpojumus bērniem un to bērnu </a:t>
            </a:r>
            <a:r>
              <a:rPr lang="lv-LV" dirty="0" err="1">
                <a:latin typeface="Times New Roman" panose="02020603050405020304" pitchFamily="18" charset="0"/>
                <a:cs typeface="Times New Roman" panose="02020603050405020304" pitchFamily="18" charset="0"/>
              </a:rPr>
              <a:t>parenterālu</a:t>
            </a:r>
            <a:r>
              <a:rPr lang="lv-LV" dirty="0">
                <a:latin typeface="Times New Roman" panose="02020603050405020304" pitchFamily="18" charset="0"/>
                <a:cs typeface="Times New Roman" panose="02020603050405020304" pitchFamily="18" charset="0"/>
              </a:rPr>
              <a:t> barošanu, kas atrodas "Bērnu klīniskā universitātes slimnīca" </a:t>
            </a:r>
            <a:r>
              <a:rPr lang="lv-LV" dirty="0" err="1">
                <a:latin typeface="Times New Roman" panose="02020603050405020304" pitchFamily="18" charset="0"/>
                <a:cs typeface="Times New Roman" panose="02020603050405020304" pitchFamily="18" charset="0"/>
              </a:rPr>
              <a:t>paliatīvās</a:t>
            </a:r>
            <a:r>
              <a:rPr lang="lv-LV" dirty="0">
                <a:latin typeface="Times New Roman" panose="02020603050405020304" pitchFamily="18" charset="0"/>
                <a:cs typeface="Times New Roman" panose="02020603050405020304" pitchFamily="18" charset="0"/>
              </a:rPr>
              <a:t> aprūpes kabineta uzskaitē,</a:t>
            </a:r>
          </a:p>
          <a:p>
            <a:pPr lvl="1">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Rehabilitācijas pakalpojumus pacientiem ar noteiktām diagnozēm</a:t>
            </a:r>
            <a:endParaRPr lang="lv-LV" dirty="0"/>
          </a:p>
        </p:txBody>
      </p:sp>
      <p:pic>
        <p:nvPicPr>
          <p:cNvPr id="4" name="Picture 3"/>
          <p:cNvPicPr>
            <a:picLocks noChangeAspect="1"/>
          </p:cNvPicPr>
          <p:nvPr/>
        </p:nvPicPr>
        <p:blipFill>
          <a:blip r:embed="rId2"/>
          <a:stretch>
            <a:fillRect/>
          </a:stretch>
        </p:blipFill>
        <p:spPr>
          <a:xfrm>
            <a:off x="7775489" y="2380735"/>
            <a:ext cx="4070522" cy="2713681"/>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52856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latin typeface="Times New Roman" panose="02020603050405020304" pitchFamily="18" charset="0"/>
                <a:cs typeface="Times New Roman" panose="02020603050405020304" pitchFamily="18" charset="0"/>
              </a:rPr>
              <a:t>Rehabilitācija</a:t>
            </a:r>
            <a:endParaRPr lang="lv-LV" dirty="0"/>
          </a:p>
        </p:txBody>
      </p:sp>
      <p:sp>
        <p:nvSpPr>
          <p:cNvPr id="3" name="Content Placeholder 2"/>
          <p:cNvSpPr>
            <a:spLocks noGrp="1"/>
          </p:cNvSpPr>
          <p:nvPr>
            <p:ph idx="1"/>
          </p:nvPr>
        </p:nvSpPr>
        <p:spPr>
          <a:xfrm>
            <a:off x="626076" y="2380735"/>
            <a:ext cx="7018638" cy="3660628"/>
          </a:xfrm>
        </p:spPr>
        <p:txBody>
          <a:bodyPr>
            <a:normAutofit fontScale="92500" lnSpcReduction="20000"/>
          </a:bodyPr>
          <a:lstStyle/>
          <a:p>
            <a:r>
              <a:rPr lang="lv-LV" sz="2000" b="1" i="1" u="sng" dirty="0">
                <a:latin typeface="Times New Roman" panose="02020603050405020304" pitchFamily="18" charset="0"/>
                <a:cs typeface="Times New Roman" panose="02020603050405020304" pitchFamily="18" charset="0"/>
              </a:rPr>
              <a:t>Medicīniskā rehabilitācija </a:t>
            </a:r>
            <a:r>
              <a:rPr lang="lv-LV" sz="2000" dirty="0">
                <a:latin typeface="Times New Roman" panose="02020603050405020304" pitchFamily="18" charset="0"/>
                <a:cs typeface="Times New Roman" panose="02020603050405020304" pitchFamily="18" charset="0"/>
              </a:rPr>
              <a:t>— medicīnas nozare, kas nodarbojas ar cilvēka </a:t>
            </a:r>
            <a:r>
              <a:rPr lang="lv-LV" sz="2000" b="1" dirty="0">
                <a:latin typeface="Times New Roman" panose="02020603050405020304" pitchFamily="18" charset="0"/>
                <a:cs typeface="Times New Roman" panose="02020603050405020304" pitchFamily="18" charset="0"/>
              </a:rPr>
              <a:t>fiziskā, psiholoģiskā, sociālā, aroda un izglītības potenciāla attīstīšanu</a:t>
            </a:r>
            <a:r>
              <a:rPr lang="lv-LV" sz="2000" dirty="0">
                <a:latin typeface="Times New Roman" panose="02020603050405020304" pitchFamily="18" charset="0"/>
                <a:cs typeface="Times New Roman" panose="02020603050405020304" pitchFamily="18" charset="0"/>
              </a:rPr>
              <a:t> vai </a:t>
            </a:r>
            <a:r>
              <a:rPr lang="lv-LV" sz="2000" b="1" dirty="0">
                <a:latin typeface="Times New Roman" panose="02020603050405020304" pitchFamily="18" charset="0"/>
                <a:cs typeface="Times New Roman" panose="02020603050405020304" pitchFamily="18" charset="0"/>
              </a:rPr>
              <a:t>atgūšanu </a:t>
            </a:r>
            <a:r>
              <a:rPr lang="lv-LV" sz="2000" dirty="0">
                <a:latin typeface="Times New Roman" panose="02020603050405020304" pitchFamily="18" charset="0"/>
                <a:cs typeface="Times New Roman" panose="02020603050405020304" pitchFamily="18" charset="0"/>
              </a:rPr>
              <a:t>atbilstoši viņa </a:t>
            </a:r>
            <a:r>
              <a:rPr lang="lv-LV" sz="2000" i="1" dirty="0">
                <a:latin typeface="Times New Roman" panose="02020603050405020304" pitchFamily="18" charset="0"/>
                <a:cs typeface="Times New Roman" panose="02020603050405020304" pitchFamily="18" charset="0"/>
              </a:rPr>
              <a:t>fizioloģiskajiem vai anatomiskajiem ierobežojumiem</a:t>
            </a:r>
            <a:r>
              <a:rPr lang="lv-LV" sz="2000" dirty="0">
                <a:latin typeface="Times New Roman" panose="02020603050405020304" pitchFamily="18" charset="0"/>
                <a:cs typeface="Times New Roman" panose="02020603050405020304" pitchFamily="18" charset="0"/>
              </a:rPr>
              <a:t>, vai — </a:t>
            </a:r>
            <a:r>
              <a:rPr lang="lv-LV" sz="2000" i="1" dirty="0">
                <a:latin typeface="Times New Roman" panose="02020603050405020304" pitchFamily="18" charset="0"/>
                <a:cs typeface="Times New Roman" panose="02020603050405020304" pitchFamily="18" charset="0"/>
              </a:rPr>
              <a:t>stabilu veselības traucējumu gadījumā </a:t>
            </a:r>
            <a:r>
              <a:rPr lang="lv-LV" sz="2000" dirty="0">
                <a:latin typeface="Times New Roman" panose="02020603050405020304" pitchFamily="18" charset="0"/>
                <a:cs typeface="Times New Roman" panose="02020603050405020304" pitchFamily="18" charset="0"/>
              </a:rPr>
              <a:t>— ar pacienta dzīves pielāgošanu videi un sabiedrībai.</a:t>
            </a:r>
          </a:p>
          <a:p>
            <a:pPr marL="0" indent="0">
              <a:buNone/>
            </a:pPr>
            <a:endParaRPr lang="lv-LV" sz="2000" dirty="0">
              <a:latin typeface="Times New Roman" panose="02020603050405020304" pitchFamily="18" charset="0"/>
              <a:cs typeface="Times New Roman" panose="02020603050405020304" pitchFamily="18" charset="0"/>
            </a:endParaRPr>
          </a:p>
          <a:p>
            <a:r>
              <a:rPr lang="lv-LV" sz="2000" b="1" i="1" u="sng" dirty="0">
                <a:latin typeface="Times New Roman" panose="02020603050405020304" pitchFamily="18" charset="0"/>
                <a:cs typeface="Times New Roman" panose="02020603050405020304" pitchFamily="18" charset="0"/>
              </a:rPr>
              <a:t>Sociālā rehabilitācija </a:t>
            </a:r>
            <a:r>
              <a:rPr lang="lv-LV" sz="2000" b="1" dirty="0">
                <a:latin typeface="Times New Roman" panose="02020603050405020304" pitchFamily="18" charset="0"/>
                <a:cs typeface="Times New Roman" panose="02020603050405020304" pitchFamily="18" charset="0"/>
              </a:rPr>
              <a:t>—</a:t>
            </a:r>
            <a:r>
              <a:rPr lang="lv-LV" sz="2000" dirty="0">
                <a:latin typeface="Times New Roman" panose="02020603050405020304" pitchFamily="18" charset="0"/>
                <a:cs typeface="Times New Roman" panose="02020603050405020304" pitchFamily="18" charset="0"/>
              </a:rPr>
              <a:t> pasākumu kopums, kas vērsts uz </a:t>
            </a:r>
            <a:r>
              <a:rPr lang="lv-LV" sz="2000" b="1" dirty="0">
                <a:latin typeface="Times New Roman" panose="02020603050405020304" pitchFamily="18" charset="0"/>
                <a:cs typeface="Times New Roman" panose="02020603050405020304" pitchFamily="18" charset="0"/>
              </a:rPr>
              <a:t>sociālās funkcionēšanas spēju atjaunošanu vai uzlabošanu</a:t>
            </a:r>
            <a:r>
              <a:rPr lang="lv-LV" sz="2000" dirty="0">
                <a:latin typeface="Times New Roman" panose="02020603050405020304" pitchFamily="18" charset="0"/>
                <a:cs typeface="Times New Roman" panose="02020603050405020304" pitchFamily="18" charset="0"/>
              </a:rPr>
              <a:t>, lai nodrošinātu </a:t>
            </a:r>
            <a:r>
              <a:rPr lang="lv-LV" sz="2000" i="1" dirty="0">
                <a:latin typeface="Times New Roman" panose="02020603050405020304" pitchFamily="18" charset="0"/>
                <a:cs typeface="Times New Roman" panose="02020603050405020304" pitchFamily="18" charset="0"/>
              </a:rPr>
              <a:t>sociālā statusa atgūšanu un iekļaušanos sabiedrībā</a:t>
            </a:r>
            <a:r>
              <a:rPr lang="lv-LV" sz="2000" dirty="0">
                <a:latin typeface="Times New Roman" panose="02020603050405020304" pitchFamily="18" charset="0"/>
                <a:cs typeface="Times New Roman" panose="02020603050405020304" pitchFamily="18" charset="0"/>
              </a:rPr>
              <a:t>, un ietver sevī pakalpojumus personas dzīvesvietā un sociālās aprūpes un sociālās rehabilitācijas institūcijā vai dzīvesvietā vai sociālās aprūpes un sociālās rehabilitācijas institūcijā.</a:t>
            </a:r>
          </a:p>
          <a:p>
            <a:endParaRPr lang="lv-LV"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562" y="2842054"/>
            <a:ext cx="3847070" cy="2825578"/>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64055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1952368"/>
            <a:ext cx="7249297" cy="4267200"/>
          </a:xfrm>
        </p:spPr>
        <p:txBody>
          <a:bodyPr/>
          <a:lstStyle/>
          <a:p>
            <a:pPr algn="ctr"/>
            <a:r>
              <a:rPr lang="lv-LV" sz="4800" b="1" dirty="0">
                <a:solidFill>
                  <a:schemeClr val="accent6">
                    <a:lumMod val="75000"/>
                  </a:schemeClr>
                </a:solidFill>
                <a:latin typeface="Times New Roman" panose="02020603050405020304" pitchFamily="18" charset="0"/>
                <a:cs typeface="Times New Roman" panose="02020603050405020304" pitchFamily="18" charset="0"/>
              </a:rPr>
              <a:t>Paldies par uzmanību !</a:t>
            </a:r>
            <a:br>
              <a:rPr lang="lv-LV" sz="4800" b="1" dirty="0">
                <a:solidFill>
                  <a:schemeClr val="accent6">
                    <a:lumMod val="75000"/>
                  </a:schemeClr>
                </a:solidFill>
                <a:latin typeface="Times New Roman" panose="02020603050405020304" pitchFamily="18" charset="0"/>
                <a:cs typeface="Times New Roman" panose="02020603050405020304" pitchFamily="18" charset="0"/>
              </a:rPr>
            </a:br>
            <a:r>
              <a:rPr lang="lv-LV" sz="4800" b="1" dirty="0">
                <a:solidFill>
                  <a:schemeClr val="accent6">
                    <a:lumMod val="75000"/>
                  </a:schemeClr>
                </a:solidFill>
                <a:latin typeface="Times New Roman" panose="02020603050405020304" pitchFamily="18" charset="0"/>
                <a:cs typeface="Times New Roman" panose="02020603050405020304" pitchFamily="18" charset="0"/>
              </a:rPr>
              <a:t>Sargiet sevi! </a:t>
            </a:r>
            <a:br>
              <a:rPr lang="lv-LV" sz="4800" b="1" dirty="0">
                <a:solidFill>
                  <a:schemeClr val="accent6">
                    <a:lumMod val="75000"/>
                  </a:schemeClr>
                </a:solidFill>
                <a:latin typeface="Times New Roman" panose="02020603050405020304" pitchFamily="18" charset="0"/>
                <a:cs typeface="Times New Roman" panose="02020603050405020304" pitchFamily="18" charset="0"/>
              </a:rPr>
            </a:br>
            <a:r>
              <a:rPr lang="lv-LV" sz="4800" b="1" dirty="0">
                <a:solidFill>
                  <a:schemeClr val="accent6">
                    <a:lumMod val="75000"/>
                  </a:schemeClr>
                </a:solidFill>
                <a:latin typeface="Times New Roman" panose="02020603050405020304" pitchFamily="18" charset="0"/>
                <a:cs typeface="Times New Roman" panose="02020603050405020304" pitchFamily="18" charset="0"/>
              </a:rPr>
              <a:t>Veiksmi savas veselības saglabāšanā!</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611" y="2446638"/>
            <a:ext cx="3739978" cy="4008395"/>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6338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9" y="609600"/>
            <a:ext cx="10277174" cy="1210962"/>
          </a:xfrm>
        </p:spPr>
        <p:txBody>
          <a:bodyPr/>
          <a:lstStyle/>
          <a:p>
            <a:r>
              <a:rPr lang="lv-LV" b="1" dirty="0">
                <a:latin typeface="Times New Roman" panose="02020603050405020304" pitchFamily="18" charset="0"/>
                <a:cs typeface="Times New Roman" panose="02020603050405020304" pitchFamily="18" charset="0"/>
              </a:rPr>
              <a:t>Vispārējā cilvēktiesību deklarācija </a:t>
            </a:r>
            <a:endParaRPr lang="lv-LV"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82595" y="2413687"/>
            <a:ext cx="7158681" cy="4085968"/>
          </a:xfrm>
        </p:spPr>
        <p:txBody>
          <a:bodyPr>
            <a:normAutofit fontScale="92500" lnSpcReduction="10000"/>
          </a:bodyPr>
          <a:lstStyle/>
          <a:p>
            <a:r>
              <a:rPr lang="lv-LV" sz="4000" b="1" dirty="0">
                <a:latin typeface="Times New Roman" panose="02020603050405020304" pitchFamily="18" charset="0"/>
                <a:cs typeface="Times New Roman" panose="02020603050405020304" pitchFamily="18" charset="0"/>
              </a:rPr>
              <a:t> Tiesības uz veselību </a:t>
            </a:r>
            <a:r>
              <a:rPr lang="lv-LV" sz="4000" dirty="0">
                <a:latin typeface="Times New Roman" panose="02020603050405020304" pitchFamily="18" charset="0"/>
                <a:cs typeface="Times New Roman" panose="02020603050405020304" pitchFamily="18" charset="0"/>
              </a:rPr>
              <a:t>ir ikviena </a:t>
            </a:r>
            <a:r>
              <a:rPr lang="lv-LV" sz="4000" b="1" u="sng" dirty="0">
                <a:latin typeface="Times New Roman" panose="02020603050405020304" pitchFamily="18" charset="0"/>
                <a:cs typeface="Times New Roman" panose="02020603050405020304" pitchFamily="18" charset="0"/>
              </a:rPr>
              <a:t>cilvēka pamata tiesības</a:t>
            </a:r>
            <a:r>
              <a:rPr lang="lv-LV" sz="4000" dirty="0">
                <a:latin typeface="Times New Roman" panose="02020603050405020304" pitchFamily="18" charset="0"/>
                <a:cs typeface="Times New Roman" panose="02020603050405020304" pitchFamily="18" charset="0"/>
              </a:rPr>
              <a:t>, un tās ir neaizstājamas citu cilvēktiesību īstenošanā. </a:t>
            </a:r>
          </a:p>
          <a:p>
            <a:r>
              <a:rPr lang="lv-LV" sz="4000" dirty="0">
                <a:latin typeface="Times New Roman" panose="02020603050405020304" pitchFamily="18" charset="0"/>
                <a:cs typeface="Times New Roman" panose="02020603050405020304" pitchFamily="18" charset="0"/>
              </a:rPr>
              <a:t> Ikvienam cilvēkam ir </a:t>
            </a:r>
            <a:r>
              <a:rPr lang="lv-LV" sz="4000" b="1" dirty="0">
                <a:latin typeface="Times New Roman" panose="02020603050405020304" pitchFamily="18" charset="0"/>
                <a:cs typeface="Times New Roman" panose="02020603050405020304" pitchFamily="18" charset="0"/>
              </a:rPr>
              <a:t>tiesības uz vislabāko veselības stāvokli</a:t>
            </a:r>
            <a:r>
              <a:rPr lang="lv-LV" sz="4000" dirty="0">
                <a:latin typeface="Times New Roman" panose="02020603050405020304" pitchFamily="18" charset="0"/>
                <a:cs typeface="Times New Roman" panose="02020603050405020304" pitchFamily="18" charset="0"/>
              </a:rPr>
              <a:t>, kas nodrošina </a:t>
            </a:r>
            <a:r>
              <a:rPr lang="lv-LV" sz="4000" b="1" i="1" dirty="0">
                <a:latin typeface="Times New Roman" panose="02020603050405020304" pitchFamily="18" charset="0"/>
                <a:cs typeface="Times New Roman" panose="02020603050405020304" pitchFamily="18" charset="0"/>
              </a:rPr>
              <a:t>cieņpilnu</a:t>
            </a:r>
            <a:r>
              <a:rPr lang="lv-LV" sz="4000" dirty="0">
                <a:latin typeface="Times New Roman" panose="02020603050405020304" pitchFamily="18" charset="0"/>
                <a:cs typeface="Times New Roman" panose="02020603050405020304" pitchFamily="18" charset="0"/>
              </a:rPr>
              <a:t> dzīvi.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130" y="2553730"/>
            <a:ext cx="3707027" cy="2965621"/>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83417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4930"/>
          </a:xfrm>
        </p:spPr>
        <p:txBody>
          <a:bodyPr/>
          <a:lstStyle/>
          <a:p>
            <a:r>
              <a:rPr lang="lv-LV" b="1" dirty="0">
                <a:latin typeface="Times New Roman" panose="02020603050405020304" pitchFamily="18" charset="0"/>
                <a:cs typeface="Times New Roman" panose="02020603050405020304" pitchFamily="18" charset="0"/>
              </a:rPr>
              <a:t>Tiesības uz veselības aprūpi</a:t>
            </a:r>
          </a:p>
        </p:txBody>
      </p:sp>
      <p:sp>
        <p:nvSpPr>
          <p:cNvPr id="3" name="Content Placeholder 2"/>
          <p:cNvSpPr>
            <a:spLocks noGrp="1"/>
          </p:cNvSpPr>
          <p:nvPr>
            <p:ph idx="1"/>
          </p:nvPr>
        </p:nvSpPr>
        <p:spPr>
          <a:xfrm>
            <a:off x="677334" y="2496065"/>
            <a:ext cx="6654342" cy="3545298"/>
          </a:xfrm>
        </p:spPr>
        <p:txBody>
          <a:bodyPr>
            <a:normAutofit fontScale="92500"/>
          </a:bodyPr>
          <a:lstStyle/>
          <a:p>
            <a:r>
              <a:rPr lang="lv-LV" b="1" dirty="0">
                <a:latin typeface="Times New Roman" panose="02020603050405020304" pitchFamily="18" charset="0"/>
                <a:cs typeface="Times New Roman" panose="02020603050405020304" pitchFamily="18" charset="0"/>
              </a:rPr>
              <a:t>Latvijas Republikas Satversme</a:t>
            </a:r>
            <a:r>
              <a:rPr lang="lv-LV" dirty="0">
                <a:latin typeface="Times New Roman" panose="02020603050405020304" pitchFamily="18" charset="0"/>
                <a:cs typeface="Times New Roman" panose="02020603050405020304" pitchFamily="18" charset="0"/>
              </a:rPr>
              <a:t> garantē indivīda </a:t>
            </a:r>
            <a:r>
              <a:rPr lang="lv-LV" b="1" dirty="0">
                <a:latin typeface="Times New Roman" panose="02020603050405020304" pitchFamily="18" charset="0"/>
                <a:cs typeface="Times New Roman" panose="02020603050405020304" pitchFamily="18" charset="0"/>
              </a:rPr>
              <a:t>tiesības uz veselības aprūpi </a:t>
            </a:r>
            <a:r>
              <a:rPr lang="lv-LV" dirty="0">
                <a:latin typeface="Times New Roman" panose="02020603050405020304" pitchFamily="18" charset="0"/>
                <a:cs typeface="Times New Roman" panose="02020603050405020304" pitchFamily="18" charset="0"/>
              </a:rPr>
              <a:t>un paredz cilvēka tiesības uz privāto dzīvi, attiecīgi </a:t>
            </a:r>
            <a:r>
              <a:rPr lang="lv-LV" b="1" dirty="0">
                <a:latin typeface="Times New Roman" panose="02020603050405020304" pitchFamily="18" charset="0"/>
                <a:cs typeface="Times New Roman" panose="02020603050405020304" pitchFamily="18" charset="0"/>
              </a:rPr>
              <a:t>datu neaizskaramību</a:t>
            </a:r>
            <a:r>
              <a:rPr lang="lv-LV" dirty="0">
                <a:latin typeface="Times New Roman" panose="02020603050405020304" pitchFamily="18" charset="0"/>
                <a:cs typeface="Times New Roman" panose="02020603050405020304" pitchFamily="18" charset="0"/>
              </a:rPr>
              <a:t>. </a:t>
            </a:r>
          </a:p>
          <a:p>
            <a:r>
              <a:rPr lang="lv-LV" dirty="0">
                <a:latin typeface="Times New Roman" panose="02020603050405020304" pitchFamily="18" charset="0"/>
                <a:cs typeface="Times New Roman" panose="02020603050405020304" pitchFamily="18" charset="0"/>
              </a:rPr>
              <a:t>Satversmes   111. pants noteic, ka </a:t>
            </a:r>
            <a:r>
              <a:rPr lang="lv-LV" b="1" dirty="0">
                <a:latin typeface="Times New Roman" panose="02020603050405020304" pitchFamily="18" charset="0"/>
                <a:cs typeface="Times New Roman" panose="02020603050405020304" pitchFamily="18" charset="0"/>
              </a:rPr>
              <a:t>Valsts aizsargā cilvēku veselību </a:t>
            </a:r>
            <a:r>
              <a:rPr lang="lv-LV" dirty="0">
                <a:latin typeface="Times New Roman" panose="02020603050405020304" pitchFamily="18" charset="0"/>
                <a:cs typeface="Times New Roman" panose="02020603050405020304" pitchFamily="18" charset="0"/>
              </a:rPr>
              <a:t>un garantē </a:t>
            </a:r>
            <a:r>
              <a:rPr lang="lv-LV" b="1" u="sng" dirty="0">
                <a:latin typeface="Times New Roman" panose="02020603050405020304" pitchFamily="18" charset="0"/>
                <a:cs typeface="Times New Roman" panose="02020603050405020304" pitchFamily="18" charset="0"/>
              </a:rPr>
              <a:t>ikvienam medicīniskās palīdzības minimumu</a:t>
            </a:r>
            <a:r>
              <a:rPr lang="lv-LV" dirty="0">
                <a:latin typeface="Times New Roman" panose="02020603050405020304" pitchFamily="18" charset="0"/>
                <a:cs typeface="Times New Roman" panose="02020603050405020304" pitchFamily="18" charset="0"/>
              </a:rPr>
              <a:t>.</a:t>
            </a:r>
          </a:p>
          <a:p>
            <a:r>
              <a:rPr lang="lv-LV" u="sng" dirty="0">
                <a:latin typeface="Times New Roman" panose="02020603050405020304" pitchFamily="18" charset="0"/>
                <a:cs typeface="Times New Roman" panose="02020603050405020304" pitchFamily="18" charset="0"/>
              </a:rPr>
              <a:t>Tiesības uz </a:t>
            </a:r>
            <a:r>
              <a:rPr lang="lv-LV" b="1" u="sng" dirty="0">
                <a:latin typeface="Times New Roman" panose="02020603050405020304" pitchFamily="18" charset="0"/>
                <a:cs typeface="Times New Roman" panose="02020603050405020304" pitchFamily="18" charset="0"/>
              </a:rPr>
              <a:t>veselības aizsardzību </a:t>
            </a:r>
            <a:r>
              <a:rPr lang="lv-LV" dirty="0">
                <a:latin typeface="Times New Roman" panose="02020603050405020304" pitchFamily="18" charset="0"/>
                <a:cs typeface="Times New Roman" panose="02020603050405020304" pitchFamily="18" charset="0"/>
              </a:rPr>
              <a:t>ir atzīstamas par vienām no </a:t>
            </a:r>
            <a:r>
              <a:rPr lang="lv-LV" b="1" dirty="0">
                <a:latin typeface="Times New Roman" panose="02020603050405020304" pitchFamily="18" charset="0"/>
                <a:cs typeface="Times New Roman" panose="02020603050405020304" pitchFamily="18" charset="0"/>
              </a:rPr>
              <a:t>cilvēka pamattiesībām.</a:t>
            </a:r>
            <a:endParaRPr lang="lv-LV" dirty="0">
              <a:latin typeface="Times New Roman" panose="02020603050405020304" pitchFamily="18" charset="0"/>
              <a:cs typeface="Times New Roman" panose="02020603050405020304" pitchFamily="18" charset="0"/>
            </a:endParaRPr>
          </a:p>
          <a:p>
            <a:r>
              <a:rPr lang="lv-LV" dirty="0">
                <a:latin typeface="Times New Roman" panose="02020603050405020304" pitchFamily="18" charset="0"/>
                <a:cs typeface="Times New Roman" panose="02020603050405020304" pitchFamily="18" charset="0"/>
              </a:rPr>
              <a:t>Starptautiskie tiesību akti, ko Latvija ir atzinusi par sev saistošiem, noteic, ka </a:t>
            </a:r>
            <a:r>
              <a:rPr lang="lv-LV" b="1" dirty="0">
                <a:latin typeface="Times New Roman" panose="02020603050405020304" pitchFamily="18" charset="0"/>
                <a:cs typeface="Times New Roman" panose="02020603050405020304" pitchFamily="18" charset="0"/>
              </a:rPr>
              <a:t>ikvienam, </a:t>
            </a:r>
            <a:r>
              <a:rPr lang="lv-LV" dirty="0">
                <a:latin typeface="Times New Roman" panose="02020603050405020304" pitchFamily="18" charset="0"/>
                <a:cs typeface="Times New Roman" panose="02020603050405020304" pitchFamily="18" charset="0"/>
              </a:rPr>
              <a:t>neatkarīgi no materiālā stāvokļa, jābūt pieejamiem nepieciešamajiem </a:t>
            </a:r>
            <a:r>
              <a:rPr lang="lv-LV" b="1" dirty="0">
                <a:latin typeface="Times New Roman" panose="02020603050405020304" pitchFamily="18" charset="0"/>
                <a:cs typeface="Times New Roman" panose="02020603050405020304" pitchFamily="18" charset="0"/>
              </a:rPr>
              <a:t>veselības aprūpes pakalpojumiem</a:t>
            </a:r>
            <a:r>
              <a:rPr lang="lv-LV" dirty="0">
                <a:latin typeface="Times New Roman" panose="02020603050405020304" pitchFamily="18" charset="0"/>
                <a:cs typeface="Times New Roman" panose="02020603050405020304" pitchFamily="18" charset="0"/>
              </a:rPr>
              <a:t>, </a:t>
            </a:r>
            <a:r>
              <a:rPr lang="lv-LV" u="sng" dirty="0">
                <a:latin typeface="Times New Roman" panose="02020603050405020304" pitchFamily="18" charset="0"/>
                <a:cs typeface="Times New Roman" panose="02020603050405020304" pitchFamily="18" charset="0"/>
              </a:rPr>
              <a:t>nepakļaujot</a:t>
            </a:r>
            <a:r>
              <a:rPr lang="lv-LV" dirty="0">
                <a:latin typeface="Times New Roman" panose="02020603050405020304" pitchFamily="18" charset="0"/>
                <a:cs typeface="Times New Roman" panose="02020603050405020304" pitchFamily="18" charset="0"/>
              </a:rPr>
              <a:t> savu ģimeni sociālajam un finansiālajam riskam. </a:t>
            </a:r>
          </a:p>
          <a:p>
            <a:endParaRPr lang="lv-LV" dirty="0"/>
          </a:p>
        </p:txBody>
      </p:sp>
      <p:pic>
        <p:nvPicPr>
          <p:cNvPr id="4" name="Picture 3"/>
          <p:cNvPicPr>
            <a:picLocks noChangeAspect="1"/>
          </p:cNvPicPr>
          <p:nvPr/>
        </p:nvPicPr>
        <p:blipFill>
          <a:blip r:embed="rId2"/>
          <a:stretch>
            <a:fillRect/>
          </a:stretch>
        </p:blipFill>
        <p:spPr>
          <a:xfrm>
            <a:off x="7440312" y="3149943"/>
            <a:ext cx="4000500" cy="26670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704723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latin typeface="Times New Roman" panose="02020603050405020304" pitchFamily="18" charset="0"/>
                <a:cs typeface="Times New Roman" panose="02020603050405020304" pitchFamily="18" charset="0"/>
              </a:rPr>
              <a:t>Tiesības uz veselības aprūpi</a:t>
            </a:r>
            <a:endParaRPr lang="lv-LV" dirty="0"/>
          </a:p>
        </p:txBody>
      </p:sp>
      <p:sp>
        <p:nvSpPr>
          <p:cNvPr id="3" name="Content Placeholder 2"/>
          <p:cNvSpPr>
            <a:spLocks noGrp="1"/>
          </p:cNvSpPr>
          <p:nvPr>
            <p:ph idx="1"/>
          </p:nvPr>
        </p:nvSpPr>
        <p:spPr>
          <a:xfrm>
            <a:off x="677333" y="2504303"/>
            <a:ext cx="10863877" cy="3822356"/>
          </a:xfrm>
        </p:spPr>
        <p:txBody>
          <a:bodyPr>
            <a:normAutofit/>
          </a:bodyPr>
          <a:lstStyle/>
          <a:p>
            <a:r>
              <a:rPr lang="lv-LV" dirty="0">
                <a:latin typeface="Times New Roman" panose="02020603050405020304" pitchFamily="18" charset="0"/>
                <a:cs typeface="Times New Roman" panose="02020603050405020304" pitchFamily="18" charset="0"/>
              </a:rPr>
              <a:t>Latvijā </a:t>
            </a:r>
            <a:r>
              <a:rPr lang="lv-LV" b="1" dirty="0">
                <a:latin typeface="Times New Roman" panose="02020603050405020304" pitchFamily="18" charset="0"/>
                <a:cs typeface="Times New Roman" panose="02020603050405020304" pitchFamily="18" charset="0"/>
              </a:rPr>
              <a:t>tiesības</a:t>
            </a:r>
            <a:r>
              <a:rPr lang="lv-LV" dirty="0">
                <a:latin typeface="Times New Roman" panose="02020603050405020304" pitchFamily="18" charset="0"/>
                <a:cs typeface="Times New Roman" panose="02020603050405020304" pitchFamily="18" charset="0"/>
              </a:rPr>
              <a:t> uz veselības aizsardzību tiek nodrošinātas, savstarpēji sadarbojoties:</a:t>
            </a:r>
          </a:p>
          <a:p>
            <a:pPr lvl="1">
              <a:buFont typeface="+mj-lt"/>
              <a:buAutoNum type="arabicPeriod"/>
            </a:pPr>
            <a:r>
              <a:rPr lang="lv-LV" dirty="0">
                <a:latin typeface="Times New Roman" panose="02020603050405020304" pitchFamily="18" charset="0"/>
                <a:cs typeface="Times New Roman" panose="02020603050405020304" pitchFamily="18" charset="0"/>
              </a:rPr>
              <a:t>valsts un pašvaldību institūcijām, </a:t>
            </a:r>
          </a:p>
          <a:p>
            <a:pPr lvl="1">
              <a:buFont typeface="+mj-lt"/>
              <a:buAutoNum type="arabicPeriod"/>
            </a:pPr>
            <a:r>
              <a:rPr lang="lv-LV" dirty="0">
                <a:latin typeface="Times New Roman" panose="02020603050405020304" pitchFamily="18" charset="0"/>
                <a:cs typeface="Times New Roman" panose="02020603050405020304" pitchFamily="18" charset="0"/>
              </a:rPr>
              <a:t>sabiedriskajām organizācijām,</a:t>
            </a:r>
          </a:p>
          <a:p>
            <a:pPr lvl="1">
              <a:buFont typeface="+mj-lt"/>
              <a:buAutoNum type="arabicPeriod"/>
            </a:pPr>
            <a:r>
              <a:rPr lang="lv-LV" dirty="0">
                <a:latin typeface="Times New Roman" panose="02020603050405020304" pitchFamily="18" charset="0"/>
                <a:cs typeface="Times New Roman" panose="02020603050405020304" pitchFamily="18" charset="0"/>
              </a:rPr>
              <a:t>citām juridiskām un fiziskām personām. </a:t>
            </a:r>
          </a:p>
          <a:p>
            <a:r>
              <a:rPr lang="lv-LV" b="1" dirty="0">
                <a:latin typeface="Times New Roman" panose="02020603050405020304" pitchFamily="18" charset="0"/>
                <a:cs typeface="Times New Roman" panose="02020603050405020304" pitchFamily="18" charset="0"/>
              </a:rPr>
              <a:t>Valsts pienākums </a:t>
            </a:r>
            <a:r>
              <a:rPr lang="lv-LV" dirty="0">
                <a:latin typeface="Times New Roman" panose="02020603050405020304" pitchFamily="18" charset="0"/>
                <a:cs typeface="Times New Roman" panose="02020603050405020304" pitchFamily="18" charset="0"/>
              </a:rPr>
              <a:t>veikt </a:t>
            </a:r>
            <a:r>
              <a:rPr lang="lv-LV" b="1" dirty="0">
                <a:latin typeface="Times New Roman" panose="02020603050405020304" pitchFamily="18" charset="0"/>
                <a:cs typeface="Times New Roman" panose="02020603050405020304" pitchFamily="18" charset="0"/>
              </a:rPr>
              <a:t>pasākumus veselības aizsardzības nodrošināšanā </a:t>
            </a:r>
            <a:r>
              <a:rPr lang="lv-LV" dirty="0">
                <a:latin typeface="Times New Roman" panose="02020603050405020304" pitchFamily="18" charset="0"/>
                <a:cs typeface="Times New Roman" panose="02020603050405020304" pitchFamily="18" charset="0"/>
              </a:rPr>
              <a:t>ir cieši saistīts ar valsts ekonomiskajām iespējām. </a:t>
            </a:r>
          </a:p>
          <a:p>
            <a:r>
              <a:rPr lang="lv-LV" b="1" dirty="0">
                <a:latin typeface="Times New Roman" panose="02020603050405020304" pitchFamily="18" charset="0"/>
                <a:cs typeface="Times New Roman" panose="02020603050405020304" pitchFamily="18" charset="0"/>
              </a:rPr>
              <a:t>Pasākumi</a:t>
            </a:r>
            <a:r>
              <a:rPr lang="lv-LV" dirty="0">
                <a:latin typeface="Times New Roman" panose="02020603050405020304" pitchFamily="18" charset="0"/>
                <a:cs typeface="Times New Roman" panose="02020603050405020304" pitchFamily="18" charset="0"/>
              </a:rPr>
              <a:t> ietver </a:t>
            </a:r>
            <a:r>
              <a:rPr lang="lv-LV" b="1" dirty="0">
                <a:latin typeface="Times New Roman" panose="02020603050405020304" pitchFamily="18" charset="0"/>
                <a:cs typeface="Times New Roman" panose="02020603050405020304" pitchFamily="18" charset="0"/>
              </a:rPr>
              <a:t>medicīnisko pakalpojumu pieejamības nodrošināšanu</a:t>
            </a:r>
            <a:r>
              <a:rPr lang="lv-LV" dirty="0">
                <a:latin typeface="Times New Roman" panose="02020603050405020304" pitchFamily="18" charset="0"/>
                <a:cs typeface="Times New Roman" panose="02020603050405020304" pitchFamily="18" charset="0"/>
              </a:rPr>
              <a:t>, veselīga dzīvesveida popularizēšanu, pārtikas higiēnas standartu noteikšanu u.c. </a:t>
            </a:r>
          </a:p>
          <a:p>
            <a:r>
              <a:rPr lang="lv-LV" dirty="0">
                <a:latin typeface="Times New Roman" panose="02020603050405020304" pitchFamily="18" charset="0"/>
                <a:cs typeface="Times New Roman" panose="02020603050405020304" pitchFamily="18" charset="0"/>
              </a:rPr>
              <a:t>Valsts </a:t>
            </a:r>
            <a:r>
              <a:rPr lang="lv-LV" b="1" dirty="0">
                <a:latin typeface="Times New Roman" panose="02020603050405020304" pitchFamily="18" charset="0"/>
                <a:cs typeface="Times New Roman" panose="02020603050405020304" pitchFamily="18" charset="0"/>
              </a:rPr>
              <a:t>pienākums </a:t>
            </a:r>
            <a:r>
              <a:rPr lang="lv-LV" dirty="0">
                <a:latin typeface="Times New Roman" panose="02020603050405020304" pitchFamily="18" charset="0"/>
                <a:cs typeface="Times New Roman" panose="02020603050405020304" pitchFamily="18" charset="0"/>
              </a:rPr>
              <a:t>ir arī </a:t>
            </a:r>
            <a:r>
              <a:rPr lang="lv-LV" b="1" dirty="0">
                <a:latin typeface="Times New Roman" panose="02020603050405020304" pitchFamily="18" charset="0"/>
                <a:cs typeface="Times New Roman" panose="02020603050405020304" pitchFamily="18" charset="0"/>
              </a:rPr>
              <a:t>atturēties</a:t>
            </a:r>
            <a:r>
              <a:rPr lang="lv-LV" dirty="0">
                <a:latin typeface="Times New Roman" panose="02020603050405020304" pitchFamily="18" charset="0"/>
                <a:cs typeface="Times New Roman" panose="02020603050405020304" pitchFamily="18" charset="0"/>
              </a:rPr>
              <a:t> no tādām darbībām, kas </a:t>
            </a:r>
            <a:r>
              <a:rPr lang="lv-LV" b="1" dirty="0">
                <a:latin typeface="Times New Roman" panose="02020603050405020304" pitchFamily="18" charset="0"/>
                <a:cs typeface="Times New Roman" panose="02020603050405020304" pitchFamily="18" charset="0"/>
              </a:rPr>
              <a:t>ierobežo</a:t>
            </a:r>
            <a:r>
              <a:rPr lang="lv-LV" dirty="0">
                <a:latin typeface="Times New Roman" panose="02020603050405020304" pitchFamily="18" charset="0"/>
                <a:cs typeface="Times New Roman" panose="02020603050405020304" pitchFamily="18" charset="0"/>
              </a:rPr>
              <a:t> iespējas katrai personai pašai rūpēties par savas veselības aizsardzību - saskaņā ar Satversmes 111. pantu ikvienai personai zināmās robežās ir </a:t>
            </a:r>
            <a:r>
              <a:rPr lang="lv-LV" b="1" dirty="0">
                <a:latin typeface="Times New Roman" panose="02020603050405020304" pitchFamily="18" charset="0"/>
                <a:cs typeface="Times New Roman" panose="02020603050405020304" pitchFamily="18" charset="0"/>
              </a:rPr>
              <a:t>tiesības</a:t>
            </a:r>
            <a:r>
              <a:rPr lang="lv-LV" dirty="0">
                <a:latin typeface="Times New Roman" panose="02020603050405020304" pitchFamily="18" charset="0"/>
                <a:cs typeface="Times New Roman" panose="02020603050405020304" pitchFamily="18" charset="0"/>
              </a:rPr>
              <a:t> veikt pasākumus, ko tā uzskata par nepieciešamu savas veselības nodrošināšanai.</a:t>
            </a:r>
          </a:p>
          <a:p>
            <a:endParaRPr lang="lv-LV" dirty="0">
              <a:latin typeface="Times New Roman" panose="02020603050405020304" pitchFamily="18" charset="0"/>
              <a:cs typeface="Times New Roman" panose="02020603050405020304" pitchFamily="18" charset="0"/>
            </a:endParaRPr>
          </a:p>
          <a:p>
            <a:endParaRPr lang="lv-LV"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81772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latin typeface="Times New Roman" panose="02020603050405020304" pitchFamily="18" charset="0"/>
                <a:cs typeface="Times New Roman" panose="02020603050405020304" pitchFamily="18" charset="0"/>
              </a:rPr>
              <a:t>Tiesības uz veselības aprūpi</a:t>
            </a:r>
          </a:p>
        </p:txBody>
      </p:sp>
      <p:sp>
        <p:nvSpPr>
          <p:cNvPr id="3" name="Content Placeholder 2"/>
          <p:cNvSpPr>
            <a:spLocks noGrp="1"/>
          </p:cNvSpPr>
          <p:nvPr>
            <p:ph idx="1"/>
          </p:nvPr>
        </p:nvSpPr>
        <p:spPr>
          <a:xfrm>
            <a:off x="677333" y="2421923"/>
            <a:ext cx="11053347" cy="3619439"/>
          </a:xfrm>
        </p:spPr>
        <p:txBody>
          <a:bodyPr/>
          <a:lstStyle/>
          <a:p>
            <a:r>
              <a:rPr lang="lv-LV" dirty="0">
                <a:latin typeface="Times New Roman" panose="02020603050405020304" pitchFamily="18" charset="0"/>
                <a:cs typeface="Times New Roman" panose="02020603050405020304" pitchFamily="18" charset="0"/>
              </a:rPr>
              <a:t>Tiesību uz veselību nodrošināšana ir </a:t>
            </a:r>
            <a:r>
              <a:rPr lang="lv-LV" b="1" dirty="0">
                <a:latin typeface="Times New Roman" panose="02020603050405020304" pitchFamily="18" charset="0"/>
                <a:cs typeface="Times New Roman" panose="02020603050405020304" pitchFamily="18" charset="0"/>
              </a:rPr>
              <a:t>kopīgas pūles</a:t>
            </a:r>
            <a:r>
              <a:rPr lang="lv-LV" dirty="0">
                <a:latin typeface="Times New Roman" panose="02020603050405020304" pitchFamily="18" charset="0"/>
                <a:cs typeface="Times New Roman" panose="02020603050405020304" pitchFamily="18" charset="0"/>
              </a:rPr>
              <a:t>. </a:t>
            </a:r>
            <a:r>
              <a:rPr lang="lv-LV" u="sng" dirty="0">
                <a:latin typeface="Times New Roman" panose="02020603050405020304" pitchFamily="18" charset="0"/>
                <a:cs typeface="Times New Roman" panose="02020603050405020304" pitchFamily="18" charset="0"/>
              </a:rPr>
              <a:t>Tās ietver </a:t>
            </a:r>
            <a:r>
              <a:rPr lang="lv-LV" dirty="0">
                <a:latin typeface="Times New Roman" panose="02020603050405020304" pitchFamily="18" charset="0"/>
                <a:cs typeface="Times New Roman" panose="02020603050405020304" pitchFamily="18" charset="0"/>
              </a:rPr>
              <a:t>gan pašu </a:t>
            </a:r>
            <a:r>
              <a:rPr lang="lv-LV" b="1" dirty="0">
                <a:latin typeface="Times New Roman" panose="02020603050405020304" pitchFamily="18" charset="0"/>
                <a:cs typeface="Times New Roman" panose="02020603050405020304" pitchFamily="18" charset="0"/>
              </a:rPr>
              <a:t>indivīdu</a:t>
            </a:r>
            <a:r>
              <a:rPr lang="lv-LV" dirty="0">
                <a:latin typeface="Times New Roman" panose="02020603050405020304" pitchFamily="18" charset="0"/>
                <a:cs typeface="Times New Roman" panose="02020603050405020304" pitchFamily="18" charset="0"/>
              </a:rPr>
              <a:t>, gan </a:t>
            </a:r>
            <a:r>
              <a:rPr lang="lv-LV" b="1" dirty="0">
                <a:latin typeface="Times New Roman" panose="02020603050405020304" pitchFamily="18" charset="0"/>
                <a:cs typeface="Times New Roman" panose="02020603050405020304" pitchFamily="18" charset="0"/>
              </a:rPr>
              <a:t>valsti</a:t>
            </a:r>
            <a:r>
              <a:rPr lang="lv-LV" dirty="0">
                <a:latin typeface="Times New Roman" panose="02020603050405020304" pitchFamily="18" charset="0"/>
                <a:cs typeface="Times New Roman" panose="02020603050405020304" pitchFamily="18" charset="0"/>
              </a:rPr>
              <a:t>, gan veselības aprūpē </a:t>
            </a:r>
            <a:r>
              <a:rPr lang="lv-LV" b="1" dirty="0">
                <a:latin typeface="Times New Roman" panose="02020603050405020304" pitchFamily="18" charset="0"/>
                <a:cs typeface="Times New Roman" panose="02020603050405020304" pitchFamily="18" charset="0"/>
              </a:rPr>
              <a:t>strādājošos.</a:t>
            </a:r>
            <a:r>
              <a:rPr lang="lv-LV" dirty="0">
                <a:latin typeface="Times New Roman" panose="02020603050405020304" pitchFamily="18" charset="0"/>
                <a:cs typeface="Times New Roman" panose="02020603050405020304" pitchFamily="18" charset="0"/>
              </a:rPr>
              <a:t> </a:t>
            </a:r>
          </a:p>
          <a:p>
            <a:r>
              <a:rPr lang="lv-LV" dirty="0">
                <a:latin typeface="Times New Roman" panose="02020603050405020304" pitchFamily="18" charset="0"/>
                <a:cs typeface="Times New Roman" panose="02020603050405020304" pitchFamily="18" charset="0"/>
              </a:rPr>
              <a:t>Starptautiskie cilvēktiesību standarti respektē katras valsts praktiskās un ekonomiskās iespējas un rīcības brīvību, </a:t>
            </a:r>
            <a:r>
              <a:rPr lang="lv-LV" b="1" dirty="0">
                <a:latin typeface="Times New Roman" panose="02020603050405020304" pitchFamily="18" charset="0"/>
                <a:cs typeface="Times New Roman" panose="02020603050405020304" pitchFamily="18" charset="0"/>
              </a:rPr>
              <a:t>veidojot veselības aprūpes modeli</a:t>
            </a:r>
            <a:r>
              <a:rPr lang="lv-LV" dirty="0">
                <a:latin typeface="Times New Roman" panose="02020603050405020304" pitchFamily="18" charset="0"/>
                <a:cs typeface="Times New Roman" panose="02020603050405020304" pitchFamily="18" charset="0"/>
              </a:rPr>
              <a:t>, ko tā </a:t>
            </a:r>
            <a:r>
              <a:rPr lang="lv-LV" u="sng" dirty="0">
                <a:latin typeface="Times New Roman" panose="02020603050405020304" pitchFamily="18" charset="0"/>
                <a:cs typeface="Times New Roman" panose="02020603050405020304" pitchFamily="18" charset="0"/>
              </a:rPr>
              <a:t>var atļauties </a:t>
            </a:r>
            <a:r>
              <a:rPr lang="lv-LV" dirty="0">
                <a:latin typeface="Times New Roman" panose="02020603050405020304" pitchFamily="18" charset="0"/>
                <a:cs typeface="Times New Roman" panose="02020603050405020304" pitchFamily="18" charset="0"/>
              </a:rPr>
              <a:t>un kas ir </a:t>
            </a:r>
            <a:r>
              <a:rPr lang="lv-LV" u="sng" dirty="0">
                <a:latin typeface="Times New Roman" panose="02020603050405020304" pitchFamily="18" charset="0"/>
                <a:cs typeface="Times New Roman" panose="02020603050405020304" pitchFamily="18" charset="0"/>
              </a:rPr>
              <a:t>atbilstoša</a:t>
            </a:r>
            <a:r>
              <a:rPr lang="lv-LV" dirty="0">
                <a:latin typeface="Times New Roman" panose="02020603050405020304" pitchFamily="18" charset="0"/>
                <a:cs typeface="Times New Roman" panose="02020603050405020304" pitchFamily="18" charset="0"/>
              </a:rPr>
              <a:t> tās </a:t>
            </a:r>
            <a:r>
              <a:rPr lang="lv-LV" u="sng" dirty="0">
                <a:latin typeface="Times New Roman" panose="02020603050405020304" pitchFamily="18" charset="0"/>
                <a:cs typeface="Times New Roman" panose="02020603050405020304" pitchFamily="18" charset="0"/>
              </a:rPr>
              <a:t>iedzīvotāju prasībām</a:t>
            </a:r>
            <a:r>
              <a:rPr lang="lv-LV" dirty="0">
                <a:latin typeface="Times New Roman" panose="02020603050405020304" pitchFamily="18" charset="0"/>
                <a:cs typeface="Times New Roman" panose="02020603050405020304" pitchFamily="18" charset="0"/>
              </a:rPr>
              <a:t>. </a:t>
            </a:r>
          </a:p>
          <a:p>
            <a:r>
              <a:rPr lang="lv-LV" dirty="0">
                <a:latin typeface="Times New Roman" panose="02020603050405020304" pitchFamily="18" charset="0"/>
                <a:cs typeface="Times New Roman" panose="02020603050405020304" pitchFamily="18" charset="0"/>
              </a:rPr>
              <a:t>Tomēr, veidojot un attīstot šo sistēmu, </a:t>
            </a:r>
            <a:r>
              <a:rPr lang="lv-LV" b="1" dirty="0">
                <a:latin typeface="Times New Roman" panose="02020603050405020304" pitchFamily="18" charset="0"/>
                <a:cs typeface="Times New Roman" panose="02020603050405020304" pitchFamily="18" charset="0"/>
              </a:rPr>
              <a:t>ārstniecības personālam</a:t>
            </a:r>
            <a:r>
              <a:rPr lang="lv-LV" dirty="0">
                <a:latin typeface="Times New Roman" panose="02020603050405020304" pitchFamily="18" charset="0"/>
                <a:cs typeface="Times New Roman" panose="02020603050405020304" pitchFamily="18" charset="0"/>
              </a:rPr>
              <a:t> ir jāatceras, ka veselības aprūpē </a:t>
            </a:r>
            <a:r>
              <a:rPr lang="lv-LV" b="1" dirty="0">
                <a:latin typeface="Times New Roman" panose="02020603050405020304" pitchFamily="18" charset="0"/>
                <a:cs typeface="Times New Roman" panose="02020603050405020304" pitchFamily="18" charset="0"/>
              </a:rPr>
              <a:t>galvenais ir </a:t>
            </a:r>
            <a:r>
              <a:rPr lang="lv-LV" b="1" u="sng" dirty="0">
                <a:latin typeface="Times New Roman" panose="02020603050405020304" pitchFamily="18" charset="0"/>
                <a:cs typeface="Times New Roman" panose="02020603050405020304" pitchFamily="18" charset="0"/>
              </a:rPr>
              <a:t>pacienta veselība</a:t>
            </a:r>
            <a:r>
              <a:rPr lang="lv-LV" u="sng" dirty="0">
                <a:latin typeface="Times New Roman" panose="02020603050405020304" pitchFamily="18" charset="0"/>
                <a:cs typeface="Times New Roman" panose="02020603050405020304" pitchFamily="18" charset="0"/>
              </a:rPr>
              <a:t> </a:t>
            </a:r>
            <a:r>
              <a:rPr lang="lv-LV" dirty="0">
                <a:latin typeface="Times New Roman" panose="02020603050405020304" pitchFamily="18" charset="0"/>
                <a:cs typeface="Times New Roman" panose="02020603050405020304" pitchFamily="18" charset="0"/>
              </a:rPr>
              <a:t>un tā individuālās vajadzības. </a:t>
            </a:r>
          </a:p>
          <a:p>
            <a:r>
              <a:rPr lang="lv-LV" dirty="0">
                <a:latin typeface="Times New Roman" panose="02020603050405020304" pitchFamily="18" charset="0"/>
                <a:cs typeface="Times New Roman" panose="02020603050405020304" pitchFamily="18" charset="0"/>
              </a:rPr>
              <a:t>Savukārt </a:t>
            </a:r>
            <a:r>
              <a:rPr lang="lv-LV" b="1" dirty="0">
                <a:latin typeface="Times New Roman" panose="02020603050405020304" pitchFamily="18" charset="0"/>
                <a:cs typeface="Times New Roman" panose="02020603050405020304" pitchFamily="18" charset="0"/>
              </a:rPr>
              <a:t>valsts </a:t>
            </a:r>
            <a:r>
              <a:rPr lang="lv-LV" u="sng" dirty="0">
                <a:latin typeface="Times New Roman" panose="02020603050405020304" pitchFamily="18" charset="0"/>
                <a:cs typeface="Times New Roman" panose="02020603050405020304" pitchFamily="18" charset="0"/>
              </a:rPr>
              <a:t>pienākums ir nodrošināt</a:t>
            </a:r>
            <a:r>
              <a:rPr lang="lv-LV" dirty="0">
                <a:latin typeface="Times New Roman" panose="02020603050405020304" pitchFamily="18" charset="0"/>
                <a:cs typeface="Times New Roman" panose="02020603050405020304" pitchFamily="18" charset="0"/>
              </a:rPr>
              <a:t>, ka veselības aprūpē strādājošajam personālam un iestādēm tiek nodrošinātas </a:t>
            </a:r>
            <a:r>
              <a:rPr lang="lv-LV" b="1" dirty="0">
                <a:latin typeface="Times New Roman" panose="02020603050405020304" pitchFamily="18" charset="0"/>
                <a:cs typeface="Times New Roman" panose="02020603050405020304" pitchFamily="18" charset="0"/>
              </a:rPr>
              <a:t>adekvātas iespējas pacientam nepieciešamos medicīnas pakalpojumus sniegt.</a:t>
            </a:r>
            <a:r>
              <a:rPr lang="lv-LV" dirty="0">
                <a:latin typeface="Times New Roman" panose="02020603050405020304" pitchFamily="18" charset="0"/>
                <a:cs typeface="Times New Roman" panose="02020603050405020304" pitchFamily="18" charset="0"/>
              </a:rPr>
              <a:t> </a:t>
            </a:r>
          </a:p>
          <a:p>
            <a:endParaRPr lang="lv-LV" dirty="0"/>
          </a:p>
        </p:txBody>
      </p:sp>
      <p:sp>
        <p:nvSpPr>
          <p:cNvPr id="4" name="Slide Number Placeholder 3"/>
          <p:cNvSpPr>
            <a:spLocks noGrp="1"/>
          </p:cNvSpPr>
          <p:nvPr>
            <p:ph type="sldNum" sz="quarter" idx="12"/>
          </p:nvPr>
        </p:nvSpPr>
        <p:spPr/>
        <p:txBody>
          <a:bodyPr/>
          <a:lstStyle/>
          <a:p>
            <a:fld id="{7B1BB77F-6180-46BD-8EA7-CE7F01950FB0}" type="slidenum">
              <a:rPr lang="lv-LV" smtClean="0"/>
              <a:t>6</a:t>
            </a:fld>
            <a:endParaRPr lang="lv-LV"/>
          </a:p>
        </p:txBody>
      </p:sp>
    </p:spTree>
    <p:extLst>
      <p:ext uri="{BB962C8B-B14F-4D97-AF65-F5344CB8AC3E}">
        <p14:creationId xmlns:p14="http://schemas.microsoft.com/office/powerpoint/2010/main" val="311125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latin typeface="Times New Roman" panose="02020603050405020304" pitchFamily="18" charset="0"/>
                <a:cs typeface="Times New Roman" panose="02020603050405020304" pitchFamily="18" charset="0"/>
              </a:rPr>
              <a:t>Veselības aprūpe</a:t>
            </a:r>
          </a:p>
        </p:txBody>
      </p:sp>
      <p:sp>
        <p:nvSpPr>
          <p:cNvPr id="3" name="Content Placeholder 2"/>
          <p:cNvSpPr>
            <a:spLocks noGrp="1"/>
          </p:cNvSpPr>
          <p:nvPr>
            <p:ph idx="1"/>
          </p:nvPr>
        </p:nvSpPr>
        <p:spPr>
          <a:xfrm>
            <a:off x="601362" y="2603499"/>
            <a:ext cx="6834197" cy="3830251"/>
          </a:xfrm>
        </p:spPr>
        <p:txBody>
          <a:bodyPr>
            <a:normAutofit/>
          </a:bodyPr>
          <a:lstStyle/>
          <a:p>
            <a:r>
              <a:rPr lang="lv-LV" b="1" i="1" dirty="0">
                <a:latin typeface="Times New Roman" panose="02020603050405020304" pitchFamily="18" charset="0"/>
                <a:cs typeface="Times New Roman" panose="02020603050405020304" pitchFamily="18" charset="0"/>
              </a:rPr>
              <a:t>Veselības aprūpe</a:t>
            </a:r>
            <a:r>
              <a:rPr lang="lv-LV" b="1" dirty="0">
                <a:latin typeface="Times New Roman" panose="02020603050405020304" pitchFamily="18" charset="0"/>
                <a:cs typeface="Times New Roman" panose="02020603050405020304" pitchFamily="18" charset="0"/>
              </a:rPr>
              <a:t> </a:t>
            </a:r>
            <a:r>
              <a:rPr lang="lv-LV" dirty="0">
                <a:latin typeface="Times New Roman" panose="02020603050405020304" pitchFamily="18" charset="0"/>
                <a:cs typeface="Times New Roman" panose="02020603050405020304" pitchFamily="18" charset="0"/>
              </a:rPr>
              <a:t>— pasākumu kopums, ko sniedz veselības aprūpes pakalpojumu sniedzēji jebkuras personas veselības nodrošināšanai, uzturēšanai un atjaunošanai.</a:t>
            </a:r>
          </a:p>
          <a:p>
            <a:r>
              <a:rPr lang="lv-LV" dirty="0">
                <a:latin typeface="Times New Roman" panose="02020603050405020304" pitchFamily="18" charset="0"/>
                <a:cs typeface="Times New Roman" panose="02020603050405020304" pitchFamily="18" charset="0"/>
              </a:rPr>
              <a:t>Jebkuras valsts veselības aprūpes sistēmas </a:t>
            </a:r>
            <a:r>
              <a:rPr lang="lv-LV" b="1" dirty="0">
                <a:latin typeface="Times New Roman" panose="02020603050405020304" pitchFamily="18" charset="0"/>
                <a:cs typeface="Times New Roman" panose="02020603050405020304" pitchFamily="18" charset="0"/>
              </a:rPr>
              <a:t>pamatprincipi:</a:t>
            </a:r>
          </a:p>
          <a:p>
            <a:pPr lvl="1">
              <a:buFont typeface="Wingdings" panose="05000000000000000000" pitchFamily="2" charset="2"/>
              <a:buChar char="Ø"/>
            </a:pPr>
            <a:r>
              <a:rPr lang="lv-LV" sz="1800" b="1" dirty="0">
                <a:latin typeface="Times New Roman" panose="02020603050405020304" pitchFamily="18" charset="0"/>
                <a:cs typeface="Times New Roman" panose="02020603050405020304" pitchFamily="18" charset="0"/>
              </a:rPr>
              <a:t>universālums</a:t>
            </a:r>
            <a:endParaRPr lang="lv-LV" sz="18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lv-LV" sz="1800" b="1" dirty="0">
                <a:latin typeface="Times New Roman" panose="02020603050405020304" pitchFamily="18" charset="0"/>
                <a:cs typeface="Times New Roman" panose="02020603050405020304" pitchFamily="18" charset="0"/>
              </a:rPr>
              <a:t>piekļuve</a:t>
            </a:r>
            <a:r>
              <a:rPr lang="lv-LV" sz="1800" dirty="0">
                <a:latin typeface="Times New Roman" panose="02020603050405020304" pitchFamily="18" charset="0"/>
                <a:cs typeface="Times New Roman" panose="02020603050405020304" pitchFamily="18" charset="0"/>
              </a:rPr>
              <a:t> kvalitatīvai veselības aprūpei </a:t>
            </a:r>
          </a:p>
          <a:p>
            <a:pPr lvl="1">
              <a:buFont typeface="Wingdings" panose="05000000000000000000" pitchFamily="2" charset="2"/>
              <a:buChar char="Ø"/>
            </a:pPr>
            <a:r>
              <a:rPr lang="lv-LV" sz="1800" b="1" dirty="0">
                <a:latin typeface="Times New Roman" panose="02020603050405020304" pitchFamily="18" charset="0"/>
                <a:cs typeface="Times New Roman" panose="02020603050405020304" pitchFamily="18" charset="0"/>
              </a:rPr>
              <a:t>taisnīgums </a:t>
            </a:r>
          </a:p>
          <a:p>
            <a:pPr lvl="1">
              <a:buFont typeface="Wingdings" panose="05000000000000000000" pitchFamily="2" charset="2"/>
              <a:buChar char="Ø"/>
            </a:pPr>
            <a:r>
              <a:rPr lang="lv-LV" sz="1800" b="1" dirty="0">
                <a:latin typeface="Times New Roman" panose="02020603050405020304" pitchFamily="18" charset="0"/>
                <a:cs typeface="Times New Roman" panose="02020603050405020304" pitchFamily="18" charset="0"/>
              </a:rPr>
              <a:t>solidaritāte</a:t>
            </a:r>
            <a:endParaRPr lang="lv-LV" sz="1800" dirty="0">
              <a:latin typeface="Times New Roman" panose="02020603050405020304" pitchFamily="18" charset="0"/>
              <a:cs typeface="Times New Roman" panose="02020603050405020304" pitchFamily="18" charset="0"/>
            </a:endParaRPr>
          </a:p>
          <a:p>
            <a:endParaRPr lang="lv-LV" dirty="0"/>
          </a:p>
        </p:txBody>
      </p:sp>
      <p:pic>
        <p:nvPicPr>
          <p:cNvPr id="5" name="Picture 4"/>
          <p:cNvPicPr>
            <a:picLocks noChangeAspect="1"/>
          </p:cNvPicPr>
          <p:nvPr/>
        </p:nvPicPr>
        <p:blipFill>
          <a:blip r:embed="rId3"/>
          <a:stretch>
            <a:fillRect/>
          </a:stretch>
        </p:blipFill>
        <p:spPr>
          <a:xfrm>
            <a:off x="7435560" y="2356022"/>
            <a:ext cx="3664014" cy="4073921"/>
          </a:xfrm>
          <a:prstGeom prst="rect">
            <a:avLst/>
          </a:prstGeom>
        </p:spPr>
      </p:pic>
      <p:sp>
        <p:nvSpPr>
          <p:cNvPr id="7" name="Slide Number Placeholder 6"/>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038951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47351"/>
          </a:xfrm>
        </p:spPr>
        <p:txBody>
          <a:bodyPr>
            <a:normAutofit fontScale="90000"/>
          </a:bodyPr>
          <a:lstStyle/>
          <a:p>
            <a:r>
              <a:rPr lang="lv-LV" b="1" dirty="0">
                <a:latin typeface="Times New Roman" panose="02020603050405020304" pitchFamily="18" charset="0"/>
                <a:cs typeface="Times New Roman" panose="02020603050405020304" pitchFamily="18" charset="0"/>
              </a:rPr>
              <a:t>Veselības aprūpes sistēmas </a:t>
            </a:r>
            <a:r>
              <a:rPr lang="lv-LV"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esamība</a:t>
            </a:r>
            <a:br>
              <a:rPr lang="lv-LV" sz="4400" dirty="0">
                <a:effectLst>
                  <a:outerShdw blurRad="38100" dist="38100" dir="2700000" algn="tl">
                    <a:srgbClr val="000000">
                      <a:alpha val="43137"/>
                    </a:srgbClr>
                  </a:outerShdw>
                </a:effectLst>
              </a:rPr>
            </a:br>
            <a:endParaRPr lang="lv-LV"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5" y="2364258"/>
            <a:ext cx="7634644" cy="4234249"/>
          </a:xfrm>
        </p:spPr>
        <p:txBody>
          <a:bodyPr>
            <a:normAutofit fontScale="92500" lnSpcReduction="10000"/>
          </a:bodyPr>
          <a:lstStyle/>
          <a:p>
            <a:r>
              <a:rPr lang="lv-LV" b="1" dirty="0">
                <a:latin typeface="Times New Roman" panose="02020603050405020304" pitchFamily="18" charset="0"/>
                <a:cs typeface="Times New Roman" panose="02020603050405020304" pitchFamily="18" charset="0"/>
              </a:rPr>
              <a:t>Veselības aprūpes sistēmai valstī </a:t>
            </a:r>
            <a:r>
              <a:rPr lang="lv-LV" b="1" u="sng" dirty="0">
                <a:latin typeface="Times New Roman" panose="02020603050405020304" pitchFamily="18" charset="0"/>
                <a:cs typeface="Times New Roman" panose="02020603050405020304" pitchFamily="18" charset="0"/>
              </a:rPr>
              <a:t>ir jāpastāv</a:t>
            </a:r>
            <a:r>
              <a:rPr lang="lv-LV" dirty="0">
                <a:latin typeface="Times New Roman" panose="02020603050405020304" pitchFamily="18" charset="0"/>
                <a:cs typeface="Times New Roman" panose="02020603050405020304" pitchFamily="18" charset="0"/>
              </a:rPr>
              <a:t>. Tās </a:t>
            </a:r>
            <a:r>
              <a:rPr lang="lv-LV" u="sng" dirty="0">
                <a:latin typeface="Times New Roman" panose="02020603050405020304" pitchFamily="18" charset="0"/>
                <a:cs typeface="Times New Roman" panose="02020603050405020304" pitchFamily="18" charset="0"/>
              </a:rPr>
              <a:t>esamība</a:t>
            </a:r>
            <a:r>
              <a:rPr lang="lv-LV" dirty="0">
                <a:latin typeface="Times New Roman" panose="02020603050405020304" pitchFamily="18" charset="0"/>
                <a:cs typeface="Times New Roman" panose="02020603050405020304" pitchFamily="18" charset="0"/>
              </a:rPr>
              <a:t> </a:t>
            </a:r>
            <a:r>
              <a:rPr lang="lv-LV" b="1" dirty="0">
                <a:latin typeface="Times New Roman" panose="02020603050405020304" pitchFamily="18" charset="0"/>
                <a:cs typeface="Times New Roman" panose="02020603050405020304" pitchFamily="18" charset="0"/>
              </a:rPr>
              <a:t>nozīmē</a:t>
            </a:r>
            <a:r>
              <a:rPr lang="lv-LV" dirty="0">
                <a:latin typeface="Times New Roman" panose="02020603050405020304" pitchFamily="18" charset="0"/>
                <a:cs typeface="Times New Roman" panose="02020603050405020304" pitchFamily="18" charset="0"/>
              </a:rPr>
              <a:t>, ka veselības aprūpes sistēma, pakalpojumi un programmas nepieciešamības gadījumā iedzīvotājiem ir pieejamas pietiekamā daudzumā un atbilstošā ģeogrāfiskā sadalījumā.</a:t>
            </a:r>
          </a:p>
          <a:p>
            <a:r>
              <a:rPr lang="lv-LV" dirty="0">
                <a:latin typeface="Times New Roman" panose="02020603050405020304" pitchFamily="18" charset="0"/>
                <a:cs typeface="Times New Roman" panose="02020603050405020304" pitchFamily="18" charset="0"/>
              </a:rPr>
              <a:t>Tas nenozīmē, ka valstij ir bez maksas jānodrošina pilnīgi visi iespējamie veselības aprūpes pakalpojumi. Veselības aprūpes sistēmas apjoms un iespējas nenoliedzami ir atkarīgas, </a:t>
            </a:r>
            <a:r>
              <a:rPr lang="lv-LV" i="1" dirty="0">
                <a:latin typeface="Times New Roman" panose="02020603050405020304" pitchFamily="18" charset="0"/>
                <a:cs typeface="Times New Roman" panose="02020603050405020304" pitchFamily="18" charset="0"/>
              </a:rPr>
              <a:t>piemēram, no valsts attīstības līmeņa, budžeta resursiem un citiem faktoriem</a:t>
            </a:r>
            <a:r>
              <a:rPr lang="lv-LV" dirty="0">
                <a:latin typeface="Times New Roman" panose="02020603050405020304" pitchFamily="18" charset="0"/>
                <a:cs typeface="Times New Roman" panose="02020603050405020304" pitchFamily="18" charset="0"/>
              </a:rPr>
              <a:t>. </a:t>
            </a:r>
          </a:p>
          <a:p>
            <a:r>
              <a:rPr lang="lv-LV" dirty="0">
                <a:latin typeface="Times New Roman" panose="02020603050405020304" pitchFamily="18" charset="0"/>
                <a:cs typeface="Times New Roman" panose="02020603050405020304" pitchFamily="18" charset="0"/>
              </a:rPr>
              <a:t>Resursu </a:t>
            </a:r>
            <a:r>
              <a:rPr lang="lv-LV"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minimums</a:t>
            </a:r>
            <a:r>
              <a:rPr lang="lv-LV" dirty="0">
                <a:latin typeface="Times New Roman" panose="02020603050405020304" pitchFamily="18" charset="0"/>
                <a:cs typeface="Times New Roman" panose="02020603050405020304" pitchFamily="18" charset="0"/>
              </a:rPr>
              <a:t>, kas ir absolūti nepieciešams, lai veselības aprūpes sistēmu varētu uzskatīt par </a:t>
            </a:r>
            <a:r>
              <a:rPr lang="lv-LV" b="1" dirty="0">
                <a:latin typeface="Times New Roman" panose="02020603050405020304" pitchFamily="18" charset="0"/>
                <a:cs typeface="Times New Roman" panose="02020603050405020304" pitchFamily="18" charset="0"/>
              </a:rPr>
              <a:t>efektīvu:</a:t>
            </a:r>
          </a:p>
          <a:p>
            <a:pPr lvl="1">
              <a:buFont typeface="+mj-lt"/>
              <a:buAutoNum type="arabicPeriod"/>
            </a:pPr>
            <a:r>
              <a:rPr lang="lv-LV" sz="1700" b="1" dirty="0">
                <a:latin typeface="Times New Roman" panose="02020603050405020304" pitchFamily="18" charset="0"/>
                <a:cs typeface="Times New Roman" panose="02020603050405020304" pitchFamily="18" charset="0"/>
              </a:rPr>
              <a:t>slimnīcas, klīnikas </a:t>
            </a:r>
            <a:r>
              <a:rPr lang="lv-LV" sz="1700" dirty="0">
                <a:latin typeface="Times New Roman" panose="02020603050405020304" pitchFamily="18" charset="0"/>
                <a:cs typeface="Times New Roman" panose="02020603050405020304" pitchFamily="18" charset="0"/>
              </a:rPr>
              <a:t>un citas ar veselības aprūpi saistītas iestādes, </a:t>
            </a:r>
          </a:p>
          <a:p>
            <a:pPr lvl="1">
              <a:buFont typeface="+mj-lt"/>
              <a:buAutoNum type="arabicPeriod"/>
            </a:pPr>
            <a:r>
              <a:rPr lang="lv-LV" sz="1700" dirty="0">
                <a:latin typeface="Times New Roman" panose="02020603050405020304" pitchFamily="18" charset="0"/>
                <a:cs typeface="Times New Roman" panose="02020603050405020304" pitchFamily="18" charset="0"/>
              </a:rPr>
              <a:t>Pasaules Veselības organizācijas noteikto nepieciešamo </a:t>
            </a:r>
            <a:r>
              <a:rPr lang="lv-LV" sz="1700" u="sng" dirty="0">
                <a:latin typeface="Times New Roman" panose="02020603050405020304" pitchFamily="18" charset="0"/>
                <a:cs typeface="Times New Roman" panose="02020603050405020304" pitchFamily="18" charset="0"/>
              </a:rPr>
              <a:t>pamata </a:t>
            </a:r>
            <a:r>
              <a:rPr lang="lv-LV" sz="1700" b="1" dirty="0">
                <a:latin typeface="Times New Roman" panose="02020603050405020304" pitchFamily="18" charset="0"/>
                <a:cs typeface="Times New Roman" panose="02020603050405020304" pitchFamily="18" charset="0"/>
              </a:rPr>
              <a:t>medikamentu minimums</a:t>
            </a:r>
            <a:r>
              <a:rPr lang="lv-LV" sz="1700" dirty="0">
                <a:latin typeface="Times New Roman" panose="02020603050405020304" pitchFamily="18" charset="0"/>
                <a:cs typeface="Times New Roman" panose="02020603050405020304" pitchFamily="18" charset="0"/>
              </a:rPr>
              <a:t>, </a:t>
            </a:r>
          </a:p>
          <a:p>
            <a:pPr lvl="1">
              <a:buFont typeface="+mj-lt"/>
              <a:buAutoNum type="arabicPeriod"/>
            </a:pPr>
            <a:r>
              <a:rPr lang="lv-LV" sz="1700" b="1" dirty="0">
                <a:latin typeface="Times New Roman" panose="02020603050405020304" pitchFamily="18" charset="0"/>
                <a:cs typeface="Times New Roman" panose="02020603050405020304" pitchFamily="18" charset="0"/>
              </a:rPr>
              <a:t>kvalificēts medicīniskais personāls</a:t>
            </a:r>
            <a:r>
              <a:rPr lang="lv-LV" sz="1700" dirty="0">
                <a:latin typeface="Times New Roman" panose="02020603050405020304" pitchFamily="18" charset="0"/>
                <a:cs typeface="Times New Roman" panose="02020603050405020304" pitchFamily="18" charset="0"/>
              </a:rPr>
              <a:t>, kas saņem valsts ietvaros </a:t>
            </a:r>
            <a:r>
              <a:rPr lang="lv-LV" sz="1700" u="sng" dirty="0">
                <a:latin typeface="Times New Roman" panose="02020603050405020304" pitchFamily="18" charset="0"/>
                <a:cs typeface="Times New Roman" panose="02020603050405020304" pitchFamily="18" charset="0"/>
              </a:rPr>
              <a:t>konkurētspējīgu atalgojumu.</a:t>
            </a:r>
          </a:p>
          <a:p>
            <a:endParaRPr lang="lv-LV" dirty="0"/>
          </a:p>
        </p:txBody>
      </p:sp>
      <p:sp>
        <p:nvSpPr>
          <p:cNvPr id="4" name="Slide Number Placeholder 3"/>
          <p:cNvSpPr>
            <a:spLocks noGrp="1"/>
          </p:cNvSpPr>
          <p:nvPr>
            <p:ph type="sldNum" sz="quarter" idx="12"/>
          </p:nvPr>
        </p:nvSpPr>
        <p:spPr/>
        <p:txBody>
          <a:bodyPr/>
          <a:lstStyle/>
          <a:p>
            <a:fld id="{7B1BB77F-6180-46BD-8EA7-CE7F01950FB0}" type="slidenum">
              <a:rPr lang="lv-LV" smtClean="0"/>
              <a:t>8</a:t>
            </a:fld>
            <a:endParaRPr lang="lv-LV"/>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020" y="2364258"/>
            <a:ext cx="3455773" cy="3975483"/>
          </a:xfrm>
          <a:prstGeom prst="rect">
            <a:avLst/>
          </a:prstGeom>
        </p:spPr>
      </p:pic>
    </p:spTree>
    <p:extLst>
      <p:ext uri="{BB962C8B-B14F-4D97-AF65-F5344CB8AC3E}">
        <p14:creationId xmlns:p14="http://schemas.microsoft.com/office/powerpoint/2010/main" val="339288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741" y="374469"/>
            <a:ext cx="10820871" cy="1511995"/>
          </a:xfrm>
        </p:spPr>
        <p:txBody>
          <a:bodyPr>
            <a:normAutofit/>
          </a:bodyPr>
          <a:lstStyle/>
          <a:p>
            <a:r>
              <a:rPr lang="lv-LV" b="1" dirty="0">
                <a:latin typeface="Times New Roman" panose="02020603050405020304" pitchFamily="18" charset="0"/>
                <a:cs typeface="Times New Roman" panose="02020603050405020304" pitchFamily="18" charset="0"/>
              </a:rPr>
              <a:t>Veselības aprūpes sistēmas </a:t>
            </a:r>
            <a:r>
              <a:rPr lang="lv-LV" sz="4400" b="1" dirty="0">
                <a:latin typeface="Times New Roman" panose="02020603050405020304" pitchFamily="18" charset="0"/>
                <a:cs typeface="Times New Roman" panose="02020603050405020304" pitchFamily="18" charset="0"/>
              </a:rPr>
              <a:t>pieejamība</a:t>
            </a:r>
          </a:p>
        </p:txBody>
      </p:sp>
      <p:sp>
        <p:nvSpPr>
          <p:cNvPr id="3" name="Content Placeholder 2"/>
          <p:cNvSpPr>
            <a:spLocks noGrp="1"/>
          </p:cNvSpPr>
          <p:nvPr>
            <p:ph idx="1"/>
          </p:nvPr>
        </p:nvSpPr>
        <p:spPr>
          <a:xfrm>
            <a:off x="560173" y="2339546"/>
            <a:ext cx="11351741" cy="4157047"/>
          </a:xfrm>
        </p:spPr>
        <p:txBody>
          <a:bodyPr>
            <a:normAutofit fontScale="85000" lnSpcReduction="20000"/>
          </a:bodyPr>
          <a:lstStyle/>
          <a:p>
            <a:r>
              <a:rPr lang="lv-LV" sz="1900" dirty="0">
                <a:latin typeface="Times New Roman" panose="02020603050405020304" pitchFamily="18" charset="0"/>
                <a:cs typeface="Times New Roman" panose="02020603050405020304" pitchFamily="18" charset="0"/>
              </a:rPr>
              <a:t>Veselības aprūpes sistēmas </a:t>
            </a:r>
            <a:r>
              <a:rPr lang="lv-LV" sz="1900" b="1" dirty="0">
                <a:latin typeface="Times New Roman" panose="02020603050405020304" pitchFamily="18" charset="0"/>
                <a:cs typeface="Times New Roman" panose="02020603050405020304" pitchFamily="18" charset="0"/>
              </a:rPr>
              <a:t>pieejamība</a:t>
            </a:r>
            <a:r>
              <a:rPr lang="lv-LV" sz="1900" dirty="0">
                <a:latin typeface="Times New Roman" panose="02020603050405020304" pitchFamily="18" charset="0"/>
                <a:cs typeface="Times New Roman" panose="02020603050405020304" pitchFamily="18" charset="0"/>
              </a:rPr>
              <a:t> nozīmē, ka tai ir jābūt gan </a:t>
            </a:r>
            <a:r>
              <a:rPr lang="lv-LV" sz="1900" b="1" dirty="0">
                <a:latin typeface="Times New Roman" panose="02020603050405020304" pitchFamily="18" charset="0"/>
                <a:cs typeface="Times New Roman" panose="02020603050405020304" pitchFamily="18" charset="0"/>
              </a:rPr>
              <a:t>ekonomiski</a:t>
            </a:r>
            <a:r>
              <a:rPr lang="lv-LV" sz="1900" dirty="0">
                <a:latin typeface="Times New Roman" panose="02020603050405020304" pitchFamily="18" charset="0"/>
                <a:cs typeface="Times New Roman" panose="02020603050405020304" pitchFamily="18" charset="0"/>
              </a:rPr>
              <a:t>, gan </a:t>
            </a:r>
            <a:r>
              <a:rPr lang="lv-LV" sz="1900" b="1" dirty="0">
                <a:latin typeface="Times New Roman" panose="02020603050405020304" pitchFamily="18" charset="0"/>
                <a:cs typeface="Times New Roman" panose="02020603050405020304" pitchFamily="18" charset="0"/>
              </a:rPr>
              <a:t>fiziski</a:t>
            </a:r>
            <a:r>
              <a:rPr lang="lv-LV" sz="1900" dirty="0">
                <a:latin typeface="Times New Roman" panose="02020603050405020304" pitchFamily="18" charset="0"/>
                <a:cs typeface="Times New Roman" panose="02020603050405020304" pitchFamily="18" charset="0"/>
              </a:rPr>
              <a:t> pieejamai visiem sabiedrības locekļiem </a:t>
            </a:r>
            <a:r>
              <a:rPr lang="lv-LV" sz="1900" b="1" dirty="0">
                <a:latin typeface="Times New Roman" panose="02020603050405020304" pitchFamily="18" charset="0"/>
                <a:cs typeface="Times New Roman" panose="02020603050405020304" pitchFamily="18" charset="0"/>
              </a:rPr>
              <a:t>bez</a:t>
            </a:r>
            <a:r>
              <a:rPr lang="lv-LV" sz="1900" dirty="0">
                <a:latin typeface="Times New Roman" panose="02020603050405020304" pitchFamily="18" charset="0"/>
                <a:cs typeface="Times New Roman" panose="02020603050405020304" pitchFamily="18" charset="0"/>
              </a:rPr>
              <a:t> jebkādas neatļautas </a:t>
            </a:r>
            <a:r>
              <a:rPr lang="lv-LV" sz="1900" b="1" dirty="0">
                <a:latin typeface="Times New Roman" panose="02020603050405020304" pitchFamily="18" charset="0"/>
                <a:cs typeface="Times New Roman" panose="02020603050405020304" pitchFamily="18" charset="0"/>
              </a:rPr>
              <a:t>diskriminācijas. </a:t>
            </a:r>
          </a:p>
          <a:p>
            <a:r>
              <a:rPr lang="lv-LV" sz="1900" dirty="0">
                <a:latin typeface="Times New Roman" panose="02020603050405020304" pitchFamily="18" charset="0"/>
                <a:cs typeface="Times New Roman" panose="02020603050405020304" pitchFamily="18" charset="0"/>
              </a:rPr>
              <a:t>Ikvienam sabiedrības loceklim ir </a:t>
            </a:r>
            <a:r>
              <a:rPr lang="lv-LV" sz="1900" b="1" dirty="0">
                <a:latin typeface="Times New Roman" panose="02020603050405020304" pitchFamily="18" charset="0"/>
                <a:cs typeface="Times New Roman" panose="02020603050405020304" pitchFamily="18" charset="0"/>
              </a:rPr>
              <a:t>jāspēj atļauties izmantot veselības aprūpes iestāžu sniegtos pakalpojumus</a:t>
            </a:r>
            <a:r>
              <a:rPr lang="lv-LV" sz="1900" dirty="0">
                <a:latin typeface="Times New Roman" panose="02020603050405020304" pitchFamily="18" charset="0"/>
                <a:cs typeface="Times New Roman" panose="02020603050405020304" pitchFamily="18" charset="0"/>
              </a:rPr>
              <a:t> un saņemt nepieciešamās preces. Īpaši tas attiecas uz mazaizsargātajām un izstumtajām sabiedrības grupām, kuru gadījumā ir pieļaujams noteikt atvieglotu piekļuvi noteiktiem pakalpojumiem. </a:t>
            </a:r>
          </a:p>
          <a:p>
            <a:r>
              <a:rPr lang="lv-LV" sz="1900" dirty="0">
                <a:latin typeface="Times New Roman" panose="02020603050405020304" pitchFamily="18" charset="0"/>
                <a:cs typeface="Times New Roman" panose="02020603050405020304" pitchFamily="18" charset="0"/>
              </a:rPr>
              <a:t>Turklāt, lai nodrošinātu veselības aprūpes pieejamību Starptautiskais pakts par ekonomiskajām, sociālajām un kultūras tiesībām uzliek valstij par pienākumu </a:t>
            </a:r>
            <a:r>
              <a:rPr lang="lv-LV" sz="1900" b="1" dirty="0">
                <a:latin typeface="Times New Roman" panose="02020603050405020304" pitchFamily="18" charset="0"/>
                <a:cs typeface="Times New Roman" panose="02020603050405020304" pitchFamily="18" charset="0"/>
              </a:rPr>
              <a:t>izmantot</a:t>
            </a:r>
            <a:r>
              <a:rPr lang="lv-LV" sz="1900" dirty="0">
                <a:latin typeface="Times New Roman" panose="02020603050405020304" pitchFamily="18" charset="0"/>
                <a:cs typeface="Times New Roman" panose="02020603050405020304" pitchFamily="18" charset="0"/>
              </a:rPr>
              <a:t> visus </a:t>
            </a:r>
            <a:r>
              <a:rPr lang="lv-LV" sz="1900" b="1" dirty="0">
                <a:latin typeface="Times New Roman" panose="02020603050405020304" pitchFamily="18" charset="0"/>
                <a:cs typeface="Times New Roman" panose="02020603050405020304" pitchFamily="18" charset="0"/>
              </a:rPr>
              <a:t>maksimāli pieejamos resursus </a:t>
            </a:r>
            <a:r>
              <a:rPr lang="lv-LV" sz="1900" dirty="0">
                <a:latin typeface="Times New Roman" panose="02020603050405020304" pitchFamily="18" charset="0"/>
                <a:cs typeface="Times New Roman" panose="02020603050405020304" pitchFamily="18" charset="0"/>
              </a:rPr>
              <a:t>un </a:t>
            </a:r>
            <a:r>
              <a:rPr lang="lv-LV" sz="1900" b="1" dirty="0">
                <a:latin typeface="Times New Roman" panose="02020603050405020304" pitchFamily="18" charset="0"/>
                <a:cs typeface="Times New Roman" panose="02020603050405020304" pitchFamily="18" charset="0"/>
              </a:rPr>
              <a:t>kapacitāti</a:t>
            </a:r>
            <a:r>
              <a:rPr lang="lv-LV" sz="1900" dirty="0">
                <a:latin typeface="Times New Roman" panose="02020603050405020304" pitchFamily="18" charset="0"/>
                <a:cs typeface="Times New Roman" panose="02020603050405020304" pitchFamily="18" charset="0"/>
              </a:rPr>
              <a:t>, lai </a:t>
            </a:r>
            <a:r>
              <a:rPr lang="lv-LV" sz="1900" u="sng" dirty="0">
                <a:latin typeface="Times New Roman" panose="02020603050405020304" pitchFamily="18" charset="0"/>
                <a:cs typeface="Times New Roman" panose="02020603050405020304" pitchFamily="18" charset="0"/>
              </a:rPr>
              <a:t>augošā progresijā </a:t>
            </a:r>
            <a:r>
              <a:rPr lang="lv-LV" sz="1900" b="1" u="sng" dirty="0">
                <a:latin typeface="Times New Roman" panose="02020603050405020304" pitchFamily="18" charset="0"/>
                <a:cs typeface="Times New Roman" panose="02020603050405020304" pitchFamily="18" charset="0"/>
              </a:rPr>
              <a:t>nodrošinātu </a:t>
            </a:r>
            <a:r>
              <a:rPr lang="lv-LV" sz="1900" dirty="0">
                <a:latin typeface="Times New Roman" panose="02020603050405020304" pitchFamily="18" charset="0"/>
                <a:cs typeface="Times New Roman" panose="02020603050405020304" pitchFamily="18" charset="0"/>
              </a:rPr>
              <a:t>paktā atzīto tiesību īstenošanu. </a:t>
            </a:r>
          </a:p>
          <a:p>
            <a:r>
              <a:rPr lang="lv-LV" sz="1700" b="1" dirty="0">
                <a:latin typeface="Times New Roman" panose="02020603050405020304" pitchFamily="18" charset="0"/>
                <a:cs typeface="Times New Roman" panose="02020603050405020304" pitchFamily="18" charset="0"/>
              </a:rPr>
              <a:t>Galvenie šķēršļi</a:t>
            </a:r>
            <a:r>
              <a:rPr lang="lv-LV" sz="1700" dirty="0">
                <a:latin typeface="Times New Roman" panose="02020603050405020304" pitchFamily="18" charset="0"/>
                <a:cs typeface="Times New Roman" panose="02020603050405020304" pitchFamily="18" charset="0"/>
              </a:rPr>
              <a:t>: </a:t>
            </a:r>
          </a:p>
          <a:p>
            <a:pPr lvl="2">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finansiālie, </a:t>
            </a:r>
          </a:p>
          <a:p>
            <a:pPr lvl="2">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ģeogrāfiskie, </a:t>
            </a:r>
          </a:p>
          <a:p>
            <a:pPr lvl="2">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ilgs gaidīšanas laiks uz izmeklējumiem, konsultācijām un ārstēšanu,</a:t>
            </a:r>
          </a:p>
          <a:p>
            <a:pPr lvl="2">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COVID-19 infekcijas izraisītās epidemioloģiskās situācijas apstākļos:</a:t>
            </a:r>
          </a:p>
          <a:p>
            <a:pPr lvl="3">
              <a:buFont typeface="Wingdings" panose="05000000000000000000" pitchFamily="2" charset="2"/>
              <a:buChar char="ü"/>
            </a:pPr>
            <a:r>
              <a:rPr lang="lv-LV" sz="1500" dirty="0">
                <a:latin typeface="Times New Roman" panose="02020603050405020304" pitchFamily="18" charset="0"/>
                <a:cs typeface="Times New Roman" panose="02020603050405020304" pitchFamily="18" charset="0"/>
              </a:rPr>
              <a:t>iedzīvotāji, īpaši senioru grupā, izvairās apmeklēt ārstniecības iestādes, baidoties inficēties,</a:t>
            </a:r>
          </a:p>
          <a:p>
            <a:pPr lvl="3">
              <a:buFont typeface="Wingdings" panose="05000000000000000000" pitchFamily="2" charset="2"/>
              <a:buChar char="ü"/>
            </a:pPr>
            <a:r>
              <a:rPr lang="lv-LV" sz="1500" dirty="0">
                <a:latin typeface="Times New Roman" panose="02020603050405020304" pitchFamily="18" charset="0"/>
                <a:cs typeface="Times New Roman" panose="02020603050405020304" pitchFamily="18" charset="0"/>
              </a:rPr>
              <a:t>daudzviet tika atcelti plānveida veselības aprūpes pakalpojumi – ja kaut ko laikus neizārstē, tas kļūst akūts.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5875686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2146</TotalTime>
  <Words>2197</Words>
  <Application>Microsoft Office PowerPoint</Application>
  <PresentationFormat>Widescreen</PresentationFormat>
  <Paragraphs>170</Paragraphs>
  <Slides>23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Times New Roman</vt:lpstr>
      <vt:lpstr>Wingdings</vt:lpstr>
      <vt:lpstr>Wingdings 3</vt:lpstr>
      <vt:lpstr>Ion Boardroom</vt:lpstr>
      <vt:lpstr>       NPAD-2020-10050 projekts  «Vecums nav šķērslis II»    Pamatzināšanas par veselības aprūpes sistēmu ikvienam Latvijā</vt:lpstr>
      <vt:lpstr>Veselība</vt:lpstr>
      <vt:lpstr>Vispārējā cilvēktiesību deklarācija </vt:lpstr>
      <vt:lpstr>Tiesības uz veselības aprūpi</vt:lpstr>
      <vt:lpstr>Tiesības uz veselības aprūpi</vt:lpstr>
      <vt:lpstr>Tiesības uz veselības aprūpi</vt:lpstr>
      <vt:lpstr>Veselības aprūpe</vt:lpstr>
      <vt:lpstr>Veselības aprūpes sistēmas esamība </vt:lpstr>
      <vt:lpstr>Veselības aprūpes sistēmas pieejamība</vt:lpstr>
      <vt:lpstr>Pieejamību ierobežojošie faktori</vt:lpstr>
      <vt:lpstr>Veselības aprūpes sistēmas pieņemamība  </vt:lpstr>
      <vt:lpstr>Pacientu tiesības un drošība</vt:lpstr>
      <vt:lpstr>Veselības aprūpes kvalitāte </vt:lpstr>
      <vt:lpstr>Veselības aprūpes iedalījums</vt:lpstr>
      <vt:lpstr>Finansējums</vt:lpstr>
      <vt:lpstr>Valsts budžeta līdzekļi</vt:lpstr>
      <vt:lpstr>Valsts apmaksātās medicīniskās palīdzības minimums</vt:lpstr>
      <vt:lpstr>Valsts apmaksātie veselības aprūpes pakalpojumi </vt:lpstr>
      <vt:lpstr>Vakcinācija</vt:lpstr>
      <vt:lpstr>Sabiedrības novecošanās</vt:lpstr>
      <vt:lpstr>Veselības aprūpe mājās </vt:lpstr>
      <vt:lpstr>Rehabilitācija</vt:lpstr>
      <vt:lpstr>Paldies par uzmanību ! Sargiet sevi!  Veiksmi savas veselības saglabāšanā!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 Eiropas-Latvijas ekonomikas formus Industriālā revolūcija 4.0: digitālā ekonomika, datu drošība un atbilstības labā prakse e-vide veselības aprūpes pakalpojumu nodrošināšanā, aktualitātes un izaicinājumi 2018</dc:title>
  <dc:creator>Baiba Pasevica</dc:creator>
  <cp:lastModifiedBy>Martins</cp:lastModifiedBy>
  <cp:revision>579</cp:revision>
  <cp:lastPrinted>2018-12-27T14:31:16Z</cp:lastPrinted>
  <dcterms:created xsi:type="dcterms:W3CDTF">2018-09-06T10:21:26Z</dcterms:created>
  <dcterms:modified xsi:type="dcterms:W3CDTF">2021-07-01T14:38:06Z</dcterms:modified>
</cp:coreProperties>
</file>