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jpeg" ContentType="image/jpeg"/>
  <Override PartName="/ppt/media/image8.png" ContentType="image/png"/>
  <Override PartName="/ppt/media/image7.png" ContentType="image/png"/>
  <Override PartName="/ppt/media/image9.png" ContentType="image/png"/>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lv-LV"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lv-LV"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lv-LV"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lv-LV"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lv-LV"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lv-LV"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lv-LV"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lv-LV"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lv-LV"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lv-LV"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lv-LV"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lv-LV"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lv-LV"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lv-LV"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lv-LV" sz="4400" spc="-1" strike="noStrike">
                <a:latin typeface="Arial"/>
              </a:rPr>
              <a:t>Click to edit the title text format</a:t>
            </a:r>
            <a:endParaRPr b="0" lang="lv-LV" sz="44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lv-LV" sz="3200" spc="-1" strike="noStrike">
                <a:latin typeface="Arial"/>
              </a:rPr>
              <a:t>Click to edit the outline text format</a:t>
            </a:r>
            <a:endParaRPr b="0" lang="lv-LV" sz="3200" spc="-1" strike="noStrike">
              <a:latin typeface="Arial"/>
            </a:endParaRPr>
          </a:p>
          <a:p>
            <a:pPr lvl="1" marL="864000" indent="-324000">
              <a:spcBef>
                <a:spcPts val="1134"/>
              </a:spcBef>
              <a:buClr>
                <a:srgbClr val="000000"/>
              </a:buClr>
              <a:buSzPct val="75000"/>
              <a:buFont typeface="Symbol" charset="2"/>
              <a:buChar char=""/>
            </a:pPr>
            <a:r>
              <a:rPr b="0" lang="lv-LV" sz="2800" spc="-1" strike="noStrike">
                <a:latin typeface="Arial"/>
              </a:rPr>
              <a:t>Second Outline Level</a:t>
            </a:r>
            <a:endParaRPr b="0" lang="lv-LV" sz="2800" spc="-1" strike="noStrike">
              <a:latin typeface="Arial"/>
            </a:endParaRPr>
          </a:p>
          <a:p>
            <a:pPr lvl="2" marL="1296000" indent="-288000">
              <a:spcBef>
                <a:spcPts val="850"/>
              </a:spcBef>
              <a:buClr>
                <a:srgbClr val="000000"/>
              </a:buClr>
              <a:buSzPct val="45000"/>
              <a:buFont typeface="Wingdings" charset="2"/>
              <a:buChar char=""/>
            </a:pPr>
            <a:r>
              <a:rPr b="0" lang="lv-LV" sz="2400" spc="-1" strike="noStrike">
                <a:latin typeface="Arial"/>
              </a:rPr>
              <a:t>Third Outline Level</a:t>
            </a:r>
            <a:endParaRPr b="0" lang="lv-LV" sz="2400" spc="-1" strike="noStrike">
              <a:latin typeface="Arial"/>
            </a:endParaRPr>
          </a:p>
          <a:p>
            <a:pPr lvl="3" marL="1728000" indent="-216000">
              <a:spcBef>
                <a:spcPts val="567"/>
              </a:spcBef>
              <a:buClr>
                <a:srgbClr val="000000"/>
              </a:buClr>
              <a:buSzPct val="75000"/>
              <a:buFont typeface="Symbol" charset="2"/>
              <a:buChar char=""/>
            </a:pPr>
            <a:r>
              <a:rPr b="0" lang="lv-LV" sz="2000" spc="-1" strike="noStrike">
                <a:latin typeface="Arial"/>
              </a:rPr>
              <a:t>Fourth Outline Level</a:t>
            </a:r>
            <a:endParaRPr b="0" lang="lv-LV" sz="2000" spc="-1" strike="noStrike">
              <a:latin typeface="Arial"/>
            </a:endParaRPr>
          </a:p>
          <a:p>
            <a:pPr lvl="4" marL="2160000" indent="-216000">
              <a:spcBef>
                <a:spcPts val="283"/>
              </a:spcBef>
              <a:buClr>
                <a:srgbClr val="000000"/>
              </a:buClr>
              <a:buSzPct val="45000"/>
              <a:buFont typeface="Wingdings" charset="2"/>
              <a:buChar char=""/>
            </a:pPr>
            <a:r>
              <a:rPr b="0" lang="lv-LV" sz="2000" spc="-1" strike="noStrike">
                <a:latin typeface="Arial"/>
              </a:rPr>
              <a:t>Fifth Outline Level</a:t>
            </a:r>
            <a:endParaRPr b="0" lang="lv-LV" sz="2000" spc="-1" strike="noStrike">
              <a:latin typeface="Arial"/>
            </a:endParaRPr>
          </a:p>
          <a:p>
            <a:pPr lvl="5" marL="2592000" indent="-216000">
              <a:spcBef>
                <a:spcPts val="283"/>
              </a:spcBef>
              <a:buClr>
                <a:srgbClr val="000000"/>
              </a:buClr>
              <a:buSzPct val="45000"/>
              <a:buFont typeface="Wingdings" charset="2"/>
              <a:buChar char=""/>
            </a:pPr>
            <a:r>
              <a:rPr b="0" lang="lv-LV" sz="2000" spc="-1" strike="noStrike">
                <a:latin typeface="Arial"/>
              </a:rPr>
              <a:t>Sixth Outline Level</a:t>
            </a:r>
            <a:endParaRPr b="0" lang="lv-LV" sz="2000" spc="-1" strike="noStrike">
              <a:latin typeface="Arial"/>
            </a:endParaRPr>
          </a:p>
          <a:p>
            <a:pPr lvl="6" marL="3024000" indent="-216000">
              <a:spcBef>
                <a:spcPts val="283"/>
              </a:spcBef>
              <a:buClr>
                <a:srgbClr val="000000"/>
              </a:buClr>
              <a:buSzPct val="45000"/>
              <a:buFont typeface="Wingdings" charset="2"/>
              <a:buChar char=""/>
            </a:pPr>
            <a:r>
              <a:rPr b="0" lang="lv-LV" sz="2000" spc="-1" strike="noStrike">
                <a:latin typeface="Arial"/>
              </a:rPr>
              <a:t>Seventh Outline Level</a:t>
            </a:r>
            <a:endParaRPr b="0" lang="lv-LV"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14" name="Group 1"/>
          <p:cNvGrpSpPr/>
          <p:nvPr/>
        </p:nvGrpSpPr>
        <p:grpSpPr>
          <a:xfrm>
            <a:off x="500040" y="5257800"/>
            <a:ext cx="8284680" cy="1427400"/>
            <a:chOff x="500040" y="5257800"/>
            <a:chExt cx="8284680" cy="1427400"/>
          </a:xfrm>
        </p:grpSpPr>
        <p:pic>
          <p:nvPicPr>
            <p:cNvPr id="115" name="Picture 4" descr=""/>
            <p:cNvPicPr/>
            <p:nvPr/>
          </p:nvPicPr>
          <p:blipFill>
            <a:blip r:embed="rId1"/>
            <a:stretch/>
          </p:blipFill>
          <p:spPr>
            <a:xfrm>
              <a:off x="500040" y="5613120"/>
              <a:ext cx="1426680" cy="750240"/>
            </a:xfrm>
            <a:prstGeom prst="rect">
              <a:avLst/>
            </a:prstGeom>
            <a:ln w="0">
              <a:noFill/>
            </a:ln>
          </p:spPr>
        </p:pic>
        <p:pic>
          <p:nvPicPr>
            <p:cNvPr id="116" name="Picture 5" descr=""/>
            <p:cNvPicPr/>
            <p:nvPr/>
          </p:nvPicPr>
          <p:blipFill>
            <a:blip r:embed="rId2"/>
            <a:stretch/>
          </p:blipFill>
          <p:spPr>
            <a:xfrm>
              <a:off x="2291760" y="5613120"/>
              <a:ext cx="1426680" cy="750240"/>
            </a:xfrm>
            <a:prstGeom prst="rect">
              <a:avLst/>
            </a:prstGeom>
            <a:ln w="0">
              <a:noFill/>
            </a:ln>
          </p:spPr>
        </p:pic>
        <p:pic>
          <p:nvPicPr>
            <p:cNvPr id="117" name="Picture 6" descr=""/>
            <p:cNvPicPr/>
            <p:nvPr/>
          </p:nvPicPr>
          <p:blipFill>
            <a:blip r:embed="rId3"/>
            <a:stretch/>
          </p:blipFill>
          <p:spPr>
            <a:xfrm>
              <a:off x="3800520" y="5613120"/>
              <a:ext cx="1426680" cy="750240"/>
            </a:xfrm>
            <a:prstGeom prst="rect">
              <a:avLst/>
            </a:prstGeom>
            <a:ln w="0">
              <a:noFill/>
            </a:ln>
          </p:spPr>
        </p:pic>
        <p:pic>
          <p:nvPicPr>
            <p:cNvPr id="118" name="Picture 7" descr=""/>
            <p:cNvPicPr/>
            <p:nvPr/>
          </p:nvPicPr>
          <p:blipFill>
            <a:blip r:embed="rId4"/>
            <a:stretch/>
          </p:blipFill>
          <p:spPr>
            <a:xfrm>
              <a:off x="5309280" y="5613120"/>
              <a:ext cx="1426680" cy="750240"/>
            </a:xfrm>
            <a:prstGeom prst="rect">
              <a:avLst/>
            </a:prstGeom>
            <a:ln w="0">
              <a:noFill/>
            </a:ln>
          </p:spPr>
        </p:pic>
        <p:pic>
          <p:nvPicPr>
            <p:cNvPr id="119" name="Picture 8" descr=""/>
            <p:cNvPicPr/>
            <p:nvPr/>
          </p:nvPicPr>
          <p:blipFill>
            <a:blip r:embed="rId5"/>
            <a:stretch/>
          </p:blipFill>
          <p:spPr>
            <a:xfrm>
              <a:off x="6960240" y="5257800"/>
              <a:ext cx="1824480" cy="1427400"/>
            </a:xfrm>
            <a:prstGeom prst="rect">
              <a:avLst/>
            </a:prstGeom>
            <a:ln w="0">
              <a:noFill/>
            </a:ln>
          </p:spPr>
        </p:pic>
      </p:grpSp>
      <p:sp>
        <p:nvSpPr>
          <p:cNvPr id="120" name="CustomShape 2"/>
          <p:cNvSpPr/>
          <p:nvPr/>
        </p:nvSpPr>
        <p:spPr>
          <a:xfrm>
            <a:off x="11880" y="608040"/>
            <a:ext cx="9138960" cy="2382480"/>
          </a:xfrm>
          <a:prstGeom prst="rect">
            <a:avLst/>
          </a:prstGeom>
          <a:noFill/>
          <a:ln w="0">
            <a:noFill/>
          </a:ln>
        </p:spPr>
        <p:style>
          <a:lnRef idx="0"/>
          <a:fillRef idx="0"/>
          <a:effectRef idx="0"/>
          <a:fontRef idx="minor"/>
        </p:style>
        <p:txBody>
          <a:bodyPr lIns="90000" rIns="90000" tIns="45000" bIns="45000" anchor="b">
            <a:normAutofit/>
          </a:bodyPr>
          <a:p>
            <a:pPr algn="ctr">
              <a:lnSpc>
                <a:spcPct val="90000"/>
              </a:lnSpc>
            </a:pPr>
            <a:r>
              <a:rPr b="1" lang="lv-LV" sz="6000" spc="-1" strike="noStrike">
                <a:solidFill>
                  <a:srgbClr val="000000"/>
                </a:solidFill>
                <a:latin typeface="Calibri"/>
                <a:ea typeface="DejaVu Sans"/>
              </a:rPr>
              <a:t>Tiesību pamati</a:t>
            </a:r>
            <a:endParaRPr b="0" lang="lv-LV" sz="6000" spc="-1" strike="noStrike">
              <a:latin typeface="Arial"/>
            </a:endParaRPr>
          </a:p>
          <a:p>
            <a:pPr algn="ctr">
              <a:lnSpc>
                <a:spcPct val="90000"/>
              </a:lnSpc>
            </a:pPr>
            <a:r>
              <a:rPr b="1" lang="lv-LV" sz="4800" spc="-1" strike="noStrike">
                <a:solidFill>
                  <a:srgbClr val="000000"/>
                </a:solidFill>
                <a:latin typeface="Calibri"/>
                <a:ea typeface="DejaVu Sans"/>
              </a:rPr>
              <a:t>senioriem</a:t>
            </a:r>
            <a:endParaRPr b="0" lang="lv-LV" sz="4800" spc="-1" strike="noStrike">
              <a:latin typeface="Arial"/>
            </a:endParaRPr>
          </a:p>
        </p:txBody>
      </p:sp>
      <p:sp>
        <p:nvSpPr>
          <p:cNvPr id="121" name="CustomShape 3"/>
          <p:cNvSpPr/>
          <p:nvPr/>
        </p:nvSpPr>
        <p:spPr>
          <a:xfrm>
            <a:off x="11880" y="3375720"/>
            <a:ext cx="913896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3200" spc="-1" strike="noStrike">
                <a:solidFill>
                  <a:srgbClr val="000000"/>
                </a:solidFill>
                <a:latin typeface="Arial"/>
                <a:ea typeface="DejaVu Sans"/>
              </a:rPr>
              <a:t>Gražina Jedemskienė, Laima Skinderienė, Andrejs Vanags</a:t>
            </a:r>
            <a:endParaRPr b="0" lang="lv-LV" sz="3200" spc="-1" strike="noStrike">
              <a:latin typeface="Arial"/>
            </a:endParaRPr>
          </a:p>
          <a:p>
            <a:pPr algn="ctr">
              <a:lnSpc>
                <a:spcPct val="100000"/>
              </a:lnSpc>
            </a:pPr>
            <a:endParaRPr b="0" lang="lv-LV" sz="3200" spc="-1" strike="noStrike">
              <a:latin typeface="Arial"/>
            </a:endParaRPr>
          </a:p>
          <a:p>
            <a:pPr algn="ctr">
              <a:lnSpc>
                <a:spcPct val="100000"/>
              </a:lnSpc>
            </a:pPr>
            <a:r>
              <a:rPr b="0" lang="lv-LV" sz="3200" spc="-1" strike="noStrike">
                <a:solidFill>
                  <a:srgbClr val="000000"/>
                </a:solidFill>
                <a:latin typeface="Arial"/>
                <a:ea typeface="DejaVu Sans"/>
              </a:rPr>
              <a:t>2021</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395640" y="404640"/>
            <a:ext cx="8289000" cy="616536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400"/>
              </a:spcBef>
            </a:pPr>
            <a:endParaRPr b="0" lang="lv-LV" sz="1800" spc="-1" strike="noStrike">
              <a:latin typeface="Arial"/>
            </a:endParaRPr>
          </a:p>
          <a:p>
            <a:pPr marL="343080" indent="-340920">
              <a:lnSpc>
                <a:spcPct val="100000"/>
              </a:lnSpc>
              <a:spcBef>
                <a:spcPts val="400"/>
              </a:spcBef>
              <a:buClr>
                <a:srgbClr val="000000"/>
              </a:buClr>
              <a:buFont typeface="Arial"/>
              <a:buChar char="•"/>
            </a:pPr>
            <a:r>
              <a:rPr b="1" lang="lv-LV" sz="2000" spc="-1" strike="noStrike">
                <a:solidFill>
                  <a:srgbClr val="000000"/>
                </a:solidFill>
                <a:latin typeface="Calibri"/>
                <a:ea typeface="DejaVu Sans"/>
              </a:rPr>
              <a:t>Eiropas Centrālā banka </a:t>
            </a:r>
            <a:r>
              <a:rPr b="0" lang="lv-LV" sz="2000" spc="-1" strike="noStrike">
                <a:solidFill>
                  <a:srgbClr val="000000"/>
                </a:solidFill>
                <a:latin typeface="Calibri"/>
                <a:ea typeface="DejaVu Sans"/>
              </a:rPr>
              <a:t>(Banque Centrale Européenne; Europäische Zentralbank) ir viena no pasaules lielākām centrālām bankām, kas ir atbildība par monetāro politiku Eiropas Savienībā, kuras oficiālā valūta ir eiro. ECB, kopā ar dalībvalstu centrālām bankām veido Eiropas centrālo banku sistēmu. ECB atrodas Frankfurtē pie Mainas, Vācijā.</a:t>
            </a:r>
            <a:endParaRPr b="0" lang="lv-LV" sz="2000" spc="-1" strike="noStrike">
              <a:latin typeface="Arial"/>
            </a:endParaRPr>
          </a:p>
          <a:p>
            <a:pPr marL="343080" indent="-340920">
              <a:lnSpc>
                <a:spcPct val="100000"/>
              </a:lnSpc>
              <a:spcBef>
                <a:spcPts val="400"/>
              </a:spcBef>
              <a:buClr>
                <a:srgbClr val="000000"/>
              </a:buClr>
              <a:buFont typeface="Arial"/>
              <a:buChar char="•"/>
            </a:pPr>
            <a:r>
              <a:rPr b="1" lang="lv-LV" sz="2000" spc="-1" strike="noStrike">
                <a:solidFill>
                  <a:srgbClr val="000000"/>
                </a:solidFill>
                <a:latin typeface="Calibri"/>
                <a:ea typeface="DejaVu Sans"/>
              </a:rPr>
              <a:t>Eiropas centrālās bankas galvenais uzdevums ir</a:t>
            </a:r>
            <a:r>
              <a:rPr b="0" lang="lv-LV" sz="2000" spc="-1" strike="noStrike">
                <a:solidFill>
                  <a:srgbClr val="000000"/>
                </a:solidFill>
                <a:latin typeface="Calibri"/>
                <a:ea typeface="DejaVu Sans"/>
              </a:rPr>
              <a:t> pārvaldīt eiro valūtu, nodrošināt cenu stabilitāti t.i. stabīlu eiro vērtību, noteikt ES ekonomikas un monetāro politiku. Šobrīd eirozonu veido 19 ES dalībvalstis. ECB ir nosaka monetāro politiku eirozonā, tai ir ekskluzīvas tiesības dot atļauju eirozonas valstīm izlaist eiro banknotes un veikt citas funkcijas. Īstenojot monetāro politiku, ECB veic atklātas tirgus operācijas, noska obligātas rezervju prasības bankām un piemēro pastāvīgus mehānismus (noguldījumu iespējas vai  rezerves kreditēšanas mehānismu). Eirosistēmas atklātas tirgus operācijas var tikt iedalītas četrās kategorijās: galvenās refinansēšanas operācijas, ilgāka termiņa refinansēšanas operācijas, preicizējošas operācijas un strukturālās operācijas.</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57200" y="2286000"/>
            <a:ext cx="8227440" cy="4069800"/>
          </a:xfrm>
          <a:prstGeom prst="rect">
            <a:avLst/>
          </a:prstGeom>
          <a:noFill/>
          <a:ln w="0">
            <a:noFill/>
          </a:ln>
        </p:spPr>
        <p:style>
          <a:lnRef idx="0"/>
          <a:fillRef idx="0"/>
          <a:effectRef idx="0"/>
          <a:fontRef idx="minor"/>
        </p:style>
        <p:txBody>
          <a:bodyPr lIns="90000" rIns="90000" tIns="45000" bIns="45000">
            <a:normAutofit fontScale="70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Savienības Revīzijas palāta</a:t>
            </a:r>
            <a:r>
              <a:rPr b="0" lang="lv-LV" sz="3200" spc="-1" strike="noStrike">
                <a:solidFill>
                  <a:srgbClr val="000000"/>
                </a:solidFill>
                <a:latin typeface="Calibri"/>
                <a:ea typeface="DejaVu Sans"/>
              </a:rPr>
              <a:t> ir piektā ES institūcija. Tā tika nodibināta 1975. gadā un atrodas Luksemburgā. Revīzijas palāta ir atbildīga par to, lai ES līdzekļi tiktu pareizi iekasēti un izmantoti, un tā palīdz uzlabot ES finanšu pārvaldību. Palāta sastāv no katras ES dalībvalsts pārstāvjiem un šobrīd ir Klaus-Heiner Lehne (Vācija).</a:t>
            </a:r>
            <a:endParaRPr b="0" lang="lv-LV" sz="3200" spc="-1" strike="noStrike">
              <a:latin typeface="Arial"/>
            </a:endParaRPr>
          </a:p>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Palātas galvenais uzdevums ir </a:t>
            </a:r>
            <a:r>
              <a:rPr b="0" lang="lv-LV" sz="3200" spc="-1" strike="noStrike">
                <a:solidFill>
                  <a:srgbClr val="000000"/>
                </a:solidFill>
                <a:latin typeface="Calibri"/>
                <a:ea typeface="DejaVu Sans"/>
              </a:rPr>
              <a:t>uzlabot Eiropas Komisijas īstenoto ES budžeta pārvaldību.</a:t>
            </a:r>
            <a:endParaRPr b="0" lang="lv-LV" sz="3200" spc="-1" strike="noStrike">
              <a:latin typeface="Arial"/>
            </a:endParaRPr>
          </a:p>
        </p:txBody>
      </p:sp>
      <p:pic>
        <p:nvPicPr>
          <p:cNvPr id="137" name="Picture 2" descr="Mission and Role | EUROPEAN COURT OF AUDITORS"/>
          <p:cNvPicPr/>
          <p:nvPr/>
        </p:nvPicPr>
        <p:blipFill>
          <a:blip r:embed="rId1"/>
          <a:stretch/>
        </p:blipFill>
        <p:spPr>
          <a:xfrm>
            <a:off x="2433240" y="196200"/>
            <a:ext cx="4208400" cy="181548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395640" y="332640"/>
            <a:ext cx="8145000" cy="5398560"/>
          </a:xfrm>
          <a:prstGeom prst="rect">
            <a:avLst/>
          </a:prstGeom>
          <a:noFill/>
          <a:ln w="0">
            <a:noFill/>
          </a:ln>
        </p:spPr>
        <p:style>
          <a:lnRef idx="0"/>
          <a:fillRef idx="0"/>
          <a:effectRef idx="0"/>
          <a:fontRef idx="minor"/>
        </p:style>
        <p:txBody>
          <a:bodyPr lIns="90000" rIns="90000" tIns="45000" bIns="45000">
            <a:normAutofit fontScale="75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Ārējās darbības dienests</a:t>
            </a:r>
            <a:r>
              <a:rPr b="0" lang="lv-LV" sz="3200" spc="-1" strike="noStrike">
                <a:solidFill>
                  <a:srgbClr val="000000"/>
                </a:solidFill>
                <a:latin typeface="Calibri"/>
                <a:ea typeface="DejaVu Sans"/>
              </a:rPr>
              <a:t> (EĀDD) ir ES  </a:t>
            </a:r>
            <a:r>
              <a:rPr b="1" lang="lv-LV" sz="3200" spc="-1" strike="noStrike">
                <a:solidFill>
                  <a:srgbClr val="000000"/>
                </a:solidFill>
                <a:latin typeface="Calibri"/>
                <a:ea typeface="DejaVu Sans"/>
              </a:rPr>
              <a:t>diplomātiskais dienests</a:t>
            </a:r>
            <a:r>
              <a:rPr b="0" lang="lv-LV" sz="3200" spc="-1" strike="noStrike">
                <a:solidFill>
                  <a:srgbClr val="000000"/>
                </a:solidFill>
                <a:latin typeface="Calibri"/>
                <a:ea typeface="DejaVu Sans"/>
              </a:rPr>
              <a:t>. It seeks to make the EU's foreign policy more coherent and effective un, rezultātā, palielināt ES ietekmi pasaulē.</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Eiropas Ārējās darbības dienestu vada ES Ārlietu vadītājs, </a:t>
            </a:r>
            <a:r>
              <a:rPr b="1" lang="lv-LV" sz="3200" spc="-1" strike="noStrike">
                <a:solidFill>
                  <a:srgbClr val="000000"/>
                </a:solidFill>
                <a:latin typeface="Calibri"/>
                <a:ea typeface="DejaVu Sans"/>
              </a:rPr>
              <a:t>kas ir the Augstais pārstāvis kopējās ārpolitikas un drošības politikas jomā.</a:t>
            </a:r>
            <a:r>
              <a:rPr b="0" lang="lv-LV" sz="3200" spc="-1" strike="noStrike">
                <a:solidFill>
                  <a:srgbClr val="000000"/>
                </a:solidFill>
                <a:latin typeface="Calibri"/>
                <a:ea typeface="DejaVu Sans"/>
              </a:rPr>
              <a:t> Tas sastāv no:</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Ekspertiem, kuri strādā Briselē un kurus sūta no ES Padomes, Eiropas Komisijas un ES dalībvalstu diplomātiskajiem dienestiem, </a:t>
            </a:r>
            <a:endParaRPr b="0" lang="lv-LV" sz="3200" spc="-1" strike="noStrike">
              <a:latin typeface="Arial"/>
            </a:endParaRPr>
          </a:p>
          <a:p>
            <a:pPr lvl="1" marL="432000" indent="-215280">
              <a:lnSpc>
                <a:spcPct val="100000"/>
              </a:lnSpc>
              <a:spcBef>
                <a:spcPts val="641"/>
              </a:spcBef>
              <a:buClr>
                <a:srgbClr val="000000"/>
              </a:buClr>
              <a:buSzPct val="45000"/>
              <a:buFont typeface="Wingdings" charset="2"/>
              <a:buChar char=""/>
            </a:pPr>
            <a:r>
              <a:rPr b="0" lang="lv-LV" sz="3200" spc="-1" strike="noStrike">
                <a:solidFill>
                  <a:srgbClr val="000000"/>
                </a:solidFill>
                <a:latin typeface="Calibri"/>
                <a:ea typeface="DejaVu Sans"/>
              </a:rPr>
              <a:t>ES delegācijām, kuras darbojas </a:t>
            </a:r>
            <a:r>
              <a:rPr b="1" lang="lv-LV" sz="3200" spc="-1" strike="noStrike">
                <a:solidFill>
                  <a:srgbClr val="000000"/>
                </a:solidFill>
                <a:latin typeface="Calibri"/>
                <a:ea typeface="DejaVu Sans"/>
              </a:rPr>
              <a:t>visā pasaulē</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251640" y="620640"/>
            <a:ext cx="8676000" cy="5503320"/>
          </a:xfrm>
          <a:prstGeom prst="rect">
            <a:avLst/>
          </a:prstGeom>
          <a:noFill/>
          <a:ln w="0">
            <a:noFill/>
          </a:ln>
        </p:spPr>
        <p:style>
          <a:lnRef idx="0"/>
          <a:fillRef idx="0"/>
          <a:effectRef idx="0"/>
          <a:fontRef idx="minor"/>
        </p:style>
        <p:txBody>
          <a:bodyPr lIns="90000" rIns="90000" tIns="45000" bIns="45000">
            <a:normAutofit/>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Ekonomikas un Sociālā Komiteja</a:t>
            </a:r>
            <a:r>
              <a:rPr b="0" lang="lv-LV" sz="3200" spc="-1" strike="noStrike">
                <a:solidFill>
                  <a:srgbClr val="000000"/>
                </a:solidFill>
                <a:latin typeface="Calibri"/>
                <a:ea typeface="DejaVu Sans"/>
              </a:rPr>
              <a:t> (EESK) ir </a:t>
            </a:r>
            <a:r>
              <a:rPr b="1" lang="lv-LV" sz="3200" spc="-1" strike="noStrike">
                <a:solidFill>
                  <a:srgbClr val="000000"/>
                </a:solidFill>
                <a:latin typeface="Calibri"/>
                <a:ea typeface="DejaVu Sans"/>
              </a:rPr>
              <a:t>ES padomdevēja struktūra</a:t>
            </a:r>
            <a:r>
              <a:rPr b="0" lang="lv-LV" sz="3200" spc="-1" strike="noStrike">
                <a:solidFill>
                  <a:srgbClr val="000000"/>
                </a:solidFill>
                <a:latin typeface="Calibri"/>
                <a:ea typeface="DejaVu Sans"/>
              </a:rPr>
              <a:t>, kuru veido </a:t>
            </a:r>
            <a:r>
              <a:rPr b="1" lang="lv-LV" sz="3200" spc="-1" strike="noStrike">
                <a:solidFill>
                  <a:srgbClr val="000000"/>
                </a:solidFill>
                <a:latin typeface="Calibri"/>
                <a:ea typeface="DejaVu Sans"/>
              </a:rPr>
              <a:t>darba devēju un darba ņēmēju organizācijas, kā arī citu interešu grupu pārstāvji</a:t>
            </a:r>
            <a:r>
              <a:rPr b="0" lang="lv-LV" sz="3200" spc="-1" strike="noStrike">
                <a:solidFill>
                  <a:srgbClr val="000000"/>
                </a:solidFill>
                <a:latin typeface="Calibri"/>
                <a:ea typeface="DejaVu Sans"/>
              </a:rPr>
              <a:t>. Tā sniedz atzinumus par dažādiem ES jautājumiem Eiropas Komisijai, ES Padomei un Eiropas Parlamentam. Tādā veidā EESK darbojas kā starpnieks starp ES lēmējiestādēm un ES pilsoņiem.</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ES ārlietu politika un programmas palīdz </a:t>
            </a:r>
            <a:r>
              <a:rPr b="1" lang="lv-LV" sz="3200" spc="-1" strike="noStrike">
                <a:solidFill>
                  <a:srgbClr val="000000"/>
                </a:solidFill>
                <a:latin typeface="Calibri"/>
                <a:ea typeface="DejaVu Sans"/>
              </a:rPr>
              <a:t>aizsargāt ES pilsoņus ārpus ES</a:t>
            </a:r>
            <a:r>
              <a:rPr b="0" lang="lv-LV" sz="3200" spc="-1" strike="noStrike">
                <a:solidFill>
                  <a:srgbClr val="000000"/>
                </a:solidFill>
                <a:latin typeface="Calibri"/>
                <a:ea typeface="DejaVu Sans"/>
              </a:rPr>
              <a:t> un var nodrošināt jums </a:t>
            </a:r>
            <a:r>
              <a:rPr b="1" lang="lv-LV" sz="3200" spc="-1" strike="noStrike">
                <a:solidFill>
                  <a:srgbClr val="000000"/>
                </a:solidFill>
                <a:latin typeface="Calibri"/>
                <a:ea typeface="DejaVu Sans"/>
              </a:rPr>
              <a:t>mācību un nodarbinātības iespējas</a:t>
            </a:r>
            <a:r>
              <a:rPr b="0" lang="lv-LV" sz="3200" spc="-1" strike="noStrike">
                <a:solidFill>
                  <a:srgbClr val="000000"/>
                </a:solidFill>
                <a:latin typeface="Calibri"/>
                <a:ea typeface="DejaVu Sans"/>
              </a:rPr>
              <a:t>.</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323640" y="548640"/>
            <a:ext cx="8361000" cy="5878440"/>
          </a:xfrm>
          <a:prstGeom prst="rect">
            <a:avLst/>
          </a:prstGeom>
          <a:noFill/>
          <a:ln w="0">
            <a:noFill/>
          </a:ln>
        </p:spPr>
        <p:style>
          <a:lnRef idx="0"/>
          <a:fillRef idx="0"/>
          <a:effectRef idx="0"/>
          <a:fontRef idx="minor"/>
        </p:style>
        <p:txBody>
          <a:bodyPr lIns="90000" rIns="90000" tIns="45000" bIns="45000">
            <a:normAutofit fontScale="42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Reģionu komiteja </a:t>
            </a:r>
            <a:r>
              <a:rPr b="0" lang="lv-LV" sz="3200" spc="-1" strike="noStrike">
                <a:solidFill>
                  <a:srgbClr val="000000"/>
                </a:solidFill>
                <a:latin typeface="Calibri"/>
                <a:ea typeface="DejaVu Sans"/>
              </a:rPr>
              <a:t>(RK) politiska asambleja, kurā piedalās pārstāvji no visām ES valstīm, kuri ievēlēti vietējā vai reģionālā līmenī (piemēram, pilsētu mēri vai reģionu priekšsēdētāji). RK piedāvā platformu vietējā līmeņa iestādēm (reģioniem, novadiem, provincēm, pašvaldībām un pilsētām) ES institūciju ietvarā.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Reģionu komiteju izveidoja 1994. gadā, galvenokārt, divu iemeslu dēļ. Pirmkārt, tā kā apmēram trīs ceturtdaļas ES tiesību aktu īsteno vietējā un reģionālajā līmenī, bija loģiski dot iespēju vietējo un reģionālo pašvaldību pārstāvjiem paust savu viedokli jaunu ES tiesību aktu izstrādes procesā. Otrkārt, pastāvēja bažas, ka starp sabiedrību un Eiropas integrācijas procesu rodas arvien lielāka plaisa; iedzīvotājiem vistuvākā vēlētā pārvaldes līmeņa iesaistīšana bija viens no veidiem, kā šo plaisu mazināt.</a:t>
            </a:r>
            <a:endParaRPr b="0" lang="lv-LV" sz="3200" spc="-1" strike="noStrike">
              <a:latin typeface="Arial"/>
            </a:endParaRPr>
          </a:p>
          <a:p>
            <a:pPr>
              <a:lnSpc>
                <a:spcPct val="100000"/>
              </a:lnSpc>
              <a:spcBef>
                <a:spcPts val="641"/>
              </a:spcBef>
            </a:pPr>
            <a:endParaRPr b="0" lang="lv-LV" sz="3200" spc="-1" strike="noStrike">
              <a:latin typeface="Arial"/>
            </a:endParaRPr>
          </a:p>
          <a:p>
            <a:pPr>
              <a:lnSpc>
                <a:spcPct val="100000"/>
              </a:lnSpc>
              <a:spcBef>
                <a:spcPts val="641"/>
              </a:spcBef>
            </a:pPr>
            <a:r>
              <a:rPr b="0" lang="lv-LV" sz="2200" spc="-1" strike="noStrike">
                <a:solidFill>
                  <a:srgbClr val="000000"/>
                </a:solidFill>
                <a:latin typeface="Calibri"/>
                <a:ea typeface="DejaVu Sans"/>
              </a:rPr>
              <a:t>Avots: https://lv.wikipedia.org/wiki/Eiropas_Re%C4%A3ionu_komiteja</a:t>
            </a:r>
            <a:endParaRPr b="0" lang="lv-LV" sz="2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1484640"/>
            <a:ext cx="8227440" cy="463932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pPr>
            <a:endParaRPr b="0" lang="lv-LV" sz="1800" spc="-1" strike="noStrike">
              <a:latin typeface="Arial"/>
            </a:endParaRPr>
          </a:p>
          <a:p>
            <a:pPr marL="343080" indent="-340920">
              <a:lnSpc>
                <a:spcPct val="100000"/>
              </a:lnSpc>
              <a:spcBef>
                <a:spcPts val="641"/>
              </a:spcBef>
              <a:tabLst>
                <a:tab algn="l" pos="0"/>
              </a:tabLst>
            </a:pPr>
            <a:r>
              <a:rPr b="1" lang="lv-LV" sz="2800" spc="-1" strike="noStrike">
                <a:solidFill>
                  <a:srgbClr val="000000"/>
                </a:solidFill>
                <a:latin typeface="Calibri"/>
                <a:ea typeface="DejaVu Sans"/>
              </a:rPr>
              <a:t>   </a:t>
            </a:r>
            <a:r>
              <a:rPr b="1" lang="lv-LV" sz="2800" spc="-1" strike="noStrike">
                <a:solidFill>
                  <a:srgbClr val="000000"/>
                </a:solidFill>
                <a:latin typeface="Calibri"/>
                <a:ea typeface="DejaVu Sans"/>
              </a:rPr>
              <a:t>Eiropas Ombuds</a:t>
            </a:r>
            <a:r>
              <a:rPr b="0" lang="lv-LV" sz="2800" spc="-1" strike="noStrike">
                <a:solidFill>
                  <a:srgbClr val="000000"/>
                </a:solidFill>
                <a:latin typeface="Calibri"/>
                <a:ea typeface="DejaVu Sans"/>
              </a:rPr>
              <a:t> ir neatkarīga un objektīva amatpersona (Ombuds), kura pēc savas iniciatīvas vai pēc sūdzības saņemšanas veic izmeklēšanu par administratīvām kļūmēm ES institūciju un struktūru darbā (piemēram, pamattiesību, tiesību aktu noteikumu un principu un labas pārvaldības principa neievērošanu). Ombuda amats tika izveidots ar Māstrihtas līgumu 1992.gadā.</a:t>
            </a:r>
            <a:endParaRPr b="0" lang="lv-LV" sz="2800" spc="-1" strike="noStrike">
              <a:latin typeface="Arial"/>
            </a:endParaRPr>
          </a:p>
        </p:txBody>
      </p:sp>
      <p:pic>
        <p:nvPicPr>
          <p:cNvPr id="142" name="Picture 2" descr="European Ombudsman Recommendation on granting access to catalogue of  nanomaterials used in cosmetics"/>
          <p:cNvPicPr/>
          <p:nvPr/>
        </p:nvPicPr>
        <p:blipFill>
          <a:blip r:embed="rId1"/>
          <a:stretch/>
        </p:blipFill>
        <p:spPr>
          <a:xfrm>
            <a:off x="5786280" y="0"/>
            <a:ext cx="2826720" cy="1982160"/>
          </a:xfrm>
          <a:prstGeom prst="rect">
            <a:avLst/>
          </a:prstGeom>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67640" y="548640"/>
            <a:ext cx="8217000" cy="5575320"/>
          </a:xfrm>
          <a:prstGeom prst="rect">
            <a:avLst/>
          </a:prstGeom>
          <a:noFill/>
          <a:ln w="0">
            <a:noFill/>
          </a:ln>
        </p:spPr>
        <p:style>
          <a:lnRef idx="0"/>
          <a:fillRef idx="0"/>
          <a:effectRef idx="0"/>
          <a:fontRef idx="minor"/>
        </p:style>
        <p:txBody>
          <a:bodyPr lIns="90000" rIns="90000" tIns="45000" bIns="45000">
            <a:normAutofit fontScale="60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Datu aizsardzības kolēģija</a:t>
            </a:r>
            <a:r>
              <a:rPr b="0" lang="lv-LV" sz="3200" spc="-1" strike="noStrike">
                <a:solidFill>
                  <a:srgbClr val="000000"/>
                </a:solidFill>
                <a:latin typeface="Calibri"/>
                <a:ea typeface="DejaVu Sans"/>
              </a:rPr>
              <a:t> (EDAK) ir neatkarīga Eiropas struktūra, kas sekmē datu aizsardzības noteikumu konsekventu piemērošanu Eiropas Savienībā un veicina sadarbību ES datu aizsardzības iestāžu starpā. </a:t>
            </a:r>
            <a:endParaRPr b="0" lang="lv-LV" sz="3200" spc="-1" strike="noStrike">
              <a:latin typeface="Arial"/>
            </a:endParaRPr>
          </a:p>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EDPB sastāvā</a:t>
            </a:r>
            <a:r>
              <a:rPr b="0" lang="lv-LV" sz="3200" spc="-1" strike="noStrike">
                <a:solidFill>
                  <a:srgbClr val="000000"/>
                </a:solidFill>
                <a:latin typeface="Calibri"/>
                <a:ea typeface="DejaVu Sans"/>
              </a:rPr>
              <a:t> ir valstu datu aizsardzības iestāžu pārstāvji un Eiropas Datu aizsardzības uzraudzītājs (EDAU). EBTA, EEZ valstu uzraudzības iestādes arī ir locekļi bez balsstiesībām attiecībā uz jautājumiem saistībā ar Vispārīgo datu aizsardzības regulu (VDAR), un tām nav ne balsstiesību, ne tiesību būt ievelētām par priekšsēdētāju vai priekšsēdētāja vietniekiem. EDPB ir izveidota ar VDAR, un tā atrodas Briselē.</a:t>
            </a:r>
            <a:endParaRPr b="0" lang="lv-LV" sz="3200" spc="-1" strike="noStrike">
              <a:latin typeface="Arial"/>
            </a:endParaRPr>
          </a:p>
          <a:p>
            <a:pPr>
              <a:lnSpc>
                <a:spcPct val="100000"/>
              </a:lnSpc>
              <a:spcBef>
                <a:spcPts val="641"/>
              </a:spcBef>
            </a:pPr>
            <a:r>
              <a:rPr b="0" lang="lv-LV" sz="2200" spc="-1" strike="noStrike">
                <a:solidFill>
                  <a:srgbClr val="000000"/>
                </a:solidFill>
                <a:latin typeface="Calibri"/>
                <a:ea typeface="DejaVu Sans"/>
              </a:rPr>
              <a:t>Avots:  https://edpb.europa.eu/about-edpb/about-edpb/who-we-are_lv</a:t>
            </a:r>
            <a:endParaRPr b="0" lang="lv-LV" sz="2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4400" spc="-1" strike="noStrike">
                <a:solidFill>
                  <a:srgbClr val="000000"/>
                </a:solidFill>
                <a:latin typeface="Calibri"/>
                <a:ea typeface="DejaVu Sans"/>
              </a:rPr>
              <a:t>PRAKTISKAIS DARBS</a:t>
            </a:r>
            <a:endParaRPr b="0" lang="lv-LV" sz="4400" spc="-1" strike="noStrike">
              <a:latin typeface="Arial"/>
            </a:endParaRPr>
          </a:p>
        </p:txBody>
      </p:sp>
      <p:sp>
        <p:nvSpPr>
          <p:cNvPr id="145" name="CustomShape 2"/>
          <p:cNvSpPr/>
          <p:nvPr/>
        </p:nvSpPr>
        <p:spPr>
          <a:xfrm>
            <a:off x="457200" y="2174760"/>
            <a:ext cx="4038120" cy="394920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79"/>
              </a:spcBef>
              <a:tabLst>
                <a:tab algn="l" pos="0"/>
              </a:tabLst>
            </a:pPr>
            <a:r>
              <a:rPr b="0" lang="lv-LV" sz="2400" spc="-1" strike="noStrike">
                <a:solidFill>
                  <a:srgbClr val="000000"/>
                </a:solidFill>
                <a:latin typeface="Calibri"/>
                <a:ea typeface="DejaVu Sans"/>
              </a:rPr>
              <a:t>Kā tiek ievēlēta šī institūcija?</a:t>
            </a:r>
            <a:endParaRPr b="0" lang="lv-LV" sz="2400" spc="-1" strike="noStrike">
              <a:latin typeface="Arial"/>
            </a:endParaRPr>
          </a:p>
          <a:p>
            <a:pPr marL="343080" indent="-340920">
              <a:lnSpc>
                <a:spcPct val="100000"/>
              </a:lnSpc>
              <a:spcBef>
                <a:spcPts val="479"/>
              </a:spcBef>
              <a:tabLst>
                <a:tab algn="l" pos="0"/>
              </a:tabLst>
            </a:pPr>
            <a:endParaRPr b="0" lang="lv-LV" sz="2400" spc="-1" strike="noStrike">
              <a:latin typeface="Arial"/>
            </a:endParaRPr>
          </a:p>
          <a:p>
            <a:pPr marL="514440" indent="-512280">
              <a:lnSpc>
                <a:spcPct val="100000"/>
              </a:lnSpc>
              <a:spcBef>
                <a:spcPts val="479"/>
              </a:spcBef>
              <a:buClr>
                <a:srgbClr val="000000"/>
              </a:buClr>
              <a:buFont typeface="Calibri"/>
              <a:buAutoNum type="arabicPeriod"/>
              <a:tabLst>
                <a:tab algn="l" pos="0"/>
              </a:tabLst>
            </a:pPr>
            <a:r>
              <a:rPr b="0" lang="lv-LV" sz="2400" spc="-1" strike="noStrike">
                <a:solidFill>
                  <a:srgbClr val="000000"/>
                </a:solidFill>
                <a:latin typeface="Calibri"/>
                <a:ea typeface="DejaVu Sans"/>
              </a:rPr>
              <a:t>Kāds ir tās sastāvs?</a:t>
            </a:r>
            <a:endParaRPr b="0" lang="lv-LV" sz="2400" spc="-1" strike="noStrike">
              <a:latin typeface="Arial"/>
            </a:endParaRPr>
          </a:p>
          <a:p>
            <a:pPr marL="514440" indent="-512280">
              <a:lnSpc>
                <a:spcPct val="100000"/>
              </a:lnSpc>
              <a:spcBef>
                <a:spcPts val="479"/>
              </a:spcBef>
              <a:buClr>
                <a:srgbClr val="000000"/>
              </a:buClr>
              <a:buFont typeface="Calibri"/>
              <a:buAutoNum type="arabicPeriod"/>
              <a:tabLst>
                <a:tab algn="l" pos="0"/>
              </a:tabLst>
            </a:pPr>
            <a:r>
              <a:rPr b="0" lang="lv-LV" sz="2400" spc="-1" strike="noStrike">
                <a:solidFill>
                  <a:srgbClr val="000000"/>
                </a:solidFill>
                <a:latin typeface="Calibri"/>
                <a:ea typeface="DejaVu Sans"/>
              </a:rPr>
              <a:t>Kādas ir tās funkcijas? </a:t>
            </a:r>
            <a:endParaRPr b="0" lang="lv-LV" sz="2400" spc="-1" strike="noStrike">
              <a:latin typeface="Arial"/>
            </a:endParaRPr>
          </a:p>
          <a:p>
            <a:pPr marL="514440" indent="-512280">
              <a:lnSpc>
                <a:spcPct val="100000"/>
              </a:lnSpc>
              <a:spcBef>
                <a:spcPts val="479"/>
              </a:spcBef>
              <a:buClr>
                <a:srgbClr val="000000"/>
              </a:buClr>
              <a:buFont typeface="Calibri"/>
              <a:buAutoNum type="arabicPeriod"/>
              <a:tabLst>
                <a:tab algn="l" pos="0"/>
              </a:tabLst>
            </a:pPr>
            <a:r>
              <a:rPr b="0" lang="lv-LV" sz="2400" spc="-1" strike="noStrike">
                <a:solidFill>
                  <a:srgbClr val="000000"/>
                </a:solidFill>
                <a:latin typeface="Calibri"/>
                <a:ea typeface="DejaVu Sans"/>
              </a:rPr>
              <a:t>Vai šī institūcija ir nepieciešama?</a:t>
            </a:r>
            <a:endParaRPr b="0" lang="lv-LV" sz="2400" spc="-1" strike="noStrike">
              <a:latin typeface="Arial"/>
            </a:endParaRPr>
          </a:p>
        </p:txBody>
      </p:sp>
      <p:pic>
        <p:nvPicPr>
          <p:cNvPr id="146" name="Picture 2" descr="Struktūra - Istorija"/>
          <p:cNvPicPr/>
          <p:nvPr/>
        </p:nvPicPr>
        <p:blipFill>
          <a:blip r:embed="rId1"/>
          <a:stretch/>
        </p:blipFill>
        <p:spPr>
          <a:xfrm>
            <a:off x="4572000" y="2174760"/>
            <a:ext cx="4039560" cy="30333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709920" y="-534960"/>
            <a:ext cx="10510560" cy="613944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lv-LV" sz="1800" spc="-1" strike="noStrike">
              <a:latin typeface="Arial"/>
            </a:endParaRPr>
          </a:p>
          <a:p>
            <a:pPr algn="ctr">
              <a:lnSpc>
                <a:spcPct val="100000"/>
              </a:lnSpc>
            </a:pPr>
            <a:r>
              <a:rPr b="1" lang="lv-LV" sz="4400" spc="-1" strike="noStrike">
                <a:solidFill>
                  <a:srgbClr val="000000"/>
                </a:solidFill>
                <a:latin typeface="Calibri"/>
                <a:ea typeface="DejaVu Sans"/>
              </a:rPr>
              <a:t>1. TĒMA</a:t>
            </a:r>
            <a:endParaRPr b="0" lang="lv-LV" sz="4400" spc="-1" strike="noStrike">
              <a:latin typeface="Arial"/>
            </a:endParaRPr>
          </a:p>
          <a:p>
            <a:pPr algn="ctr">
              <a:lnSpc>
                <a:spcPct val="100000"/>
              </a:lnSpc>
            </a:pPr>
            <a:endParaRPr b="0" lang="lv-LV" sz="4400" spc="-1" strike="noStrike">
              <a:latin typeface="Arial"/>
            </a:endParaRPr>
          </a:p>
          <a:p>
            <a:pPr algn="ctr">
              <a:lnSpc>
                <a:spcPct val="100000"/>
              </a:lnSpc>
            </a:pPr>
            <a:r>
              <a:rPr b="1" lang="lv-LV" sz="4400" spc="-1" strike="noStrike">
                <a:solidFill>
                  <a:srgbClr val="000000"/>
                </a:solidFill>
                <a:latin typeface="Calibri"/>
                <a:ea typeface="DejaVu Sans"/>
              </a:rPr>
              <a:t>Priekšrocības esot ES sastāvā</a:t>
            </a:r>
            <a:endParaRPr b="0" lang="lv-LV" sz="4400" spc="-1" strike="noStrike">
              <a:latin typeface="Arial"/>
            </a:endParaRPr>
          </a:p>
        </p:txBody>
      </p:sp>
      <p:sp>
        <p:nvSpPr>
          <p:cNvPr id="123" name="CustomShape 2"/>
          <p:cNvSpPr/>
          <p:nvPr/>
        </p:nvSpPr>
        <p:spPr>
          <a:xfrm>
            <a:off x="875880" y="4732920"/>
            <a:ext cx="7224120" cy="16506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lv-LV" sz="2000" spc="-1" strike="noStrike">
                <a:solidFill>
                  <a:srgbClr val="000000"/>
                </a:solidFill>
                <a:latin typeface="Arial"/>
                <a:ea typeface="DejaVu Sans"/>
              </a:rPr>
              <a:t>Laima Skinderienė (saturs)</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Gražina Jedemskienė (tulkojums un adaptācija angļu valodā)</a:t>
            </a:r>
            <a:endParaRPr b="0" lang="lv-LV" sz="2000" spc="-1" strike="noStrike">
              <a:latin typeface="Arial"/>
            </a:endParaRPr>
          </a:p>
          <a:p>
            <a:pPr algn="ctr">
              <a:lnSpc>
                <a:spcPct val="100000"/>
              </a:lnSpc>
            </a:pPr>
            <a:r>
              <a:rPr b="0" lang="lv-LV" sz="2000" spc="-1" strike="noStrike">
                <a:solidFill>
                  <a:srgbClr val="000000"/>
                </a:solidFill>
                <a:latin typeface="Arial"/>
                <a:ea typeface="DejaVu Sans"/>
              </a:rPr>
              <a:t>Andrejs Vanags (tulkojums un adaptācija latviešu valodā)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MŪSDIENU ES INSTITŪCIJAS UN PIENĀKUMI</a:t>
            </a:r>
            <a:endParaRPr b="0" lang="lv-LV" sz="4400" spc="-1" strike="noStrike">
              <a:latin typeface="Arial"/>
            </a:endParaRPr>
          </a:p>
        </p:txBody>
      </p:sp>
      <p:sp>
        <p:nvSpPr>
          <p:cNvPr id="125" name="CustomShape 2"/>
          <p:cNvSpPr/>
          <p:nvPr/>
        </p:nvSpPr>
        <p:spPr>
          <a:xfrm>
            <a:off x="142920" y="1600200"/>
            <a:ext cx="8784720" cy="452376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Eiropas Parlaments ir Eiropas Savienības parlaments, kuru tiešās vēlēšanās ievēl Eiropas Savienības pilsoņi. Pēdējās Eiropas Parlamenta vēlēšanas notika 2019.gadā.</a:t>
            </a:r>
            <a:endParaRPr b="0" lang="lv-LV" sz="2000" spc="-1" strike="noStrike">
              <a:latin typeface="Arial"/>
            </a:endParaRPr>
          </a:p>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Tas ir lielākais daudznacionāls parlaments pasaulē: 751 locekļi no 28 valstīm pārstāv vairāk nekā pusmiljardu iedzīvotāju. Tiešās Eiropas Parlamenta vēlēšanas sākās 1979. gadā.</a:t>
            </a:r>
            <a:endParaRPr b="0" lang="lv-LV" sz="2000" spc="-1" strike="noStrike">
              <a:latin typeface="Arial"/>
            </a:endParaRPr>
          </a:p>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Parlaments apstiprina Eiropas Komisijas priekšsēdētāju un ir tiesīga izteikt neuzticību Eiropas Komisijai.</a:t>
            </a:r>
            <a:endParaRPr b="0" lang="lv-LV" sz="2000" spc="-1" strike="noStrike">
              <a:latin typeface="Arial"/>
            </a:endParaRPr>
          </a:p>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Parlamenta galvenā funkcija ir izskatīt un pieņemt ES tiesību aktus. Katru gadu Eiropas Komisija piešķir Saharova balvu cilvēkam vai organizācijai, kurai ir nopelni cilvēktiesību aizsardzībā un demokrātijas veicināšanā.</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67640" y="548640"/>
            <a:ext cx="8217000" cy="5575320"/>
          </a:xfrm>
          <a:prstGeom prst="rect">
            <a:avLst/>
          </a:prstGeom>
          <a:noFill/>
          <a:ln w="0">
            <a:noFill/>
          </a:ln>
        </p:spPr>
        <p:style>
          <a:lnRef idx="0"/>
          <a:fillRef idx="0"/>
          <a:effectRef idx="0"/>
          <a:fontRef idx="minor"/>
        </p:style>
        <p:txBody>
          <a:bodyPr lIns="90000" rIns="90000" tIns="45000" bIns="45000">
            <a:normAutofit fontScale="72000"/>
          </a:bodyPr>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Eiropadome (dažreiz to sauc arī Samits) ir ES institūcija, kuras sastāvā ir ES valstu vai to valdību vadītāji, Eiropadomes priekšsēdētājs, Eiropas Komisijas priekšsēdētājs. Tā nosaka attīstības vispārējos politiskos virzienus un prioritātes un neveic likumdošanas funkciju.</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Eiropadome sanāk vidēji 4 reizes gadā. Pirmā sanāksme notika 1974. gadā, kad Samits vēl bija neformāla foruma statusā.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Eiropadomes stratēģiskos lēmumus un pamatnostādnes citas ES institūcijas un dalībvalstis. </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Šobrīd Eiropadomes priekšsēdētājs ir Šarls Mišels.</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457200" y="988200"/>
            <a:ext cx="8227440" cy="4523760"/>
          </a:xfrm>
          <a:prstGeom prst="rect">
            <a:avLst/>
          </a:prstGeom>
          <a:noFill/>
          <a:ln w="0">
            <a:noFill/>
          </a:ln>
        </p:spPr>
        <p:style>
          <a:lnRef idx="0"/>
          <a:fillRef idx="0"/>
          <a:effectRef idx="0"/>
          <a:fontRef idx="minor"/>
        </p:style>
        <p:txBody>
          <a:bodyPr lIns="90000" rIns="90000" tIns="45000" bIns="45000">
            <a:normAutofit fontScale="60000"/>
          </a:bodyPr>
          <a:p>
            <a:pPr marL="343080" indent="-340920">
              <a:lnSpc>
                <a:spcPct val="100000"/>
              </a:lnSpc>
              <a:spcBef>
                <a:spcPts val="641"/>
              </a:spcBef>
              <a:tabLst>
                <a:tab algn="l" pos="0"/>
              </a:tabLst>
            </a:pPr>
            <a:endParaRPr b="0" lang="lv-LV" sz="18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Parasti Eiropadome lēmumus pieņem, ievērojot konsensa principu, līdz ar to darba kārtībā parasti iekļauj jautājumus par kuriem viedoklis ir saskaņots iepriekš vai arī ļoti tuvu kompromisam.  </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Tā tika juridiski formalizēta Vienotajā Eiropas aktā, kas stājās spēkā 1987. gadā. Līgums par Eiropas Savienību (Māstrihtas līgums), kas stājās spēkā 1993. gadā formāli atzīst to, kā Eiropas Savienības politisku institūciju.</a:t>
            </a:r>
            <a:endParaRPr b="0" lang="lv-LV" sz="3200" spc="-1" strike="noStrike">
              <a:latin typeface="Arial"/>
            </a:endParaRPr>
          </a:p>
          <a:p>
            <a:pPr marL="343080" indent="-340920">
              <a:lnSpc>
                <a:spcPct val="100000"/>
              </a:lnSpc>
              <a:spcBef>
                <a:spcPts val="641"/>
              </a:spcBef>
              <a:buClr>
                <a:srgbClr val="000000"/>
              </a:buClr>
              <a:buFont typeface="Arial"/>
              <a:buChar char="•"/>
              <a:tabLst>
                <a:tab algn="l" pos="0"/>
              </a:tabLst>
            </a:pPr>
            <a:r>
              <a:rPr b="0" lang="lv-LV" sz="3200" spc="-1" strike="noStrike">
                <a:solidFill>
                  <a:srgbClr val="000000"/>
                </a:solidFill>
                <a:latin typeface="Calibri"/>
                <a:ea typeface="DejaVu Sans"/>
              </a:rPr>
              <a:t>Kopš 2009.gada, kad spēkā stājās Lisabonas līgums, Eiropadome ir oficiālā Eiropas savienības institūcija.</a:t>
            </a:r>
            <a:endParaRPr b="0" lang="lv-LV" sz="3200" spc="-1" strike="noStrike">
              <a:latin typeface="Arial"/>
            </a:endParaRPr>
          </a:p>
          <a:p>
            <a:pPr>
              <a:lnSpc>
                <a:spcPct val="100000"/>
              </a:lnSpc>
              <a:spcBef>
                <a:spcPts val="641"/>
              </a:spcBef>
              <a:tabLst>
                <a:tab algn="l" pos="0"/>
              </a:tabLst>
            </a:pP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67640" y="512640"/>
            <a:ext cx="5471280" cy="482220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Eiropas Savienības Padome (zināma arī kā vienkārši Padome vai Ministru padome) ir ES institūcija, kurai ir arī likumdošanas vara. Atbilstoši koplēmuma pieņemšanas procedūrai, Padome kopā ar Eiropas Parlamentu īsteno likumdošanas varu par daudzām Eiropas Savienības darbības jomām. Padomes sastāvā ietilpst visu ES dalībvalstu valdību ministri, kuri ir kompetenti apspriežamajā politikas jomā. Tas nozīmē, ka Padome sastāvs mainās atkarībā no darba kārtības jautājumiem. Padomes locekli atbild politiski savas valsts parlamentu priekšā.</a:t>
            </a:r>
            <a:endParaRPr b="0" lang="lv-LV" sz="2000" spc="-1" strike="noStrike">
              <a:latin typeface="Arial"/>
            </a:endParaRPr>
          </a:p>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Padomei nav arī pastāvīga prezidenta - katra ES valsts uzņemas Padomes prezidentūru rotācijas kārtībā uz 6 mēnešiem.</a:t>
            </a:r>
            <a:endParaRPr b="0" lang="lv-LV" sz="2000" spc="-1" strike="noStrike">
              <a:latin typeface="Arial"/>
            </a:endParaRPr>
          </a:p>
        </p:txBody>
      </p:sp>
      <p:pic>
        <p:nvPicPr>
          <p:cNvPr id="129" name="Picture 2_0" descr="Europos Parlamentas pradeda ES septynerių metų biudžeto svarstymą | Agroeta  – agroverslo ir žemės ūkio naujienos"/>
          <p:cNvPicPr/>
          <p:nvPr/>
        </p:nvPicPr>
        <p:blipFill>
          <a:blip r:embed="rId1"/>
          <a:stretch/>
        </p:blipFill>
        <p:spPr>
          <a:xfrm>
            <a:off x="6156000" y="692640"/>
            <a:ext cx="2442240" cy="153360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67640" y="1016640"/>
            <a:ext cx="8217000" cy="4822200"/>
          </a:xfrm>
          <a:prstGeom prst="rect">
            <a:avLst/>
          </a:prstGeom>
          <a:noFill/>
          <a:ln w="0">
            <a:noFill/>
          </a:ln>
        </p:spPr>
        <p:style>
          <a:lnRef idx="0"/>
          <a:fillRef idx="0"/>
          <a:effectRef idx="0"/>
          <a:fontRef idx="minor"/>
        </p:style>
        <p:txBody>
          <a:bodyPr lIns="90000" rIns="90000" tIns="45000" bIns="45000">
            <a:noAutofit/>
          </a:bodyPr>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Viens no Padomes sastāviem – Ārlietu padome - izstrādā ES ārpolitisko darbību, pamatojoties uz Eiropadomes noteiktām stratēģiskām pamatnostādnēm, un nodrošina ES darbību konsekvenci. Ārlietu padomes sastāvā ir visu ES dalībvalstu ārlietu ministri. Atkarībā no darba kārtības Padomes sanāksmēs piedalās arī aizsardzības ministri (kopējā drošības un aizsardzības politika),   attīstības ministri (attīstības sadarbība),  tirdzniecības ministri (kopējā tirdzniecības politika). Ārlietu padomes sanāksmes vada Savienības Augstais pārstāvis ārlietās un drošības politikas jautājumos. </a:t>
            </a:r>
            <a:endParaRPr b="0" lang="lv-LV" sz="2000" spc="-1" strike="noStrike">
              <a:latin typeface="Arial"/>
            </a:endParaRPr>
          </a:p>
          <a:p>
            <a:pPr marL="343080" indent="-340920">
              <a:lnSpc>
                <a:spcPct val="100000"/>
              </a:lnSpc>
              <a:spcBef>
                <a:spcPts val="400"/>
              </a:spcBef>
              <a:buClr>
                <a:srgbClr val="000000"/>
              </a:buClr>
              <a:buFont typeface="Arial"/>
              <a:buChar char="•"/>
            </a:pPr>
            <a:r>
              <a:rPr b="0" lang="lv-LV" sz="2000" spc="-1" strike="noStrike">
                <a:solidFill>
                  <a:srgbClr val="000000"/>
                </a:solidFill>
                <a:latin typeface="Calibri"/>
                <a:ea typeface="DejaVu Sans"/>
              </a:rPr>
              <a:t>Parasti Padome pieņem lēmumu ar kvalificētu balsu vairākumu -    55 % valstu (šobrīd no 27 valstīm tās ir 15 valstis), kas pārstāv vismaz 65 % no kopējā ES iedzīvotāju skaita. Atsevišķos gadījumos var būt nepieciešama vienprātība vai arī pietiek ar vienkāršu balsu vairākumu. </a:t>
            </a:r>
            <a:endParaRPr b="0" lang="lv-LV"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457200" y="274680"/>
            <a:ext cx="8227440" cy="1140840"/>
          </a:xfrm>
          <a:prstGeom prst="rect">
            <a:avLst/>
          </a:prstGeom>
          <a:noFill/>
          <a:ln w="0">
            <a:noFill/>
          </a:ln>
        </p:spPr>
        <p:style>
          <a:lnRef idx="0"/>
          <a:fillRef idx="0"/>
          <a:effectRef idx="0"/>
          <a:fontRef idx="minor"/>
        </p:style>
        <p:txBody>
          <a:bodyPr lIns="90000" rIns="90000" tIns="45000" bIns="45000" anchor="ctr">
            <a:normAutofit fontScale="90000"/>
          </a:bodyPr>
          <a:p>
            <a:pPr algn="ctr">
              <a:lnSpc>
                <a:spcPct val="100000"/>
              </a:lnSpc>
            </a:pPr>
            <a:r>
              <a:rPr b="0" lang="lv-LV" sz="4400" spc="-1" strike="noStrike">
                <a:solidFill>
                  <a:srgbClr val="000000"/>
                </a:solidFill>
                <a:latin typeface="Calibri"/>
                <a:ea typeface="DejaVu Sans"/>
              </a:rPr>
              <a:t>Eiropas Komisija ir oficiālā Eiropas savienības institūcija</a:t>
            </a:r>
            <a:endParaRPr b="0" lang="lv-LV" sz="4400" spc="-1" strike="noStrike">
              <a:latin typeface="Arial"/>
            </a:endParaRPr>
          </a:p>
        </p:txBody>
      </p:sp>
      <p:sp>
        <p:nvSpPr>
          <p:cNvPr id="132" name="CustomShape 2"/>
          <p:cNvSpPr/>
          <p:nvPr/>
        </p:nvSpPr>
        <p:spPr>
          <a:xfrm>
            <a:off x="457200" y="1600200"/>
            <a:ext cx="8227440" cy="4523760"/>
          </a:xfrm>
          <a:prstGeom prst="rect">
            <a:avLst/>
          </a:prstGeom>
          <a:noFill/>
          <a:ln w="0">
            <a:noFill/>
          </a:ln>
        </p:spPr>
        <p:style>
          <a:lnRef idx="0"/>
          <a:fillRef idx="0"/>
          <a:effectRef idx="0"/>
          <a:fontRef idx="minor"/>
        </p:style>
        <p:txBody>
          <a:bodyPr lIns="90000" rIns="90000" tIns="45000" bIns="45000">
            <a:normAutofit fontScale="83000"/>
          </a:bodyPr>
          <a:p>
            <a:pPr marL="343080" indent="-340920">
              <a:lnSpc>
                <a:spcPct val="100000"/>
              </a:lnSpc>
              <a:spcBef>
                <a:spcPts val="641"/>
              </a:spcBef>
              <a:buClr>
                <a:srgbClr val="000000"/>
              </a:buClr>
              <a:buFont typeface="Arial"/>
              <a:buChar char="•"/>
            </a:pPr>
            <a:r>
              <a:rPr b="1" lang="lv-LV" sz="3200" spc="-1" strike="noStrike">
                <a:solidFill>
                  <a:srgbClr val="000000"/>
                </a:solidFill>
                <a:latin typeface="Calibri"/>
                <a:ea typeface="DejaVu Sans"/>
              </a:rPr>
              <a:t>Eiropas Komisija</a:t>
            </a:r>
            <a:r>
              <a:rPr b="0" lang="lv-LV" sz="3200" spc="-1" strike="noStrike">
                <a:solidFill>
                  <a:srgbClr val="000000"/>
                </a:solidFill>
                <a:latin typeface="Calibri"/>
                <a:ea typeface="DejaVu Sans"/>
              </a:rPr>
              <a:t> piedalās</a:t>
            </a:r>
            <a:r>
              <a:rPr b="1"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ES padomes sanāksmēs</a:t>
            </a:r>
            <a:r>
              <a:rPr b="1" lang="lv-LV" sz="3200" spc="-1" strike="noStrike">
                <a:solidFill>
                  <a:srgbClr val="000000"/>
                </a:solidFill>
                <a:latin typeface="Calibri"/>
                <a:ea typeface="DejaVu Sans"/>
              </a:rPr>
              <a:t> </a:t>
            </a:r>
            <a:r>
              <a:rPr b="0" lang="lv-LV" sz="3200" spc="-1" strike="noStrike">
                <a:solidFill>
                  <a:srgbClr val="000000"/>
                </a:solidFill>
                <a:latin typeface="Calibri"/>
                <a:ea typeface="DejaVu Sans"/>
              </a:rPr>
              <a:t>un tās sagatavošanas struktūru darbā un politiskajos dialogos ar trešajām valstīm. Eiropas Ārējās darbības dienestu (EĀDD) ir arī atbildīgs par darba attiecību uzturēšanu un stiprināšanu ar starptautiskām organizācijām, tai skaitā, EDSO, NATO un Eiropas Padomi.</a:t>
            </a:r>
            <a:endParaRPr b="0" lang="lv-LV" sz="3200" spc="-1" strike="noStrike">
              <a:latin typeface="Arial"/>
            </a:endParaRPr>
          </a:p>
          <a:p>
            <a:pPr marL="343080" indent="-340920">
              <a:lnSpc>
                <a:spcPct val="100000"/>
              </a:lnSpc>
              <a:spcBef>
                <a:spcPts val="641"/>
              </a:spcBef>
              <a:buClr>
                <a:srgbClr val="000000"/>
              </a:buClr>
              <a:buFont typeface="Arial"/>
              <a:buChar char="•"/>
            </a:pPr>
            <a:r>
              <a:rPr b="0" lang="lv-LV" sz="3200" spc="-1" strike="noStrike">
                <a:solidFill>
                  <a:srgbClr val="000000"/>
                </a:solidFill>
                <a:latin typeface="Calibri"/>
                <a:ea typeface="DejaVu Sans"/>
              </a:rPr>
              <a:t>Komisijai ir likumdošanas iniciatīvas tiesības, līdz ar to, tā iesniedz savus tiesību aktu projektus Eiropas Parlamentam un ES Padomei.</a:t>
            </a:r>
            <a:endParaRPr b="0" lang="lv-LV"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457200" y="571320"/>
            <a:ext cx="8227440" cy="24980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lv-LV" sz="2800" spc="-1" strike="noStrike">
                <a:solidFill>
                  <a:srgbClr val="000000"/>
                </a:solidFill>
                <a:latin typeface="Calibri"/>
                <a:ea typeface="DejaVu Sans"/>
              </a:rPr>
              <a:t>Eiropas Komisija ir </a:t>
            </a:r>
            <a:r>
              <a:rPr b="1" lang="lv-LV" sz="2800" spc="-1" strike="noStrike">
                <a:solidFill>
                  <a:srgbClr val="000000"/>
                </a:solidFill>
                <a:latin typeface="Calibri"/>
                <a:ea typeface="DejaVu Sans"/>
              </a:rPr>
              <a:t>politiski neatkarīga ES izpildinstitūcija</a:t>
            </a:r>
            <a:r>
              <a:rPr b="0" lang="lv-LV" sz="2800" spc="-1" strike="noStrike">
                <a:solidFill>
                  <a:srgbClr val="000000"/>
                </a:solidFill>
                <a:latin typeface="Calibri"/>
                <a:ea typeface="DejaVu Sans"/>
              </a:rPr>
              <a:t>. Tā ir atbildīga par jaunu ES tiesību aktu projektu sagatavošanu un tā nodrošina Eiropas Parlamenta un ES Padomes tiesību aktu īstenošanu.</a:t>
            </a:r>
            <a:endParaRPr b="0" lang="lv-LV" sz="2800" spc="-1" strike="noStrike">
              <a:latin typeface="Arial"/>
            </a:endParaRPr>
          </a:p>
        </p:txBody>
      </p:sp>
      <p:sp>
        <p:nvSpPr>
          <p:cNvPr id="134" name="CustomShape 2"/>
          <p:cNvSpPr/>
          <p:nvPr/>
        </p:nvSpPr>
        <p:spPr>
          <a:xfrm>
            <a:off x="457200" y="2928960"/>
            <a:ext cx="8227440" cy="3569760"/>
          </a:xfrm>
          <a:prstGeom prst="rect">
            <a:avLst/>
          </a:prstGeom>
          <a:noFill/>
          <a:ln w="0">
            <a:noFill/>
          </a:ln>
        </p:spPr>
        <p:style>
          <a:lnRef idx="0"/>
          <a:fillRef idx="0"/>
          <a:effectRef idx="0"/>
          <a:fontRef idx="minor"/>
        </p:style>
        <p:txBody>
          <a:bodyPr lIns="90000" rIns="90000" tIns="45000" bIns="45000">
            <a:normAutofit fontScale="77000"/>
          </a:bodyPr>
          <a:p>
            <a:pPr>
              <a:lnSpc>
                <a:spcPct val="100000"/>
              </a:lnSpc>
              <a:spcBef>
                <a:spcPts val="479"/>
              </a:spcBef>
            </a:pPr>
            <a:endParaRPr b="0" lang="lv-LV" sz="1800" spc="-1" strike="noStrike">
              <a:latin typeface="Arial"/>
            </a:endParaRPr>
          </a:p>
          <a:p>
            <a:pPr marL="343080" indent="-340920">
              <a:lnSpc>
                <a:spcPct val="100000"/>
              </a:lnSpc>
              <a:spcBef>
                <a:spcPts val="479"/>
              </a:spcBef>
              <a:tabLst>
                <a:tab algn="l" pos="0"/>
              </a:tabLst>
            </a:pPr>
            <a:r>
              <a:rPr b="1" lang="lv-LV" sz="2400" spc="-1" strike="noStrike">
                <a:solidFill>
                  <a:srgbClr val="000000"/>
                </a:solidFill>
                <a:latin typeface="Calibri"/>
                <a:ea typeface="DejaVu Sans"/>
              </a:rPr>
              <a:t>	</a:t>
            </a:r>
            <a:r>
              <a:rPr b="1" lang="lv-LV" sz="2400" spc="-1" strike="noStrike">
                <a:solidFill>
                  <a:srgbClr val="000000"/>
                </a:solidFill>
                <a:latin typeface="Calibri"/>
                <a:ea typeface="DejaVu Sans"/>
              </a:rPr>
              <a:t>Sastāvs</a:t>
            </a:r>
            <a:endParaRPr b="0" lang="lv-LV" sz="2400" spc="-1" strike="noStrike">
              <a:latin typeface="Arial"/>
            </a:endParaRPr>
          </a:p>
          <a:p>
            <a:pPr marL="343080" indent="-340920">
              <a:lnSpc>
                <a:spcPct val="100000"/>
              </a:lnSpc>
              <a:spcBef>
                <a:spcPts val="479"/>
              </a:spcBef>
              <a:buClr>
                <a:srgbClr val="000000"/>
              </a:buClr>
              <a:buFont typeface="Arial"/>
              <a:buChar char="•"/>
              <a:tabLst>
                <a:tab algn="l" pos="0"/>
              </a:tabLst>
            </a:pPr>
            <a:r>
              <a:rPr b="1" lang="lv-LV" sz="2400" spc="-1" strike="noStrike">
                <a:solidFill>
                  <a:srgbClr val="000000"/>
                </a:solidFill>
                <a:latin typeface="Calibri"/>
                <a:ea typeface="DejaVu Sans"/>
              </a:rPr>
              <a:t>Politisko vadību</a:t>
            </a:r>
            <a:r>
              <a:rPr b="0" lang="lv-LV" sz="2400" spc="-1" strike="noStrike">
                <a:solidFill>
                  <a:srgbClr val="000000"/>
                </a:solidFill>
                <a:latin typeface="Calibri"/>
                <a:ea typeface="DejaVu Sans"/>
              </a:rPr>
              <a:t> veido 27 komisāru grupa (pa vienam no katras dalībvalsts), kuru vada Komisijas priekšsēdētājs, kas lemj par atbildības jomu sadalījumu starp komisāriem.</a:t>
            </a:r>
            <a:endParaRPr b="0" lang="lv-LV" sz="2400" spc="-1" strike="noStrike">
              <a:latin typeface="Arial"/>
            </a:endParaRPr>
          </a:p>
          <a:p>
            <a:pPr marL="343080" indent="-340920">
              <a:lnSpc>
                <a:spcPct val="100000"/>
              </a:lnSpc>
              <a:spcBef>
                <a:spcPts val="479"/>
              </a:spcBef>
              <a:buClr>
                <a:srgbClr val="000000"/>
              </a:buClr>
              <a:buFont typeface="Arial"/>
              <a:buChar char="•"/>
              <a:tabLst>
                <a:tab algn="l" pos="0"/>
              </a:tabLst>
            </a:pPr>
            <a:r>
              <a:rPr b="1" lang="lv-LV" sz="2400" spc="-1" strike="noStrike">
                <a:solidFill>
                  <a:srgbClr val="000000"/>
                </a:solidFill>
                <a:latin typeface="Calibri"/>
                <a:ea typeface="DejaVu Sans"/>
              </a:rPr>
              <a:t>Komisijas locekļi ir </a:t>
            </a:r>
            <a:r>
              <a:rPr b="0" lang="lv-LV" sz="2400" spc="-1" strike="noStrike">
                <a:solidFill>
                  <a:srgbClr val="000000"/>
                </a:solidFill>
                <a:latin typeface="Calibri"/>
                <a:ea typeface="DejaVu Sans"/>
              </a:rPr>
              <a:t>Komisijas priekšsēdētāja, astoņi vietnieki, ieskaitot trīs izpildvietniekus un Eiropas Savienības Augstais pārstāvis ārlietās un drošības politikā, kā arī 18 komisāri, kas ir atbildīga par konkrētām politikas jomām. Viens no priekšsēdētāja izpildvietniekiem šobrīd ir Latvijas pārstāvis Valdis Dombrovskis.</a:t>
            </a:r>
            <a:endParaRPr b="0" lang="lv-LV"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1675</TotalTime>
  <Application>LibreOffice/7.0.6.2$Linux_X86_64 LibreOffice_project/00$Build-2</Application>
  <AppVersion>15.0000</AppVersion>
  <Words>1533</Words>
  <Paragraphs>50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2021-04-08T15:09:12Z</dcterms:created>
  <dc:creator>Grazina</dc:creator>
  <dc:description/>
  <dc:language>lv-LV</dc:language>
  <cp:lastModifiedBy>Andrejs Vanags</cp:lastModifiedBy>
  <dcterms:modified xsi:type="dcterms:W3CDTF">2021-08-13T11:02:17Z</dcterms:modified>
  <cp:revision>157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15</vt:i4>
  </property>
</Properties>
</file>