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jpeg" ContentType="image/jpeg"/>
  <Override PartName="/ppt/media/image8.png" ContentType="image/png"/>
  <Override PartName="/ppt/media/image7.jpeg" ContentType="image/jpeg"/>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5.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lv-LV"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lv-LV"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lv-LV"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lv-LV"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lv-LV"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lv-LV"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lv-LV"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lv-LV"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lv-LV"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lv-LV"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lv-LV"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lv-LV"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lv-LV" sz="4400" spc="-1" strike="noStrike">
                <a:latin typeface="Arial"/>
              </a:rPr>
              <a:t>Click to edit the title text format</a:t>
            </a:r>
            <a:endParaRPr b="0" lang="lv-LV"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lv-LV" sz="3200" spc="-1" strike="noStrike">
                <a:latin typeface="Arial"/>
              </a:rPr>
              <a:t>Click to edit the outline text format</a:t>
            </a:r>
            <a:endParaRPr b="0" lang="lv-LV" sz="3200" spc="-1" strike="noStrike">
              <a:latin typeface="Arial"/>
            </a:endParaRPr>
          </a:p>
          <a:p>
            <a:pPr lvl="1" marL="864000" indent="-324000">
              <a:spcBef>
                <a:spcPts val="1134"/>
              </a:spcBef>
              <a:buClr>
                <a:srgbClr val="000000"/>
              </a:buClr>
              <a:buSzPct val="75000"/>
              <a:buFont typeface="Symbol" charset="2"/>
              <a:buChar char=""/>
            </a:pPr>
            <a:r>
              <a:rPr b="0" lang="lv-LV" sz="2800" spc="-1" strike="noStrike">
                <a:latin typeface="Arial"/>
              </a:rPr>
              <a:t>Second Outline Level</a:t>
            </a:r>
            <a:endParaRPr b="0" lang="lv-LV" sz="2800" spc="-1" strike="noStrike">
              <a:latin typeface="Arial"/>
            </a:endParaRPr>
          </a:p>
          <a:p>
            <a:pPr lvl="2" marL="1296000" indent="-288000">
              <a:spcBef>
                <a:spcPts val="850"/>
              </a:spcBef>
              <a:buClr>
                <a:srgbClr val="000000"/>
              </a:buClr>
              <a:buSzPct val="45000"/>
              <a:buFont typeface="Wingdings" charset="2"/>
              <a:buChar char=""/>
            </a:pPr>
            <a:r>
              <a:rPr b="0" lang="lv-LV" sz="2400" spc="-1" strike="noStrike">
                <a:latin typeface="Arial"/>
              </a:rPr>
              <a:t>Third Outline Level</a:t>
            </a:r>
            <a:endParaRPr b="0" lang="lv-LV" sz="2400" spc="-1" strike="noStrike">
              <a:latin typeface="Arial"/>
            </a:endParaRPr>
          </a:p>
          <a:p>
            <a:pPr lvl="3" marL="1728000" indent="-216000">
              <a:spcBef>
                <a:spcPts val="567"/>
              </a:spcBef>
              <a:buClr>
                <a:srgbClr val="000000"/>
              </a:buClr>
              <a:buSzPct val="75000"/>
              <a:buFont typeface="Symbol" charset="2"/>
              <a:buChar char=""/>
            </a:pPr>
            <a:r>
              <a:rPr b="0" lang="lv-LV" sz="2000" spc="-1" strike="noStrike">
                <a:latin typeface="Arial"/>
              </a:rPr>
              <a:t>Fourth Outline Level</a:t>
            </a:r>
            <a:endParaRPr b="0" lang="lv-LV" sz="2000" spc="-1" strike="noStrike">
              <a:latin typeface="Arial"/>
            </a:endParaRPr>
          </a:p>
          <a:p>
            <a:pPr lvl="4" marL="2160000" indent="-216000">
              <a:spcBef>
                <a:spcPts val="283"/>
              </a:spcBef>
              <a:buClr>
                <a:srgbClr val="000000"/>
              </a:buClr>
              <a:buSzPct val="45000"/>
              <a:buFont typeface="Wingdings" charset="2"/>
              <a:buChar char=""/>
            </a:pPr>
            <a:r>
              <a:rPr b="0" lang="lv-LV" sz="2000" spc="-1" strike="noStrike">
                <a:latin typeface="Arial"/>
              </a:rPr>
              <a:t>Fifth Outline Level</a:t>
            </a:r>
            <a:endParaRPr b="0" lang="lv-LV" sz="2000" spc="-1" strike="noStrike">
              <a:latin typeface="Arial"/>
            </a:endParaRPr>
          </a:p>
          <a:p>
            <a:pPr lvl="5" marL="2592000" indent="-216000">
              <a:spcBef>
                <a:spcPts val="283"/>
              </a:spcBef>
              <a:buClr>
                <a:srgbClr val="000000"/>
              </a:buClr>
              <a:buSzPct val="45000"/>
              <a:buFont typeface="Wingdings" charset="2"/>
              <a:buChar char=""/>
            </a:pPr>
            <a:r>
              <a:rPr b="0" lang="lv-LV" sz="2000" spc="-1" strike="noStrike">
                <a:latin typeface="Arial"/>
              </a:rPr>
              <a:t>Sixth Outline Level</a:t>
            </a:r>
            <a:endParaRPr b="0" lang="lv-LV" sz="2000" spc="-1" strike="noStrike">
              <a:latin typeface="Arial"/>
            </a:endParaRPr>
          </a:p>
          <a:p>
            <a:pPr lvl="6" marL="3024000" indent="-216000">
              <a:spcBef>
                <a:spcPts val="283"/>
              </a:spcBef>
              <a:buClr>
                <a:srgbClr val="000000"/>
              </a:buClr>
              <a:buSzPct val="45000"/>
              <a:buFont typeface="Wingdings" charset="2"/>
              <a:buChar char=""/>
            </a:pPr>
            <a:r>
              <a:rPr b="0" lang="lv-LV" sz="2000" spc="-1" strike="noStrike">
                <a:latin typeface="Arial"/>
              </a:rPr>
              <a:t>Seventh Outline Level</a:t>
            </a:r>
            <a:endParaRPr b="0" lang="lv-LV"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lv-LV" sz="4400" spc="-1" strike="noStrike">
                <a:latin typeface="Arial"/>
              </a:rPr>
              <a:t>Click to edit the title text format</a:t>
            </a:r>
            <a:endParaRPr b="0" lang="lv-LV"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lv-LV" sz="3200" spc="-1" strike="noStrike">
                <a:latin typeface="Arial"/>
              </a:rPr>
              <a:t>Click to edit the outline text format</a:t>
            </a:r>
            <a:endParaRPr b="0" lang="lv-LV" sz="3200" spc="-1" strike="noStrike">
              <a:latin typeface="Arial"/>
            </a:endParaRPr>
          </a:p>
          <a:p>
            <a:pPr lvl="1" marL="864000" indent="-324000">
              <a:spcBef>
                <a:spcPts val="1134"/>
              </a:spcBef>
              <a:buClr>
                <a:srgbClr val="000000"/>
              </a:buClr>
              <a:buSzPct val="75000"/>
              <a:buFont typeface="Symbol" charset="2"/>
              <a:buChar char=""/>
            </a:pPr>
            <a:r>
              <a:rPr b="0" lang="lv-LV" sz="2800" spc="-1" strike="noStrike">
                <a:latin typeface="Arial"/>
              </a:rPr>
              <a:t>Second Outline Level</a:t>
            </a:r>
            <a:endParaRPr b="0" lang="lv-LV" sz="2800" spc="-1" strike="noStrike">
              <a:latin typeface="Arial"/>
            </a:endParaRPr>
          </a:p>
          <a:p>
            <a:pPr lvl="2" marL="1296000" indent="-288000">
              <a:spcBef>
                <a:spcPts val="850"/>
              </a:spcBef>
              <a:buClr>
                <a:srgbClr val="000000"/>
              </a:buClr>
              <a:buSzPct val="45000"/>
              <a:buFont typeface="Wingdings" charset="2"/>
              <a:buChar char=""/>
            </a:pPr>
            <a:r>
              <a:rPr b="0" lang="lv-LV" sz="2400" spc="-1" strike="noStrike">
                <a:latin typeface="Arial"/>
              </a:rPr>
              <a:t>Third Outline Level</a:t>
            </a:r>
            <a:endParaRPr b="0" lang="lv-LV" sz="2400" spc="-1" strike="noStrike">
              <a:latin typeface="Arial"/>
            </a:endParaRPr>
          </a:p>
          <a:p>
            <a:pPr lvl="3" marL="1728000" indent="-216000">
              <a:spcBef>
                <a:spcPts val="567"/>
              </a:spcBef>
              <a:buClr>
                <a:srgbClr val="000000"/>
              </a:buClr>
              <a:buSzPct val="75000"/>
              <a:buFont typeface="Symbol" charset="2"/>
              <a:buChar char=""/>
            </a:pPr>
            <a:r>
              <a:rPr b="0" lang="lv-LV" sz="2000" spc="-1" strike="noStrike">
                <a:latin typeface="Arial"/>
              </a:rPr>
              <a:t>Fourth Outline Level</a:t>
            </a:r>
            <a:endParaRPr b="0" lang="lv-LV" sz="2000" spc="-1" strike="noStrike">
              <a:latin typeface="Arial"/>
            </a:endParaRPr>
          </a:p>
          <a:p>
            <a:pPr lvl="4" marL="2160000" indent="-216000">
              <a:spcBef>
                <a:spcPts val="283"/>
              </a:spcBef>
              <a:buClr>
                <a:srgbClr val="000000"/>
              </a:buClr>
              <a:buSzPct val="45000"/>
              <a:buFont typeface="Wingdings" charset="2"/>
              <a:buChar char=""/>
            </a:pPr>
            <a:r>
              <a:rPr b="0" lang="lv-LV" sz="2000" spc="-1" strike="noStrike">
                <a:latin typeface="Arial"/>
              </a:rPr>
              <a:t>Fifth Outline Level</a:t>
            </a:r>
            <a:endParaRPr b="0" lang="lv-LV" sz="2000" spc="-1" strike="noStrike">
              <a:latin typeface="Arial"/>
            </a:endParaRPr>
          </a:p>
          <a:p>
            <a:pPr lvl="5" marL="2592000" indent="-216000">
              <a:spcBef>
                <a:spcPts val="283"/>
              </a:spcBef>
              <a:buClr>
                <a:srgbClr val="000000"/>
              </a:buClr>
              <a:buSzPct val="45000"/>
              <a:buFont typeface="Wingdings" charset="2"/>
              <a:buChar char=""/>
            </a:pPr>
            <a:r>
              <a:rPr b="0" lang="lv-LV" sz="2000" spc="-1" strike="noStrike">
                <a:latin typeface="Arial"/>
              </a:rPr>
              <a:t>Sixth Outline Level</a:t>
            </a:r>
            <a:endParaRPr b="0" lang="lv-LV" sz="2000" spc="-1" strike="noStrike">
              <a:latin typeface="Arial"/>
            </a:endParaRPr>
          </a:p>
          <a:p>
            <a:pPr lvl="6" marL="3024000" indent="-216000">
              <a:spcBef>
                <a:spcPts val="283"/>
              </a:spcBef>
              <a:buClr>
                <a:srgbClr val="000000"/>
              </a:buClr>
              <a:buSzPct val="45000"/>
              <a:buFont typeface="Wingdings" charset="2"/>
              <a:buChar char=""/>
            </a:pPr>
            <a:r>
              <a:rPr b="0" lang="lv-LV" sz="2000" spc="-1" strike="noStrike">
                <a:latin typeface="Arial"/>
              </a:rPr>
              <a:t>Seventh Outline Level</a:t>
            </a:r>
            <a:endParaRPr b="0" lang="lv-LV"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hyperlink" Target="http://www.manabalss.lv/" TargetMode="External"/><Relationship Id="rId2" Type="http://schemas.openxmlformats.org/officeDocument/2006/relationships/hyperlink" Target="https://data.gov.lv/lv" TargetMode="External"/><Relationship Id="rId3"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hyperlink" Target="file:///home/avanags/work/PIC_2/Prezentacijas/LV/NULL" TargetMode="External"/><Relationship Id="rId2" Type="http://schemas.openxmlformats.org/officeDocument/2006/relationships/hyperlink" Target="https://www.facebook.com/Europos/videos/388143045742705/" TargetMode="External"/><Relationship Id="rId3"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76" name="Group 1"/>
          <p:cNvGrpSpPr/>
          <p:nvPr/>
        </p:nvGrpSpPr>
        <p:grpSpPr>
          <a:xfrm>
            <a:off x="671040" y="5257800"/>
            <a:ext cx="7745760" cy="1426680"/>
            <a:chOff x="671040" y="5257800"/>
            <a:chExt cx="7745760" cy="1426680"/>
          </a:xfrm>
        </p:grpSpPr>
        <p:pic>
          <p:nvPicPr>
            <p:cNvPr id="77" name="Picture 6" descr=""/>
            <p:cNvPicPr/>
            <p:nvPr/>
          </p:nvPicPr>
          <p:blipFill>
            <a:blip r:embed="rId1"/>
            <a:stretch/>
          </p:blipFill>
          <p:spPr>
            <a:xfrm>
              <a:off x="671040" y="5613120"/>
              <a:ext cx="1333080" cy="749520"/>
            </a:xfrm>
            <a:prstGeom prst="rect">
              <a:avLst/>
            </a:prstGeom>
            <a:ln w="0">
              <a:noFill/>
            </a:ln>
          </p:spPr>
        </p:pic>
        <p:pic>
          <p:nvPicPr>
            <p:cNvPr id="78" name="Picture 7" descr=""/>
            <p:cNvPicPr/>
            <p:nvPr/>
          </p:nvPicPr>
          <p:blipFill>
            <a:blip r:embed="rId2"/>
            <a:stretch/>
          </p:blipFill>
          <p:spPr>
            <a:xfrm>
              <a:off x="2346480" y="5613120"/>
              <a:ext cx="1333080" cy="749520"/>
            </a:xfrm>
            <a:prstGeom prst="rect">
              <a:avLst/>
            </a:prstGeom>
            <a:ln w="0">
              <a:noFill/>
            </a:ln>
          </p:spPr>
        </p:pic>
        <p:pic>
          <p:nvPicPr>
            <p:cNvPr id="79" name="Picture 8" descr=""/>
            <p:cNvPicPr/>
            <p:nvPr/>
          </p:nvPicPr>
          <p:blipFill>
            <a:blip r:embed="rId3"/>
            <a:stretch/>
          </p:blipFill>
          <p:spPr>
            <a:xfrm>
              <a:off x="3756960" y="5613120"/>
              <a:ext cx="1333080" cy="749520"/>
            </a:xfrm>
            <a:prstGeom prst="rect">
              <a:avLst/>
            </a:prstGeom>
            <a:ln w="0">
              <a:noFill/>
            </a:ln>
          </p:spPr>
        </p:pic>
        <p:pic>
          <p:nvPicPr>
            <p:cNvPr id="80" name="Picture 9" descr=""/>
            <p:cNvPicPr/>
            <p:nvPr/>
          </p:nvPicPr>
          <p:blipFill>
            <a:blip r:embed="rId4"/>
            <a:stretch/>
          </p:blipFill>
          <p:spPr>
            <a:xfrm>
              <a:off x="5167800" y="5613120"/>
              <a:ext cx="1333080" cy="749520"/>
            </a:xfrm>
            <a:prstGeom prst="rect">
              <a:avLst/>
            </a:prstGeom>
            <a:ln w="0">
              <a:noFill/>
            </a:ln>
          </p:spPr>
        </p:pic>
        <p:pic>
          <p:nvPicPr>
            <p:cNvPr id="81" name="Picture 10" descr=""/>
            <p:cNvPicPr/>
            <p:nvPr/>
          </p:nvPicPr>
          <p:blipFill>
            <a:blip r:embed="rId5"/>
            <a:stretch/>
          </p:blipFill>
          <p:spPr>
            <a:xfrm>
              <a:off x="6711480" y="5257800"/>
              <a:ext cx="1705320" cy="1426680"/>
            </a:xfrm>
            <a:prstGeom prst="rect">
              <a:avLst/>
            </a:prstGeom>
            <a:ln w="0">
              <a:noFill/>
            </a:ln>
          </p:spPr>
        </p:pic>
      </p:grpSp>
      <p:sp>
        <p:nvSpPr>
          <p:cNvPr id="82" name="CustomShape 2"/>
          <p:cNvSpPr/>
          <p:nvPr/>
        </p:nvSpPr>
        <p:spPr>
          <a:xfrm>
            <a:off x="-60120" y="607680"/>
            <a:ext cx="9138960" cy="2382480"/>
          </a:xfrm>
          <a:prstGeom prst="rect">
            <a:avLst/>
          </a:prstGeom>
          <a:noFill/>
          <a:ln w="0">
            <a:noFill/>
          </a:ln>
        </p:spPr>
        <p:style>
          <a:lnRef idx="0"/>
          <a:fillRef idx="0"/>
          <a:effectRef idx="0"/>
          <a:fontRef idx="minor"/>
        </p:style>
        <p:txBody>
          <a:bodyPr lIns="90000" rIns="90000" tIns="45000" bIns="45000" anchor="b">
            <a:normAutofit/>
          </a:bodyPr>
          <a:p>
            <a:pPr algn="ctr">
              <a:lnSpc>
                <a:spcPct val="90000"/>
              </a:lnSpc>
            </a:pPr>
            <a:r>
              <a:rPr b="1" lang="lv-LV" sz="6000" spc="-1" strike="noStrike">
                <a:solidFill>
                  <a:srgbClr val="000000"/>
                </a:solidFill>
                <a:latin typeface="Calibri"/>
                <a:ea typeface="DejaVu Sans"/>
              </a:rPr>
              <a:t>Tiesību pamati</a:t>
            </a:r>
            <a:endParaRPr b="0" lang="lv-LV" sz="6000" spc="-1" strike="noStrike">
              <a:latin typeface="Arial"/>
            </a:endParaRPr>
          </a:p>
          <a:p>
            <a:pPr algn="ctr">
              <a:lnSpc>
                <a:spcPct val="90000"/>
              </a:lnSpc>
            </a:pPr>
            <a:r>
              <a:rPr b="1" lang="lv-LV" sz="4800" spc="-1" strike="noStrike">
                <a:solidFill>
                  <a:srgbClr val="000000"/>
                </a:solidFill>
                <a:latin typeface="Calibri"/>
                <a:ea typeface="DejaVu Sans"/>
              </a:rPr>
              <a:t>senioriem</a:t>
            </a:r>
            <a:endParaRPr b="0" lang="lv-LV" sz="4800" spc="-1" strike="noStrike">
              <a:latin typeface="Arial"/>
            </a:endParaRPr>
          </a:p>
        </p:txBody>
      </p:sp>
      <p:sp>
        <p:nvSpPr>
          <p:cNvPr id="83" name="CustomShape 3"/>
          <p:cNvSpPr/>
          <p:nvPr/>
        </p:nvSpPr>
        <p:spPr>
          <a:xfrm>
            <a:off x="-60120" y="3375360"/>
            <a:ext cx="9138960" cy="16506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0" lang="lv-LV" sz="3200" spc="-1" strike="noStrike">
                <a:solidFill>
                  <a:srgbClr val="000000"/>
                </a:solidFill>
                <a:latin typeface="Arial"/>
                <a:ea typeface="DejaVu Sans"/>
              </a:rPr>
              <a:t>Gražina Jedemskienė, Laima Skinderienė, Andrejs Vanags</a:t>
            </a:r>
            <a:endParaRPr b="0" lang="lv-LV" sz="3200" spc="-1" strike="noStrike">
              <a:latin typeface="Arial"/>
            </a:endParaRPr>
          </a:p>
          <a:p>
            <a:pPr algn="ctr">
              <a:lnSpc>
                <a:spcPct val="100000"/>
              </a:lnSpc>
            </a:pPr>
            <a:endParaRPr b="0" lang="lv-LV" sz="3200" spc="-1" strike="noStrike">
              <a:latin typeface="Arial"/>
            </a:endParaRPr>
          </a:p>
          <a:p>
            <a:pPr algn="ctr">
              <a:lnSpc>
                <a:spcPct val="100000"/>
              </a:lnSpc>
            </a:pPr>
            <a:r>
              <a:rPr b="0" lang="lv-LV" sz="3200" spc="-1" strike="noStrike">
                <a:solidFill>
                  <a:srgbClr val="000000"/>
                </a:solidFill>
                <a:latin typeface="Arial"/>
                <a:ea typeface="DejaVu Sans"/>
              </a:rPr>
              <a:t>2021</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45720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4400" spc="-1" strike="noStrike">
                <a:solidFill>
                  <a:srgbClr val="000000"/>
                </a:solidFill>
                <a:latin typeface="Calibri"/>
                <a:ea typeface="DejaVu Sans"/>
              </a:rPr>
              <a:t>Tiesības un brīvības</a:t>
            </a:r>
            <a:endParaRPr b="0" lang="lv-LV" sz="4400" spc="-1" strike="noStrike">
              <a:latin typeface="Arial"/>
            </a:endParaRPr>
          </a:p>
        </p:txBody>
      </p:sp>
      <p:sp>
        <p:nvSpPr>
          <p:cNvPr id="100" name="CustomShape 2"/>
          <p:cNvSpPr/>
          <p:nvPr/>
        </p:nvSpPr>
        <p:spPr>
          <a:xfrm>
            <a:off x="457200" y="1600200"/>
            <a:ext cx="8226720" cy="4523040"/>
          </a:xfrm>
          <a:prstGeom prst="rect">
            <a:avLst/>
          </a:prstGeom>
          <a:noFill/>
          <a:ln w="0">
            <a:noFill/>
          </a:ln>
        </p:spPr>
        <p:style>
          <a:lnRef idx="0"/>
          <a:fillRef idx="0"/>
          <a:effectRef idx="0"/>
          <a:fontRef idx="minor"/>
        </p:style>
        <p:txBody>
          <a:bodyPr lIns="90000" rIns="90000" tIns="45000" bIns="45000">
            <a:normAutofit/>
          </a:bodyPr>
          <a:p>
            <a:pPr marL="343080" indent="-340200">
              <a:lnSpc>
                <a:spcPct val="100000"/>
              </a:lnSpc>
              <a:spcBef>
                <a:spcPts val="601"/>
              </a:spcBef>
              <a:buClr>
                <a:srgbClr val="000000"/>
              </a:buClr>
              <a:buFont typeface="Arial"/>
              <a:buChar char="•"/>
            </a:pPr>
            <a:r>
              <a:rPr b="0" lang="lv-LV" sz="3000" spc="-1" strike="noStrike">
                <a:solidFill>
                  <a:srgbClr val="000000"/>
                </a:solidFill>
                <a:latin typeface="Calibri"/>
                <a:ea typeface="DejaVu Sans"/>
              </a:rPr>
              <a:t>Cilvēku kopiena (tai skaitā sabiedrība) veidojas un funkcionē tikai tad, kad vismaz tās locekļu vairākums saista savu individuālo brīvību izpausmes formas ar sociālās uzvedības prasībām. </a:t>
            </a:r>
            <a:endParaRPr b="0" lang="lv-LV" sz="3000" spc="-1" strike="noStrike">
              <a:latin typeface="Arial"/>
            </a:endParaRPr>
          </a:p>
          <a:p>
            <a:pPr marL="343080" indent="-340200">
              <a:lnSpc>
                <a:spcPct val="100000"/>
              </a:lnSpc>
              <a:spcBef>
                <a:spcPts val="641"/>
              </a:spcBef>
              <a:buClr>
                <a:srgbClr val="000000"/>
              </a:buClr>
              <a:buFont typeface="Arial"/>
              <a:buChar char="•"/>
            </a:pPr>
            <a:r>
              <a:rPr b="0" lang="lv-LV" sz="3000" spc="-1" strike="noStrike">
                <a:solidFill>
                  <a:srgbClr val="000000"/>
                </a:solidFill>
                <a:latin typeface="Calibri"/>
                <a:ea typeface="DejaVu Sans"/>
              </a:rPr>
              <a:t>Pastāv fundamentālā saikne starp demokrātiju, cilvēka tiesībām un brīvībām. Galu galā, demokrātija pati pa sevi ir tieši saistīta ar cilvēka, kā autonomās būtnes, atzīšanu un pašpārvaldi.</a:t>
            </a:r>
            <a:endParaRPr b="0" lang="lv-LV" sz="30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1"/>
          <p:cNvSpPr/>
          <p:nvPr/>
        </p:nvSpPr>
        <p:spPr>
          <a:xfrm>
            <a:off x="323640" y="260640"/>
            <a:ext cx="8331840" cy="630864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561"/>
              </a:spcBef>
            </a:pPr>
            <a:endParaRPr b="0" lang="lv-LV" sz="1800" spc="-1" strike="noStrike">
              <a:latin typeface="Arial"/>
            </a:endParaRPr>
          </a:p>
          <a:p>
            <a:pPr>
              <a:lnSpc>
                <a:spcPct val="100000"/>
              </a:lnSpc>
              <a:spcBef>
                <a:spcPts val="561"/>
              </a:spcBef>
            </a:pPr>
            <a:endParaRPr b="0" lang="lv-LV" sz="1800" spc="-1" strike="noStrike">
              <a:latin typeface="Arial"/>
            </a:endParaRPr>
          </a:p>
          <a:p>
            <a:pPr marL="343080" indent="-340200">
              <a:lnSpc>
                <a:spcPct val="100000"/>
              </a:lnSpc>
              <a:spcBef>
                <a:spcPts val="561"/>
              </a:spcBef>
              <a:buClr>
                <a:srgbClr val="000000"/>
              </a:buClr>
              <a:buFont typeface="Arial"/>
              <a:buChar char="•"/>
            </a:pPr>
            <a:r>
              <a:rPr b="0" lang="lv-LV" sz="2800" spc="-1" strike="noStrike">
                <a:solidFill>
                  <a:srgbClr val="000000"/>
                </a:solidFill>
                <a:latin typeface="Calibri"/>
                <a:ea typeface="DejaVu Sans"/>
              </a:rPr>
              <a:t>Cilvēka tiesības un brīvības, demokrātija un valsts neatkarība ir konstitucionālās vērtības, kuras veido konstitūcijas, kā sabiedrības nolīguma, pamatu un uz kurām balstās pilsoņu sadzīvošana. </a:t>
            </a:r>
            <a:r>
              <a:rPr b="0" lang="lv-LV" sz="2800" spc="-1" strike="noStrike">
                <a:solidFill>
                  <a:srgbClr val="000000"/>
                </a:solidFill>
                <a:latin typeface="Calibri"/>
                <a:ea typeface="DejaVu Sans"/>
              </a:rPr>
              <a:t>	</a:t>
            </a:r>
            <a:endParaRPr b="0" lang="lv-LV" sz="2800" spc="-1" strike="noStrike">
              <a:latin typeface="Arial"/>
            </a:endParaRPr>
          </a:p>
          <a:p>
            <a:pPr marL="343080" indent="-340200">
              <a:lnSpc>
                <a:spcPct val="100000"/>
              </a:lnSpc>
              <a:spcBef>
                <a:spcPts val="561"/>
              </a:spcBef>
              <a:buClr>
                <a:srgbClr val="000000"/>
              </a:buClr>
              <a:buFont typeface="Arial"/>
              <a:buChar char="•"/>
            </a:pPr>
            <a:r>
              <a:rPr b="0" lang="lv-LV" sz="2800" spc="-1" strike="noStrike">
                <a:solidFill>
                  <a:srgbClr val="000000"/>
                </a:solidFill>
                <a:latin typeface="Calibri"/>
                <a:ea typeface="DejaVu Sans"/>
              </a:rPr>
              <a:t>Neviens nedrīkst noliegt konstitūcijas noteikumus, kuri konsolidē šīs pamata konstitucionālās vērtības, jo tas nozīmētu pašas konstitūcijas būtības noliegšanu.  </a:t>
            </a:r>
            <a:endParaRPr b="0" lang="lv-LV" sz="2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CustomShape 1"/>
          <p:cNvSpPr/>
          <p:nvPr/>
        </p:nvSpPr>
        <p:spPr>
          <a:xfrm>
            <a:off x="457200" y="1143000"/>
            <a:ext cx="8226720" cy="4980240"/>
          </a:xfrm>
          <a:prstGeom prst="rect">
            <a:avLst/>
          </a:prstGeom>
          <a:noFill/>
          <a:ln w="0">
            <a:noFill/>
          </a:ln>
        </p:spPr>
        <p:style>
          <a:lnRef idx="0"/>
          <a:fillRef idx="0"/>
          <a:effectRef idx="0"/>
          <a:fontRef idx="minor"/>
        </p:style>
        <p:txBody>
          <a:bodyPr lIns="90000" rIns="90000" tIns="45000" bIns="45000">
            <a:normAutofit/>
          </a:bodyPr>
          <a:p>
            <a:pPr>
              <a:lnSpc>
                <a:spcPct val="120000"/>
              </a:lnSpc>
              <a:spcBef>
                <a:spcPts val="641"/>
              </a:spcBef>
            </a:pPr>
            <a:r>
              <a:rPr b="0" lang="lv-LV" sz="3200" spc="-1" strike="noStrike">
                <a:solidFill>
                  <a:srgbClr val="000000"/>
                </a:solidFill>
                <a:latin typeface="Calibri"/>
                <a:ea typeface="DejaVu Sans"/>
              </a:rPr>
              <a:t>Cita izpratne par Satversmes 1. un 89.pantu nozīmētu ne tikai konstitūcijas augstākā spēka un tiesiskuma noliegšanu, bet arī radītu priekšnosacījumus valsts neatkarības zaudēšanai, demokrātijas iznīcināšanai vai republikas iekārtas likvidēšanai, cilvēka tiesību un brīvību neatņemama rakstura noliegšanai t.i. Latvijas valsts, kā pamata Satversmē nostiprinātas sabiedrības kopējā labuma idejas, iznīcināšanai.</a:t>
            </a:r>
            <a:endParaRPr b="0" lang="lv-LV" sz="3200" spc="-1" strike="noStrike">
              <a:latin typeface="Arial"/>
            </a:endParaRPr>
          </a:p>
          <a:p>
            <a:pPr marL="343080" indent="-340200">
              <a:lnSpc>
                <a:spcPct val="100000"/>
              </a:lnSpc>
              <a:spcBef>
                <a:spcPts val="641"/>
              </a:spcBef>
              <a:tabLst>
                <a:tab algn="l" pos="0"/>
              </a:tabLst>
            </a:pP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1"/>
          <p:cNvSpPr/>
          <p:nvPr/>
        </p:nvSpPr>
        <p:spPr>
          <a:xfrm>
            <a:off x="457200" y="713160"/>
            <a:ext cx="8226720" cy="526608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641"/>
              </a:spcBef>
            </a:pPr>
            <a:r>
              <a:rPr b="0" lang="lv-LV" sz="3200" spc="-1" strike="noStrike">
                <a:solidFill>
                  <a:srgbClr val="000000"/>
                </a:solidFill>
                <a:latin typeface="Calibri"/>
                <a:ea typeface="DejaVu Sans"/>
              </a:rPr>
              <a:t>Motivācija būt aktīvam un piedalīties sabiedrības dzīvē ir viens no svarīgākajiem faktoriem, kas nosaka senioru dzīves kvalitāti.</a:t>
            </a:r>
            <a:endParaRPr b="0" lang="lv-LV" sz="3200" spc="-1" strike="noStrike">
              <a:latin typeface="Arial"/>
            </a:endParaRPr>
          </a:p>
        </p:txBody>
      </p:sp>
      <p:pic>
        <p:nvPicPr>
          <p:cNvPr id="104" name="Picture 2" descr="Learn about the Charter"/>
          <p:cNvPicPr/>
          <p:nvPr/>
        </p:nvPicPr>
        <p:blipFill>
          <a:blip r:embed="rId1"/>
          <a:stretch/>
        </p:blipFill>
        <p:spPr>
          <a:xfrm>
            <a:off x="587880" y="2937240"/>
            <a:ext cx="7223760" cy="3252240"/>
          </a:xfrm>
          <a:prstGeom prst="rect">
            <a:avLst/>
          </a:prstGeom>
          <a:ln w="0">
            <a:noFill/>
          </a:ln>
        </p:spPr>
      </p:pic>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467640" y="214200"/>
            <a:ext cx="8216280" cy="6069240"/>
          </a:xfrm>
          <a:prstGeom prst="rect">
            <a:avLst/>
          </a:prstGeom>
          <a:noFill/>
          <a:ln w="0">
            <a:noFill/>
          </a:ln>
        </p:spPr>
        <p:style>
          <a:lnRef idx="0"/>
          <a:fillRef idx="0"/>
          <a:effectRef idx="0"/>
          <a:fontRef idx="minor"/>
        </p:style>
        <p:txBody>
          <a:bodyPr lIns="90000" rIns="90000" tIns="45000" bIns="45000" anchor="ctr">
            <a:noAutofit/>
          </a:bodyPr>
          <a:p>
            <a:pPr>
              <a:lnSpc>
                <a:spcPct val="120000"/>
              </a:lnSpc>
              <a:spcBef>
                <a:spcPts val="479"/>
              </a:spcBef>
            </a:pPr>
            <a:r>
              <a:rPr b="0" lang="lv-LV" sz="2400" spc="-1" strike="noStrike">
                <a:solidFill>
                  <a:srgbClr val="000000"/>
                </a:solidFill>
                <a:latin typeface="Calibri"/>
                <a:ea typeface="DejaVu Sans"/>
              </a:rPr>
              <a:t>Vecāka gada gājuma cilvēki piedalās lēmumu pieņemšanas procesā valsts līmenī, piedaloties Latvijas Pensionāru federācijas (LPF) aktivitātēs. LPF galvenais mērķis ir panākt, lai vecie ļaudis Latvijā varētu dzīvot cilvēka cienīgu dzīvi.  Federācija vēlas sakārtot sociālo likumdošanu, uzlabot sociālā nodokļa iekasēšanu, kā arī pārstāvēt Latvijas pensionāru intereses Saeimā, valdībā, Labklājības ministrijā un citās valsts un pašvaldību institūcijās.</a:t>
            </a:r>
            <a:endParaRPr b="0" lang="lv-LV" sz="24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457200" y="274680"/>
            <a:ext cx="8226720" cy="1140120"/>
          </a:xfrm>
          <a:prstGeom prst="rect">
            <a:avLst/>
          </a:prstGeom>
          <a:noFill/>
          <a:ln w="0">
            <a:noFill/>
          </a:ln>
        </p:spPr>
        <p:style>
          <a:lnRef idx="0"/>
          <a:fillRef idx="0"/>
          <a:effectRef idx="0"/>
          <a:fontRef idx="minor"/>
        </p:style>
        <p:txBody>
          <a:bodyPr lIns="90000" rIns="90000" tIns="45000" bIns="45000" anchor="ctr">
            <a:normAutofit fontScale="49000"/>
          </a:bodyPr>
          <a:p>
            <a:pPr algn="ctr">
              <a:lnSpc>
                <a:spcPct val="100000"/>
              </a:lnSpc>
            </a:pPr>
            <a:r>
              <a:rPr b="0" lang="lv-LV" sz="4400" spc="-1" strike="noStrike">
                <a:solidFill>
                  <a:srgbClr val="000000"/>
                </a:solidFill>
                <a:latin typeface="Calibri"/>
                <a:ea typeface="DejaVu Sans"/>
              </a:rPr>
              <a:t>Kā organizācijas, kuras apvieno seniorus piedalās lēmumu pieņemšanas procesos?</a:t>
            </a:r>
            <a:endParaRPr b="0" lang="lv-LV" sz="4400" spc="-1" strike="noStrike">
              <a:latin typeface="Arial"/>
            </a:endParaRPr>
          </a:p>
        </p:txBody>
      </p:sp>
      <p:sp>
        <p:nvSpPr>
          <p:cNvPr id="107" name="CustomShape 2"/>
          <p:cNvSpPr/>
          <p:nvPr/>
        </p:nvSpPr>
        <p:spPr>
          <a:xfrm>
            <a:off x="214200" y="1600200"/>
            <a:ext cx="8712720" cy="4523040"/>
          </a:xfrm>
          <a:prstGeom prst="rect">
            <a:avLst/>
          </a:prstGeom>
          <a:noFill/>
          <a:ln w="0">
            <a:noFill/>
          </a:ln>
        </p:spPr>
        <p:style>
          <a:lnRef idx="0"/>
          <a:fillRef idx="0"/>
          <a:effectRef idx="0"/>
          <a:fontRef idx="minor"/>
        </p:style>
        <p:txBody>
          <a:bodyPr lIns="90000" rIns="90000" tIns="45000" bIns="45000">
            <a:normAutofit fontScale="65000"/>
          </a:bodyPr>
          <a:p>
            <a:pPr marL="343080" indent="-340200">
              <a:lnSpc>
                <a:spcPct val="110000"/>
              </a:lnSpc>
              <a:spcBef>
                <a:spcPts val="641"/>
              </a:spcBef>
              <a:buClr>
                <a:srgbClr val="000000"/>
              </a:buClr>
              <a:buFont typeface="Arial"/>
              <a:buChar char="•"/>
            </a:pPr>
            <a:r>
              <a:rPr b="0" lang="lv-LV" sz="3200" spc="-1" strike="noStrike">
                <a:solidFill>
                  <a:srgbClr val="000000"/>
                </a:solidFill>
                <a:latin typeface="Calibri"/>
                <a:ea typeface="DejaVu Sans"/>
              </a:rPr>
              <a:t>Organizācijas, kuras apvieno vecāka gada gājuma cilvēkus tiek iedrošinātas piedalīties lēmumu pieņemšanas procesos, nodrošinot lielāku lēmumu pieņemšanas procesa pārredzamību un atvieglojot līdzdalības iespējas. Turklāt, mūsdienās nevalstiskām organizācijām mēdz būt pieejami dažādi finansēšanas avoti līdzdalības veicināšanai. Rezultātā, vecāka gada gājuma cilvēki un to pārstāvji var tikt iesaistīti publiskajās konsultācijās, kuru ietvaros viņi var iesniegt viedokļus, komentārus un priekšlikumus par diskusiju jautājumiem.</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457200" y="274680"/>
            <a:ext cx="8226720" cy="1140120"/>
          </a:xfrm>
          <a:prstGeom prst="rect">
            <a:avLst/>
          </a:prstGeom>
          <a:noFill/>
          <a:ln w="0">
            <a:noFill/>
          </a:ln>
        </p:spPr>
        <p:style>
          <a:lnRef idx="0"/>
          <a:fillRef idx="0"/>
          <a:effectRef idx="0"/>
          <a:fontRef idx="minor"/>
        </p:style>
        <p:txBody>
          <a:bodyPr lIns="90000" rIns="90000" tIns="45000" bIns="45000" anchor="ctr">
            <a:normAutofit fontScale="49000"/>
          </a:bodyPr>
          <a:p>
            <a:pPr algn="ctr">
              <a:lnSpc>
                <a:spcPct val="100000"/>
              </a:lnSpc>
            </a:pPr>
            <a:r>
              <a:rPr b="0" lang="lv-LV" sz="4400" spc="-1" strike="noStrike">
                <a:solidFill>
                  <a:srgbClr val="000000"/>
                </a:solidFill>
                <a:latin typeface="Calibri"/>
                <a:ea typeface="DejaVu Sans"/>
              </a:rPr>
              <a:t>Kādi instrumenti ir pieejami senioriem, lai viņu balsis tiktu sadzirdētas?</a:t>
            </a:r>
            <a:endParaRPr b="0" lang="lv-LV" sz="4400" spc="-1" strike="noStrike">
              <a:latin typeface="Arial"/>
            </a:endParaRPr>
          </a:p>
        </p:txBody>
      </p:sp>
      <p:sp>
        <p:nvSpPr>
          <p:cNvPr id="109" name="CustomShape 2"/>
          <p:cNvSpPr/>
          <p:nvPr/>
        </p:nvSpPr>
        <p:spPr>
          <a:xfrm>
            <a:off x="457200" y="1600200"/>
            <a:ext cx="8226720" cy="4523040"/>
          </a:xfrm>
          <a:prstGeom prst="rect">
            <a:avLst/>
          </a:prstGeom>
          <a:noFill/>
          <a:ln w="0">
            <a:noFill/>
          </a:ln>
        </p:spPr>
        <p:style>
          <a:lnRef idx="0"/>
          <a:fillRef idx="0"/>
          <a:effectRef idx="0"/>
          <a:fontRef idx="minor"/>
        </p:style>
        <p:txBody>
          <a:bodyPr lIns="90000" rIns="90000" tIns="45000" bIns="45000">
            <a:normAutofit fontScale="51000"/>
          </a:bodyPr>
          <a:p>
            <a:pPr>
              <a:lnSpc>
                <a:spcPct val="100000"/>
              </a:lnSpc>
              <a:spcBef>
                <a:spcPts val="641"/>
              </a:spcBef>
            </a:pPr>
            <a:r>
              <a:rPr b="0" lang="lv-LV" sz="3200" spc="-1" strike="noStrike">
                <a:solidFill>
                  <a:srgbClr val="000000"/>
                </a:solidFill>
                <a:latin typeface="Calibri"/>
                <a:ea typeface="DejaVu Sans"/>
              </a:rPr>
              <a:t>Senioru dalība lēmumu pieņemšanas procesos tiek nodrošināta ar šādiem rīkiem:</a:t>
            </a:r>
            <a:endParaRPr b="0" lang="lv-LV" sz="3200" spc="-1" strike="noStrike">
              <a:latin typeface="Arial"/>
            </a:endParaRPr>
          </a:p>
          <a:p>
            <a:pPr marL="343080" indent="-3402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E-demokrātijas rīki, piemēram (piem. </a:t>
            </a:r>
            <a:r>
              <a:rPr b="0" lang="lv-LV" sz="3200" spc="-1" strike="noStrike" u="sng">
                <a:solidFill>
                  <a:srgbClr val="0000ff"/>
                </a:solidFill>
                <a:uFillTx/>
                <a:latin typeface="Calibri"/>
                <a:ea typeface="DejaVu Sans"/>
                <a:hlinkClick r:id="rId1"/>
              </a:rPr>
              <a:t>www.manabalss.lv</a:t>
            </a:r>
            <a:r>
              <a:rPr b="0" lang="lv-LV" sz="3200" spc="-1" strike="noStrike">
                <a:solidFill>
                  <a:srgbClr val="000000"/>
                </a:solidFill>
                <a:latin typeface="Calibri"/>
                <a:ea typeface="DejaVu Sans"/>
              </a:rPr>
              <a:t>, </a:t>
            </a:r>
            <a:r>
              <a:rPr b="0" lang="lv-LV" sz="3200" spc="-1" strike="noStrike" u="sng">
                <a:solidFill>
                  <a:srgbClr val="0000ff"/>
                </a:solidFill>
                <a:uFillTx/>
                <a:latin typeface="Calibri"/>
                <a:ea typeface="DejaVu Sans"/>
                <a:hlinkClick r:id="rId2"/>
              </a:rPr>
              <a:t>https://data.gov.lv/lv</a:t>
            </a:r>
            <a:r>
              <a:rPr b="0" lang="lv-LV" sz="3200" spc="-1" strike="noStrike">
                <a:solidFill>
                  <a:srgbClr val="000000"/>
                </a:solidFill>
                <a:latin typeface="Calibri"/>
                <a:ea typeface="DejaVu Sans"/>
              </a:rPr>
              <a:t>)</a:t>
            </a:r>
            <a:endParaRPr b="0" lang="lv-LV" sz="3200" spc="-1" strike="noStrike">
              <a:latin typeface="Arial"/>
            </a:endParaRPr>
          </a:p>
          <a:p>
            <a:pPr marL="343080" indent="-3402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Sadaļas “Sabiedrības līdzdalība” valsts iestāžu un pašvaldību mājaslapās (publiskai apspriešanai nodotie dokumenti, aptaujas u.c.)</a:t>
            </a:r>
            <a:endParaRPr b="0" lang="lv-LV" sz="3200" spc="-1" strike="noStrike">
              <a:latin typeface="Arial"/>
            </a:endParaRPr>
          </a:p>
          <a:p>
            <a:pPr marL="343080" indent="-3402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Valsts un pašvaldību iestāžu profili sociālajos medijos (Facebook, Instagram u.c.)</a:t>
            </a:r>
            <a:endParaRPr b="0" lang="lv-LV" sz="3200" spc="-1" strike="noStrike">
              <a:latin typeface="Arial"/>
            </a:endParaRPr>
          </a:p>
          <a:p>
            <a:pPr marL="343080" indent="-340200">
              <a:lnSpc>
                <a:spcPct val="100000"/>
              </a:lnSpc>
              <a:spcBef>
                <a:spcPts val="641"/>
              </a:spcBef>
              <a:buClr>
                <a:srgbClr val="000000"/>
              </a:buClr>
              <a:buFont typeface="Arial"/>
              <a:buChar char="•"/>
            </a:pPr>
            <a:r>
              <a:rPr b="0" lang="lv-LV" sz="3200" spc="-1" strike="noStrike">
                <a:solidFill>
                  <a:srgbClr val="000000"/>
                </a:solidFill>
                <a:latin typeface="Calibri"/>
                <a:ea typeface="Nimbus Sans"/>
              </a:rPr>
              <a:t>Senioru interešu pārstāvības nevalstiskas organizācijas, kuras var tikt iesaistītas publiskajās konsultācijās, kuru ietvaros tās var iesniegt viedokļus, komentārus un priekšlikumus par diskusiju jautājumiem.</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457200" y="274680"/>
            <a:ext cx="8226720" cy="1140120"/>
          </a:xfrm>
          <a:prstGeom prst="rect">
            <a:avLst/>
          </a:prstGeom>
          <a:noFill/>
          <a:ln w="0">
            <a:noFill/>
          </a:ln>
        </p:spPr>
        <p:style>
          <a:lnRef idx="0"/>
          <a:fillRef idx="0"/>
          <a:effectRef idx="0"/>
          <a:fontRef idx="minor"/>
        </p:style>
        <p:txBody>
          <a:bodyPr lIns="90000" rIns="90000" tIns="45000" bIns="45000" anchor="ctr">
            <a:normAutofit fontScale="49000"/>
          </a:bodyPr>
          <a:p>
            <a:pPr algn="ctr">
              <a:lnSpc>
                <a:spcPct val="100000"/>
              </a:lnSpc>
            </a:pPr>
            <a:r>
              <a:rPr b="0" lang="lv-LV" sz="4400" spc="-1" strike="noStrike">
                <a:solidFill>
                  <a:srgbClr val="000000"/>
                </a:solidFill>
                <a:latin typeface="Calibri"/>
                <a:ea typeface="DejaVu Sans"/>
              </a:rPr>
              <a:t>Kādi instrumenti ir pieejami senioriem, lai viņu balsis tiktu sadzirdētas?</a:t>
            </a:r>
            <a:endParaRPr b="0" lang="lv-LV" sz="4400" spc="-1" strike="noStrike">
              <a:latin typeface="Arial"/>
            </a:endParaRPr>
          </a:p>
        </p:txBody>
      </p:sp>
      <p:sp>
        <p:nvSpPr>
          <p:cNvPr id="111" name="CustomShape 2"/>
          <p:cNvSpPr/>
          <p:nvPr/>
        </p:nvSpPr>
        <p:spPr>
          <a:xfrm>
            <a:off x="457200" y="1600200"/>
            <a:ext cx="8226720" cy="4523040"/>
          </a:xfrm>
          <a:prstGeom prst="rect">
            <a:avLst/>
          </a:prstGeom>
          <a:noFill/>
          <a:ln w="0">
            <a:noFill/>
          </a:ln>
        </p:spPr>
        <p:style>
          <a:lnRef idx="0"/>
          <a:fillRef idx="0"/>
          <a:effectRef idx="0"/>
          <a:fontRef idx="minor"/>
        </p:style>
        <p:txBody>
          <a:bodyPr lIns="90000" rIns="90000" tIns="45000" bIns="45000">
            <a:noAutofit/>
          </a:bodyPr>
          <a:p>
            <a:pPr marL="343080" indent="-340200">
              <a:lnSpc>
                <a:spcPct val="100000"/>
              </a:lnSpc>
              <a:spcBef>
                <a:spcPts val="561"/>
              </a:spcBef>
              <a:tabLst>
                <a:tab algn="l" pos="0"/>
              </a:tabLst>
            </a:pPr>
            <a:r>
              <a:rPr b="0" lang="lv-LV" sz="2800" spc="-1" strike="noStrike">
                <a:solidFill>
                  <a:srgbClr val="000000"/>
                </a:solidFill>
                <a:latin typeface="Calibri"/>
                <a:ea typeface="DejaVu Sans"/>
              </a:rPr>
              <a:t>Piemēram:</a:t>
            </a:r>
            <a:endParaRPr b="0" lang="lv-LV" sz="2800" spc="-1" strike="noStrike">
              <a:latin typeface="Arial"/>
            </a:endParaRPr>
          </a:p>
          <a:p>
            <a:pPr marL="343080" indent="-340200">
              <a:lnSpc>
                <a:spcPct val="100000"/>
              </a:lnSpc>
              <a:spcBef>
                <a:spcPts val="561"/>
              </a:spcBef>
              <a:buClr>
                <a:srgbClr val="000000"/>
              </a:buClr>
              <a:buFont typeface="Arial"/>
              <a:buChar char="•"/>
              <a:tabLst>
                <a:tab algn="l" pos="0"/>
              </a:tabLst>
            </a:pPr>
            <a:r>
              <a:rPr b="0" lang="lv-LV" sz="2800" spc="-1" strike="noStrike">
                <a:solidFill>
                  <a:srgbClr val="000000"/>
                </a:solidFill>
                <a:latin typeface="Calibri"/>
                <a:ea typeface="DejaVu Sans"/>
              </a:rPr>
              <a:t>Rīgas pašvaldība piedāvā:</a:t>
            </a:r>
            <a:endParaRPr b="0" lang="lv-LV" sz="2800" spc="-1" strike="noStrike">
              <a:latin typeface="Arial"/>
            </a:endParaRPr>
          </a:p>
          <a:p>
            <a:pPr lvl="1" marL="864000" indent="-321480">
              <a:lnSpc>
                <a:spcPct val="100000"/>
              </a:lnSpc>
              <a:spcBef>
                <a:spcPts val="1134"/>
              </a:spcBef>
              <a:buClr>
                <a:srgbClr val="000000"/>
              </a:buClr>
              <a:buSzPct val="75000"/>
              <a:buFont typeface="Symbol"/>
              <a:buChar char=""/>
              <a:tabLst>
                <a:tab algn="l" pos="0"/>
              </a:tabLst>
            </a:pPr>
            <a:r>
              <a:rPr b="0" lang="lv-LV" sz="2800" spc="-1" strike="noStrike">
                <a:solidFill>
                  <a:srgbClr val="000000"/>
                </a:solidFill>
                <a:latin typeface="Calibri"/>
                <a:ea typeface="DejaVu Sans"/>
              </a:rPr>
              <a:t>Domes sēžu tiešraides vai ierakstus (https://www.riga.lv/lv/tiesraides-un-ieraksti)</a:t>
            </a:r>
            <a:endParaRPr b="0" lang="lv-LV" sz="2800" spc="-1" strike="noStrike">
              <a:latin typeface="Arial"/>
            </a:endParaRPr>
          </a:p>
          <a:p>
            <a:pPr lvl="1" marL="864000" indent="-321480">
              <a:lnSpc>
                <a:spcPct val="100000"/>
              </a:lnSpc>
              <a:spcBef>
                <a:spcPts val="1134"/>
              </a:spcBef>
              <a:buClr>
                <a:srgbClr val="000000"/>
              </a:buClr>
              <a:buSzPct val="75000"/>
              <a:buFont typeface="Symbol"/>
              <a:buChar char=""/>
              <a:tabLst>
                <a:tab algn="l" pos="0"/>
              </a:tabLst>
            </a:pPr>
            <a:r>
              <a:rPr b="0" lang="lv-LV" sz="2800" spc="-1" strike="noStrike">
                <a:solidFill>
                  <a:srgbClr val="000000"/>
                </a:solidFill>
                <a:latin typeface="Calibri"/>
                <a:ea typeface="DejaVu Sans"/>
              </a:rPr>
              <a:t>Piedalīties publiskās apspriešanās un aptaujās (https://www.riga.lv/lv/sabiedribas-lidzdaliba)</a:t>
            </a:r>
            <a:endParaRPr b="0" lang="lv-LV" sz="2800" spc="-1" strike="noStrike">
              <a:latin typeface="Arial"/>
            </a:endParaRPr>
          </a:p>
          <a:p>
            <a:pPr lvl="1" marL="864000" indent="-321480">
              <a:lnSpc>
                <a:spcPct val="100000"/>
              </a:lnSpc>
              <a:spcBef>
                <a:spcPts val="1134"/>
              </a:spcBef>
              <a:buClr>
                <a:srgbClr val="000000"/>
              </a:buClr>
              <a:buSzPct val="75000"/>
              <a:buFont typeface="Symbol"/>
              <a:buChar char=""/>
              <a:tabLst>
                <a:tab algn="l" pos="0"/>
              </a:tabLst>
            </a:pPr>
            <a:r>
              <a:rPr b="0" lang="lv-LV" sz="2800" spc="-1" strike="noStrike">
                <a:solidFill>
                  <a:srgbClr val="000000"/>
                </a:solidFill>
                <a:latin typeface="Calibri"/>
                <a:ea typeface="DejaVu Sans"/>
              </a:rPr>
              <a:t>Izmantot Rīgas Apkaimju iedzīvotāju centru pakalpojumus (https://www.riga.lv/lv/rigas-apkaimju-iedzivotaju-centrs)</a:t>
            </a:r>
            <a:endParaRPr b="0" lang="lv-LV" sz="28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ustomShape 1"/>
          <p:cNvSpPr/>
          <p:nvPr/>
        </p:nvSpPr>
        <p:spPr>
          <a:xfrm>
            <a:off x="457200" y="500040"/>
            <a:ext cx="8226720" cy="91476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br/>
            <a:br/>
            <a:endParaRPr b="0" lang="lv-LV" sz="1800" spc="-1" strike="noStrike">
              <a:latin typeface="Arial"/>
            </a:endParaRPr>
          </a:p>
        </p:txBody>
      </p:sp>
      <p:sp>
        <p:nvSpPr>
          <p:cNvPr id="113" name="CustomShape 2"/>
          <p:cNvSpPr/>
          <p:nvPr/>
        </p:nvSpPr>
        <p:spPr>
          <a:xfrm>
            <a:off x="457200" y="1143000"/>
            <a:ext cx="8226720" cy="4980240"/>
          </a:xfrm>
          <a:prstGeom prst="rect">
            <a:avLst/>
          </a:prstGeom>
          <a:noFill/>
          <a:ln w="0">
            <a:noFill/>
          </a:ln>
        </p:spPr>
        <p:style>
          <a:lnRef idx="0"/>
          <a:fillRef idx="0"/>
          <a:effectRef idx="0"/>
          <a:fontRef idx="minor"/>
        </p:style>
        <p:txBody>
          <a:bodyPr lIns="90000" rIns="90000" tIns="45000" bIns="45000">
            <a:normAutofit/>
          </a:bodyPr>
          <a:p>
            <a:pPr marL="343080" indent="-3402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Labklājības ministrija, kura ir atbildīga par tādām senioriem aktuālām jomām, kā pensijas un pabalsti, sociālie pakalpojumi, sociālā iekļaušana u.c., piedāvā:</a:t>
            </a:r>
            <a:endParaRPr b="0" lang="lv-LV" sz="3200" spc="-1" strike="noStrike">
              <a:latin typeface="Arial"/>
            </a:endParaRPr>
          </a:p>
          <a:p>
            <a:pPr lvl="1" marL="864000" indent="-321480">
              <a:lnSpc>
                <a:spcPct val="100000"/>
              </a:lnSpc>
              <a:spcBef>
                <a:spcPts val="1134"/>
              </a:spcBef>
              <a:buClr>
                <a:srgbClr val="000000"/>
              </a:buClr>
              <a:buSzPct val="75000"/>
              <a:buFont typeface="Symbol"/>
              <a:buChar char=""/>
            </a:pPr>
            <a:r>
              <a:rPr b="0" lang="lv-LV" sz="3200" spc="-1" strike="noStrike">
                <a:solidFill>
                  <a:srgbClr val="000000"/>
                </a:solidFill>
                <a:latin typeface="Calibri"/>
                <a:ea typeface="DejaVu Sans"/>
              </a:rPr>
              <a:t>Informāciju par aktuāliem tiesību aktu un plānošanas dokumentu projektiem  (https://www.lm.gov.lv/lv/lm-dokumentu-projekti-0) </a:t>
            </a:r>
            <a:endParaRPr b="0" lang="lv-LV" sz="3200" spc="-1" strike="noStrike">
              <a:latin typeface="Arial"/>
            </a:endParaRPr>
          </a:p>
          <a:p>
            <a:pPr lvl="1" marL="864000" indent="-321480">
              <a:lnSpc>
                <a:spcPct val="100000"/>
              </a:lnSpc>
              <a:spcBef>
                <a:spcPts val="1134"/>
              </a:spcBef>
              <a:buClr>
                <a:srgbClr val="000000"/>
              </a:buClr>
              <a:buSzPct val="75000"/>
              <a:buFont typeface="Symbol"/>
              <a:buChar char=""/>
            </a:pPr>
            <a:r>
              <a:rPr b="0" lang="lv-LV" sz="3200" spc="-1" strike="noStrike">
                <a:solidFill>
                  <a:srgbClr val="000000"/>
                </a:solidFill>
                <a:latin typeface="Calibri"/>
                <a:ea typeface="DejaVu Sans"/>
              </a:rPr>
              <a:t>Informatīvos materiālus (https://www.lm.gov.lv/lv/infografikas)</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539640" y="476640"/>
            <a:ext cx="8044200" cy="2688840"/>
          </a:xfrm>
          <a:prstGeom prst="rect">
            <a:avLst/>
          </a:prstGeom>
          <a:noFill/>
          <a:ln w="0">
            <a:noFill/>
          </a:ln>
        </p:spPr>
        <p:style>
          <a:lnRef idx="0"/>
          <a:fillRef idx="0"/>
          <a:effectRef idx="0"/>
          <a:fontRef idx="minor"/>
        </p:style>
        <p:txBody>
          <a:bodyPr lIns="90000" rIns="90000" tIns="45000" bIns="45000">
            <a:normAutofit/>
          </a:bodyPr>
          <a:p>
            <a:pPr marL="162000" indent="-195480">
              <a:lnSpc>
                <a:spcPct val="10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Pēc Apvienoto Nāciju Organizācijas iniciatīvas, </a:t>
            </a:r>
            <a:r>
              <a:rPr b="1" lang="lv-LV" sz="3200" spc="-1" strike="noStrike">
                <a:solidFill>
                  <a:srgbClr val="000000"/>
                </a:solidFill>
                <a:latin typeface="Calibri"/>
                <a:ea typeface="DejaVu Sans"/>
              </a:rPr>
              <a:t>15.septembris tika pasludināts par Starptautisku demokrātijas dienu</a:t>
            </a:r>
            <a:r>
              <a:rPr b="0" lang="lv-LV" sz="3200" spc="-1" strike="noStrike">
                <a:solidFill>
                  <a:srgbClr val="000000"/>
                </a:solidFill>
                <a:latin typeface="Calibri"/>
                <a:ea typeface="DejaVu Sans"/>
              </a:rPr>
              <a:t>, kura pirmo reizi tika atzīmēta 2008.gada 15. septembrī.</a:t>
            </a:r>
            <a:endParaRPr b="0" lang="lv-LV" sz="3200" spc="-1" strike="noStrike">
              <a:latin typeface="Arial"/>
            </a:endParaRPr>
          </a:p>
          <a:p>
            <a:pPr marL="343080" indent="-340200">
              <a:lnSpc>
                <a:spcPct val="100000"/>
              </a:lnSpc>
              <a:spcBef>
                <a:spcPts val="641"/>
              </a:spcBef>
              <a:tabLst>
                <a:tab algn="l" pos="0"/>
              </a:tabLst>
            </a:pPr>
            <a:endParaRPr b="0" lang="lv-LV" sz="3200" spc="-1" strike="noStrike">
              <a:latin typeface="Arial"/>
            </a:endParaRPr>
          </a:p>
          <a:p>
            <a:pPr marL="343080" indent="-340200">
              <a:lnSpc>
                <a:spcPct val="100000"/>
              </a:lnSpc>
              <a:spcBef>
                <a:spcPts val="641"/>
              </a:spcBef>
              <a:tabLst>
                <a:tab algn="l" pos="0"/>
              </a:tabLst>
            </a:pPr>
            <a:endParaRPr b="0" lang="lv-LV" sz="3200" spc="-1" strike="noStrike">
              <a:latin typeface="Arial"/>
            </a:endParaRPr>
          </a:p>
          <a:p>
            <a:pPr marL="343080" indent="-340200">
              <a:lnSpc>
                <a:spcPct val="100000"/>
              </a:lnSpc>
              <a:spcBef>
                <a:spcPts val="641"/>
              </a:spcBef>
              <a:tabLst>
                <a:tab algn="l" pos="0"/>
              </a:tabLst>
            </a:pPr>
            <a:endParaRPr b="0" lang="lv-LV" sz="3200" spc="-1" strike="noStrike">
              <a:latin typeface="Arial"/>
            </a:endParaRPr>
          </a:p>
        </p:txBody>
      </p:sp>
      <p:pic>
        <p:nvPicPr>
          <p:cNvPr id="115" name="" descr=""/>
          <p:cNvPicPr/>
          <p:nvPr/>
        </p:nvPicPr>
        <p:blipFill>
          <a:blip r:embed="rId1"/>
          <a:stretch/>
        </p:blipFill>
        <p:spPr>
          <a:xfrm>
            <a:off x="5040000" y="3286080"/>
            <a:ext cx="3759120" cy="2507400"/>
          </a:xfrm>
          <a:prstGeom prst="rect">
            <a:avLst/>
          </a:prstGeom>
          <a:ln w="0">
            <a:noFill/>
          </a:ln>
        </p:spPr>
      </p:pic>
      <p:sp>
        <p:nvSpPr>
          <p:cNvPr id="116" name="CustomShape 2"/>
          <p:cNvSpPr/>
          <p:nvPr/>
        </p:nvSpPr>
        <p:spPr>
          <a:xfrm>
            <a:off x="720000" y="3132000"/>
            <a:ext cx="4137480" cy="3065400"/>
          </a:xfrm>
          <a:prstGeom prst="rect">
            <a:avLst/>
          </a:prstGeom>
          <a:noFill/>
          <a:ln w="0">
            <a:noFill/>
          </a:ln>
        </p:spPr>
        <p:style>
          <a:lnRef idx="0"/>
          <a:fillRef idx="0"/>
          <a:effectRef idx="0"/>
          <a:fontRef idx="minor"/>
        </p:style>
        <p:txBody>
          <a:bodyPr lIns="90000" rIns="90000" tIns="45000" bIns="45000">
            <a:noAutofit/>
          </a:bodyPr>
          <a:p>
            <a:pPr algn="just">
              <a:lnSpc>
                <a:spcPct val="100000"/>
              </a:lnSpc>
              <a:tabLst>
                <a:tab algn="l" pos="0"/>
              </a:tabLst>
            </a:pPr>
            <a:r>
              <a:rPr b="0" lang="lv-LV" sz="2600" spc="-1" strike="noStrike">
                <a:solidFill>
                  <a:srgbClr val="000000"/>
                </a:solidFill>
                <a:latin typeface="Calibri"/>
                <a:ea typeface="DejaVu Sans"/>
              </a:rPr>
              <a:t>Šī diena tika izvēlēta par godu tam, ka 1997. gada 15. septembrī Starp-parlamentu Savienība pieņēma </a:t>
            </a:r>
            <a:endParaRPr b="0" lang="lv-LV" sz="2600" spc="-1" strike="noStrike">
              <a:latin typeface="Arial"/>
            </a:endParaRPr>
          </a:p>
          <a:p>
            <a:pPr algn="just">
              <a:lnSpc>
                <a:spcPct val="100000"/>
              </a:lnSpc>
              <a:tabLst>
                <a:tab algn="l" pos="0"/>
              </a:tabLst>
            </a:pPr>
            <a:r>
              <a:rPr b="0" lang="lv-LV" sz="2600" spc="-1" strike="noStrike">
                <a:solidFill>
                  <a:srgbClr val="000000"/>
                </a:solidFill>
                <a:latin typeface="Calibri"/>
                <a:ea typeface="DejaVu Sans"/>
              </a:rPr>
              <a:t>Vispārējo deklarāciju par demokrātiju, kurā tika noteikti demokrātiskās pārvaldes pamatprincipi.</a:t>
            </a:r>
            <a:endParaRPr b="0" lang="lv-LV" sz="26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709920" y="-534960"/>
            <a:ext cx="10510560" cy="6139440"/>
          </a:xfrm>
          <a:prstGeom prst="rect">
            <a:avLst/>
          </a:prstGeom>
          <a:noFill/>
          <a:ln w="0">
            <a:noFill/>
          </a:ln>
        </p:spPr>
        <p:style>
          <a:lnRef idx="0"/>
          <a:fillRef idx="0"/>
          <a:effectRef idx="0"/>
          <a:fontRef idx="minor"/>
        </p:style>
        <p:txBody>
          <a:bodyPr lIns="0" rIns="0" tIns="0" bIns="0" anchor="ctr">
            <a:noAutofit/>
          </a:bodyPr>
          <a:p>
            <a:pPr algn="ctr">
              <a:lnSpc>
                <a:spcPct val="100000"/>
              </a:lnSpc>
            </a:pPr>
            <a:endParaRPr b="0" lang="lv-LV" sz="1800" spc="-1" strike="noStrike">
              <a:latin typeface="Arial"/>
            </a:endParaRPr>
          </a:p>
          <a:p>
            <a:pPr algn="ctr">
              <a:lnSpc>
                <a:spcPct val="100000"/>
              </a:lnSpc>
            </a:pPr>
            <a:r>
              <a:rPr b="1" lang="lv-LV" sz="4400" spc="-1" strike="noStrike">
                <a:solidFill>
                  <a:srgbClr val="000000"/>
                </a:solidFill>
                <a:latin typeface="Calibri"/>
                <a:ea typeface="DejaVu Sans"/>
              </a:rPr>
              <a:t>1. TĒMA</a:t>
            </a:r>
            <a:endParaRPr b="0" lang="lv-LV" sz="4400" spc="-1" strike="noStrike">
              <a:latin typeface="Arial"/>
            </a:endParaRPr>
          </a:p>
          <a:p>
            <a:pPr algn="ctr">
              <a:lnSpc>
                <a:spcPct val="100000"/>
              </a:lnSpc>
            </a:pPr>
            <a:endParaRPr b="0" lang="lv-LV" sz="4400" spc="-1" strike="noStrike">
              <a:latin typeface="Arial"/>
            </a:endParaRPr>
          </a:p>
          <a:p>
            <a:pPr algn="ctr">
              <a:lnSpc>
                <a:spcPct val="100000"/>
              </a:lnSpc>
            </a:pPr>
            <a:r>
              <a:rPr b="1" lang="lv-LV" sz="4400" spc="-1" strike="noStrike">
                <a:solidFill>
                  <a:srgbClr val="000000"/>
                </a:solidFill>
                <a:latin typeface="Calibri"/>
                <a:ea typeface="DejaVu Sans"/>
              </a:rPr>
              <a:t>Mūsdienu demokrātiskās valsts</a:t>
            </a:r>
            <a:endParaRPr b="0" lang="lv-LV" sz="4400" spc="-1" strike="noStrike">
              <a:latin typeface="Arial"/>
            </a:endParaRPr>
          </a:p>
          <a:p>
            <a:pPr algn="ctr">
              <a:lnSpc>
                <a:spcPct val="100000"/>
              </a:lnSpc>
            </a:pPr>
            <a:r>
              <a:rPr b="1" lang="lv-LV" sz="4400" spc="-1" strike="noStrike">
                <a:solidFill>
                  <a:srgbClr val="000000"/>
                </a:solidFill>
                <a:latin typeface="Calibri"/>
                <a:ea typeface="DejaVu Sans"/>
              </a:rPr>
              <a:t>darbības pamati</a:t>
            </a:r>
            <a:endParaRPr b="0" lang="lv-LV" sz="4400" spc="-1" strike="noStrike">
              <a:latin typeface="Arial"/>
            </a:endParaRPr>
          </a:p>
        </p:txBody>
      </p:sp>
      <p:sp>
        <p:nvSpPr>
          <p:cNvPr id="85" name="CustomShape 2"/>
          <p:cNvSpPr/>
          <p:nvPr/>
        </p:nvSpPr>
        <p:spPr>
          <a:xfrm>
            <a:off x="875880" y="4732920"/>
            <a:ext cx="7224120" cy="16506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0" lang="lv-LV" sz="2000" spc="-1" strike="noStrike">
                <a:solidFill>
                  <a:srgbClr val="000000"/>
                </a:solidFill>
                <a:latin typeface="Arial"/>
                <a:ea typeface="DejaVu Sans"/>
              </a:rPr>
              <a:t>Laima Skinderienė (saturs)</a:t>
            </a:r>
            <a:endParaRPr b="0" lang="lv-LV" sz="2000" spc="-1" strike="noStrike">
              <a:latin typeface="Arial"/>
            </a:endParaRPr>
          </a:p>
          <a:p>
            <a:pPr algn="ctr">
              <a:lnSpc>
                <a:spcPct val="100000"/>
              </a:lnSpc>
            </a:pPr>
            <a:r>
              <a:rPr b="0" lang="lv-LV" sz="2000" spc="-1" strike="noStrike">
                <a:solidFill>
                  <a:srgbClr val="000000"/>
                </a:solidFill>
                <a:latin typeface="Arial"/>
                <a:ea typeface="DejaVu Sans"/>
              </a:rPr>
              <a:t>Gražina Jedemskienė (tulkojums un adaptācija angļu valodā)</a:t>
            </a:r>
            <a:endParaRPr b="0" lang="lv-LV" sz="2000" spc="-1" strike="noStrike">
              <a:latin typeface="Arial"/>
            </a:endParaRPr>
          </a:p>
          <a:p>
            <a:pPr algn="ctr">
              <a:lnSpc>
                <a:spcPct val="100000"/>
              </a:lnSpc>
            </a:pPr>
            <a:r>
              <a:rPr b="0" lang="lv-LV" sz="2000" spc="-1" strike="noStrike">
                <a:solidFill>
                  <a:srgbClr val="000000"/>
                </a:solidFill>
                <a:latin typeface="Arial"/>
                <a:ea typeface="DejaVu Sans"/>
              </a:rPr>
              <a:t>Andrejs Vanags (tulkojums un adaptācija latviešu valodā)</a:t>
            </a:r>
            <a:endParaRPr b="0" lang="lv-LV" sz="20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457200" y="1709280"/>
            <a:ext cx="8226720" cy="4140360"/>
          </a:xfrm>
          <a:prstGeom prst="rect">
            <a:avLst/>
          </a:prstGeom>
          <a:noFill/>
          <a:ln w="0">
            <a:noFill/>
          </a:ln>
        </p:spPr>
        <p:style>
          <a:lnRef idx="0"/>
          <a:fillRef idx="0"/>
          <a:effectRef idx="0"/>
          <a:fontRef idx="minor"/>
        </p:style>
        <p:txBody>
          <a:bodyPr lIns="90000" rIns="90000" tIns="45000" bIns="45000">
            <a:noAutofit/>
          </a:bodyPr>
          <a:p>
            <a:pPr marL="514440" indent="-511560">
              <a:lnSpc>
                <a:spcPct val="100000"/>
              </a:lnSpc>
              <a:spcBef>
                <a:spcPts val="561"/>
              </a:spcBef>
              <a:buClr>
                <a:srgbClr val="000000"/>
              </a:buClr>
              <a:buFont typeface="Calibri"/>
              <a:buAutoNum type="arabicPeriod"/>
            </a:pPr>
            <a:r>
              <a:rPr b="0" lang="lv-LV" sz="2800" spc="-1" strike="noStrike">
                <a:solidFill>
                  <a:srgbClr val="000000"/>
                </a:solidFill>
                <a:latin typeface="Calibri"/>
                <a:ea typeface="DejaVu Sans"/>
              </a:rPr>
              <a:t>Kas varētu veicināt lielāku senioru iesaisti lēmumu pieņemšanā?</a:t>
            </a:r>
            <a:endParaRPr b="0" lang="lv-LV" sz="2800" spc="-1" strike="noStrike">
              <a:latin typeface="Arial"/>
            </a:endParaRPr>
          </a:p>
          <a:p>
            <a:pPr marL="514440" indent="-511560">
              <a:lnSpc>
                <a:spcPct val="100000"/>
              </a:lnSpc>
              <a:spcBef>
                <a:spcPts val="561"/>
              </a:spcBef>
              <a:buClr>
                <a:srgbClr val="000000"/>
              </a:buClr>
              <a:buFont typeface="Calibri"/>
              <a:buAutoNum type="arabicPeriod"/>
            </a:pPr>
            <a:r>
              <a:rPr b="0" lang="lv-LV" sz="2800" spc="-1" strike="noStrike">
                <a:solidFill>
                  <a:srgbClr val="000000"/>
                </a:solidFill>
                <a:latin typeface="Calibri"/>
                <a:ea typeface="DejaVu Sans"/>
              </a:rPr>
              <a:t>Kādi pasākumi to motivētu?</a:t>
            </a:r>
            <a:endParaRPr b="0" lang="lv-LV" sz="2800" spc="-1" strike="noStrike">
              <a:latin typeface="Arial"/>
            </a:endParaRPr>
          </a:p>
          <a:p>
            <a:pPr marL="514440" indent="-511560">
              <a:lnSpc>
                <a:spcPct val="100000"/>
              </a:lnSpc>
              <a:spcBef>
                <a:spcPts val="561"/>
              </a:spcBef>
              <a:buClr>
                <a:srgbClr val="000000"/>
              </a:buClr>
              <a:buFont typeface="Calibri"/>
              <a:buAutoNum type="arabicPeriod"/>
            </a:pPr>
            <a:r>
              <a:rPr b="0" lang="lv-LV" sz="2800" spc="-1" strike="noStrike">
                <a:solidFill>
                  <a:srgbClr val="000000"/>
                </a:solidFill>
                <a:latin typeface="Calibri"/>
                <a:ea typeface="DejaVu Sans"/>
              </a:rPr>
              <a:t>Kas neļauj senioriem iesaistīties lēmumu pieņemšanas procesos?</a:t>
            </a:r>
            <a:endParaRPr b="0" lang="lv-LV" sz="2800" spc="-1" strike="noStrike">
              <a:latin typeface="Arial"/>
            </a:endParaRPr>
          </a:p>
          <a:p>
            <a:pPr marL="514440" indent="-511560">
              <a:lnSpc>
                <a:spcPct val="100000"/>
              </a:lnSpc>
              <a:spcBef>
                <a:spcPts val="561"/>
              </a:spcBef>
              <a:buClr>
                <a:srgbClr val="000000"/>
              </a:buClr>
              <a:buFont typeface="Calibri"/>
              <a:buAutoNum type="arabicPeriod"/>
            </a:pPr>
            <a:r>
              <a:rPr b="0" lang="lv-LV" sz="2800" spc="-1" strike="noStrike">
                <a:solidFill>
                  <a:srgbClr val="000000"/>
                </a:solidFill>
                <a:latin typeface="Calibri"/>
                <a:ea typeface="DejaVu Sans"/>
              </a:rPr>
              <a:t>Kādas dalības formas būtu pievilcīgākas senioriem? (piemēram, publiskās konsultācijas, petīcijas, e-demokrātijas rīki, iestāžu mājaslapas un profili sociālajos medijos u.c.). </a:t>
            </a:r>
            <a:endParaRPr b="0" lang="lv-LV" sz="2800" spc="-1" strike="noStrike">
              <a:latin typeface="Arial"/>
            </a:endParaRPr>
          </a:p>
          <a:p>
            <a:pPr>
              <a:lnSpc>
                <a:spcPct val="100000"/>
              </a:lnSpc>
              <a:spcBef>
                <a:spcPts val="360"/>
              </a:spcBef>
            </a:pPr>
            <a:endParaRPr b="0" lang="lv-LV" sz="2800" spc="-1" strike="noStrike">
              <a:latin typeface="Arial"/>
            </a:endParaRPr>
          </a:p>
        </p:txBody>
      </p:sp>
      <p:sp>
        <p:nvSpPr>
          <p:cNvPr id="118" name="CustomShape 2"/>
          <p:cNvSpPr/>
          <p:nvPr/>
        </p:nvSpPr>
        <p:spPr>
          <a:xfrm>
            <a:off x="45756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4400" spc="-1" strike="noStrike">
                <a:solidFill>
                  <a:srgbClr val="000000"/>
                </a:solidFill>
                <a:latin typeface="Calibri"/>
                <a:ea typeface="DejaVu Sans"/>
              </a:rPr>
              <a:t>Diskusija</a:t>
            </a:r>
            <a:endParaRPr b="0" lang="lv-LV" sz="44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45720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4400" spc="-1" strike="noStrike">
                <a:solidFill>
                  <a:srgbClr val="000000"/>
                </a:solidFill>
                <a:latin typeface="Calibri"/>
                <a:ea typeface="DejaVu Sans"/>
              </a:rPr>
              <a:t>Diskusija</a:t>
            </a:r>
            <a:endParaRPr b="0" lang="lv-LV" sz="4400" spc="-1" strike="noStrike">
              <a:latin typeface="Arial"/>
            </a:endParaRPr>
          </a:p>
        </p:txBody>
      </p:sp>
      <p:sp>
        <p:nvSpPr>
          <p:cNvPr id="120" name="CustomShape 2"/>
          <p:cNvSpPr/>
          <p:nvPr/>
        </p:nvSpPr>
        <p:spPr>
          <a:xfrm>
            <a:off x="457200" y="1600200"/>
            <a:ext cx="8226720" cy="4523040"/>
          </a:xfrm>
          <a:prstGeom prst="rect">
            <a:avLst/>
          </a:prstGeom>
          <a:noFill/>
          <a:ln w="0">
            <a:noFill/>
          </a:ln>
        </p:spPr>
        <p:style>
          <a:lnRef idx="0"/>
          <a:fillRef idx="0"/>
          <a:effectRef idx="0"/>
          <a:fontRef idx="minor"/>
        </p:style>
        <p:txBody>
          <a:bodyPr lIns="90000" rIns="90000" tIns="45000" bIns="45000">
            <a:normAutofit fontScale="67000"/>
          </a:bodyPr>
          <a:p>
            <a:pPr marL="343080" indent="-340200">
              <a:lnSpc>
                <a:spcPct val="100000"/>
              </a:lnSpc>
              <a:spcBef>
                <a:spcPts val="641"/>
              </a:spcBef>
              <a:tabLst>
                <a:tab algn="l" pos="0"/>
              </a:tabLst>
            </a:pPr>
            <a:r>
              <a:rPr b="0" lang="lv-LV" sz="3200" spc="-1" strike="noStrike">
                <a:solidFill>
                  <a:srgbClr val="000000"/>
                </a:solidFill>
                <a:latin typeface="Calibri"/>
                <a:ea typeface="DejaVu Sans"/>
              </a:rPr>
              <a:t>5. Kādā formā seniori vēlētos saņemt informāciju par konsultācijām, aptaujām un citiem pasākumiem?</a:t>
            </a:r>
            <a:endParaRPr b="0" lang="lv-LV" sz="3200" spc="-1" strike="noStrike">
              <a:latin typeface="Arial"/>
            </a:endParaRPr>
          </a:p>
          <a:p>
            <a:pPr marL="343080" indent="-340200">
              <a:lnSpc>
                <a:spcPct val="100000"/>
              </a:lnSpc>
              <a:spcBef>
                <a:spcPts val="641"/>
              </a:spcBef>
              <a:tabLst>
                <a:tab algn="l" pos="0"/>
              </a:tabLst>
            </a:pPr>
            <a:r>
              <a:rPr b="0" lang="lv-LV" sz="3200" spc="-1" strike="noStrike">
                <a:solidFill>
                  <a:srgbClr val="000000"/>
                </a:solidFill>
                <a:latin typeface="Calibri"/>
                <a:ea typeface="DejaVu Sans"/>
              </a:rPr>
              <a:t>6. Kādus dalības rezultātus seniori sagaida?</a:t>
            </a:r>
            <a:endParaRPr b="0" lang="lv-LV" sz="3200" spc="-1" strike="noStrike">
              <a:latin typeface="Arial"/>
            </a:endParaRPr>
          </a:p>
          <a:p>
            <a:pPr marL="343080" indent="-340200">
              <a:lnSpc>
                <a:spcPct val="100000"/>
              </a:lnSpc>
              <a:spcBef>
                <a:spcPts val="641"/>
              </a:spcBef>
              <a:tabLst>
                <a:tab algn="l" pos="0"/>
              </a:tabLst>
            </a:pPr>
            <a:r>
              <a:rPr b="0" lang="lv-LV" sz="3200" spc="-1" strike="noStrike">
                <a:solidFill>
                  <a:srgbClr val="000000"/>
                </a:solidFill>
                <a:latin typeface="Calibri"/>
                <a:ea typeface="DejaVu Sans"/>
              </a:rPr>
              <a:t>7. Kādas konsultācijas būtu lietderīgas un efektīvas?</a:t>
            </a:r>
            <a:endParaRPr b="0" lang="lv-LV" sz="3200" spc="-1" strike="noStrike">
              <a:latin typeface="Arial"/>
            </a:endParaRPr>
          </a:p>
          <a:p>
            <a:pPr marL="343080" indent="-340200">
              <a:lnSpc>
                <a:spcPct val="100000"/>
              </a:lnSpc>
              <a:spcBef>
                <a:spcPts val="641"/>
              </a:spcBef>
              <a:tabLst>
                <a:tab algn="l" pos="0"/>
              </a:tabLst>
            </a:pPr>
            <a:r>
              <a:rPr b="0" lang="lv-LV" sz="3200" spc="-1" strike="noStrike">
                <a:solidFill>
                  <a:srgbClr val="000000"/>
                </a:solidFill>
                <a:latin typeface="Calibri"/>
                <a:ea typeface="DejaVu Sans"/>
              </a:rPr>
              <a:t>8. Kādas tēmas būtu visaktuālākās?(sociālās garantijas, pensijas, veselības aprūpe, izglītība, kultūra, etc.)?</a:t>
            </a:r>
            <a:endParaRPr b="0" lang="lv-LV" sz="3200" spc="-1" strike="noStrike">
              <a:latin typeface="Arial"/>
            </a:endParaRPr>
          </a:p>
          <a:p>
            <a:pPr marL="343080" indent="-340200">
              <a:lnSpc>
                <a:spcPct val="100000"/>
              </a:lnSpc>
              <a:spcBef>
                <a:spcPts val="641"/>
              </a:spcBef>
              <a:tabLst>
                <a:tab algn="l" pos="0"/>
              </a:tabLst>
            </a:pPr>
            <a:r>
              <a:rPr b="0" lang="lv-LV" sz="3200" spc="-1" strike="noStrike">
                <a:solidFill>
                  <a:srgbClr val="000000"/>
                </a:solidFill>
                <a:latin typeface="Calibri"/>
                <a:ea typeface="DejaVu Sans"/>
              </a:rPr>
              <a:t>9. Kādus līdzdalības rīkus Jūs izmantojāt līdz šim?</a:t>
            </a:r>
            <a:endParaRPr b="0" lang="lv-LV" sz="3200" spc="-1" strike="noStrike">
              <a:latin typeface="Arial"/>
            </a:endParaRPr>
          </a:p>
          <a:p>
            <a:pPr marL="343080" indent="-340200">
              <a:lnSpc>
                <a:spcPct val="100000"/>
              </a:lnSpc>
              <a:spcBef>
                <a:spcPts val="641"/>
              </a:spcBef>
              <a:tabLst>
                <a:tab algn="l" pos="0"/>
              </a:tabLst>
            </a:pPr>
            <a:r>
              <a:rPr b="0" lang="lv-LV" sz="3200" spc="-1" strike="noStrike">
                <a:solidFill>
                  <a:srgbClr val="000000"/>
                </a:solidFill>
                <a:latin typeface="Calibri"/>
                <a:ea typeface="DejaVu Sans"/>
              </a:rPr>
              <a:t>10. Vai Jūs jūtaties pilsoniski un sociāli atbildīgi?</a:t>
            </a:r>
            <a:endParaRPr b="0" lang="lv-LV" sz="3200" spc="-1" strike="noStrike">
              <a:latin typeface="Arial"/>
            </a:endParaRPr>
          </a:p>
          <a:p>
            <a:pPr marL="343080" indent="-340200">
              <a:lnSpc>
                <a:spcPct val="100000"/>
              </a:lnSpc>
              <a:spcBef>
                <a:spcPts val="641"/>
              </a:spcBef>
              <a:tabLst>
                <a:tab algn="l" pos="0"/>
              </a:tabLst>
            </a:pP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457200" y="274680"/>
            <a:ext cx="8226720" cy="1140120"/>
          </a:xfrm>
          <a:prstGeom prst="rect">
            <a:avLst/>
          </a:prstGeom>
          <a:noFill/>
          <a:ln w="0">
            <a:noFill/>
          </a:ln>
        </p:spPr>
        <p:style>
          <a:lnRef idx="0"/>
          <a:fillRef idx="0"/>
          <a:effectRef idx="0"/>
          <a:fontRef idx="minor"/>
        </p:style>
        <p:txBody>
          <a:bodyPr lIns="90000" rIns="90000" tIns="45000" bIns="45000" anchor="ctr">
            <a:normAutofit fontScale="90000"/>
          </a:bodyPr>
          <a:p>
            <a:pPr algn="ctr">
              <a:lnSpc>
                <a:spcPct val="100000"/>
              </a:lnSpc>
            </a:pPr>
            <a:r>
              <a:rPr b="0" lang="lv-LV" sz="4400" spc="-1" strike="noStrike">
                <a:solidFill>
                  <a:srgbClr val="000000"/>
                </a:solidFill>
                <a:latin typeface="Calibri"/>
                <a:ea typeface="DejaVu Sans"/>
              </a:rPr>
              <a:t>MŪSDIENU DEMOKRĀTISKĀS VALSTS DARBĪBAS PAMATI</a:t>
            </a:r>
            <a:endParaRPr b="0" lang="lv-LV" sz="4400" spc="-1" strike="noStrike">
              <a:latin typeface="Arial"/>
            </a:endParaRPr>
          </a:p>
        </p:txBody>
      </p:sp>
      <p:sp>
        <p:nvSpPr>
          <p:cNvPr id="87" name="CustomShape 2"/>
          <p:cNvSpPr/>
          <p:nvPr/>
        </p:nvSpPr>
        <p:spPr>
          <a:xfrm>
            <a:off x="457200" y="1600200"/>
            <a:ext cx="8226720" cy="4523040"/>
          </a:xfrm>
          <a:prstGeom prst="rect">
            <a:avLst/>
          </a:prstGeom>
          <a:noFill/>
          <a:ln w="0">
            <a:noFill/>
          </a:ln>
        </p:spPr>
        <p:style>
          <a:lnRef idx="0"/>
          <a:fillRef idx="0"/>
          <a:effectRef idx="0"/>
          <a:fontRef idx="minor"/>
        </p:style>
        <p:txBody>
          <a:bodyPr lIns="90000" rIns="90000" tIns="45000" bIns="45000">
            <a:noAutofit/>
          </a:bodyPr>
          <a:p>
            <a:pPr algn="ctr">
              <a:lnSpc>
                <a:spcPct val="100000"/>
              </a:lnSpc>
              <a:spcBef>
                <a:spcPts val="641"/>
              </a:spcBef>
              <a:tabLst>
                <a:tab algn="l" pos="0"/>
              </a:tabLst>
            </a:pPr>
            <a:r>
              <a:rPr b="0" lang="lv-LV" sz="3200" spc="-1" strike="noStrike">
                <a:solidFill>
                  <a:srgbClr val="000000"/>
                </a:solidFill>
                <a:latin typeface="Calibri"/>
                <a:ea typeface="DejaVu Sans"/>
              </a:rPr>
              <a:t>DEMOKRĀTIJA</a:t>
            </a:r>
            <a:endParaRPr b="0" lang="lv-LV" sz="3200" spc="-1" strike="noStrike">
              <a:latin typeface="Arial"/>
            </a:endParaRPr>
          </a:p>
          <a:p>
            <a:pPr algn="ctr">
              <a:lnSpc>
                <a:spcPct val="100000"/>
              </a:lnSpc>
              <a:spcBef>
                <a:spcPts val="641"/>
              </a:spcBef>
              <a:tabLst>
                <a:tab algn="l" pos="0"/>
              </a:tabLst>
            </a:pPr>
            <a:endParaRPr b="0" lang="lv-LV" sz="3200" spc="-1" strike="noStrike">
              <a:latin typeface="Arial"/>
            </a:endParaRPr>
          </a:p>
          <a:p>
            <a:pPr>
              <a:lnSpc>
                <a:spcPct val="100000"/>
              </a:lnSpc>
              <a:spcBef>
                <a:spcPts val="641"/>
              </a:spcBef>
              <a:tabLst>
                <a:tab algn="l" pos="0"/>
              </a:tabLst>
            </a:pPr>
            <a:r>
              <a:rPr b="0" lang="lv-LV" sz="3200" spc="-1" strike="noStrike" u="sng">
                <a:solidFill>
                  <a:srgbClr val="0000ff"/>
                </a:solidFill>
                <a:uFillTx/>
                <a:latin typeface="Calibri"/>
                <a:ea typeface="DejaVu Sans"/>
                <a:hlinkClick r:id="rId1"/>
              </a:rPr>
              <a:t>https:///</a:t>
            </a:r>
            <a:r>
              <a:rPr b="0" lang="lv-LV" sz="3200" spc="-1" strike="noStrike" u="sng">
                <a:solidFill>
                  <a:srgbClr val="0000ff"/>
                </a:solidFill>
                <a:uFillTx/>
                <a:latin typeface="Calibri"/>
                <a:ea typeface="DejaVu Sans"/>
                <a:hlinkClick r:id="rId2"/>
              </a:rPr>
              <a:t>www.facebook.com/Europos/videos/388143045742705</a:t>
            </a:r>
            <a:endParaRPr b="0" lang="lv-LV" sz="3200" spc="-1" strike="noStrike">
              <a:latin typeface="Arial"/>
            </a:endParaRPr>
          </a:p>
          <a:p>
            <a:pPr>
              <a:lnSpc>
                <a:spcPct val="100000"/>
              </a:lnSpc>
              <a:spcBef>
                <a:spcPts val="641"/>
              </a:spcBef>
              <a:tabLst>
                <a:tab algn="l" pos="0"/>
              </a:tabLst>
            </a:pP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45720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4400" spc="-1" strike="noStrike">
                <a:solidFill>
                  <a:srgbClr val="000000"/>
                </a:solidFill>
                <a:latin typeface="Calibri"/>
                <a:ea typeface="DejaVu Sans"/>
              </a:rPr>
              <a:t>DEMOKRĀTIJA</a:t>
            </a:r>
            <a:endParaRPr b="0" lang="lv-LV" sz="4400" spc="-1" strike="noStrike">
              <a:latin typeface="Arial"/>
            </a:endParaRPr>
          </a:p>
        </p:txBody>
      </p:sp>
      <p:sp>
        <p:nvSpPr>
          <p:cNvPr id="89" name="CustomShape 2"/>
          <p:cNvSpPr/>
          <p:nvPr/>
        </p:nvSpPr>
        <p:spPr>
          <a:xfrm>
            <a:off x="457200" y="1600200"/>
            <a:ext cx="8226720" cy="4523040"/>
          </a:xfrm>
          <a:prstGeom prst="rect">
            <a:avLst/>
          </a:prstGeom>
          <a:noFill/>
          <a:ln w="0">
            <a:noFill/>
          </a:ln>
        </p:spPr>
        <p:style>
          <a:lnRef idx="0"/>
          <a:fillRef idx="0"/>
          <a:effectRef idx="0"/>
          <a:fontRef idx="minor"/>
        </p:style>
        <p:txBody>
          <a:bodyPr lIns="90000" rIns="90000" tIns="45000" bIns="45000">
            <a:normAutofit fontScale="75000"/>
          </a:bodyPr>
          <a:p>
            <a:pPr marL="343080" indent="-3402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Demokrātija ir viena no pamatkoncepcijām ar tūkstošiem gadu ilgu teorijas attīstības un praktiskās izmantošanas vēsturi. Dabīgi, ka veids, kā demokrātija tika iztēlota un īstenota senajos laikos, gadiem ritot ir attīstījies, pārveidojies, pierādījis sevi vai arī cieta neveiksmi. Visos laikos šo procesu centrā bija cilvēks – personība ar savām domām, jūtām un darbībām – kurš arī veidoja vai sagrāva demokrātiju. Cilvēks nedzīvo nekur citur kā kopienā. Tādējādi, demokrātija izpaužas tieši kopienā.</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611640" y="476640"/>
            <a:ext cx="8072280" cy="5949720"/>
          </a:xfrm>
          <a:prstGeom prst="rect">
            <a:avLst/>
          </a:prstGeom>
          <a:noFill/>
          <a:ln w="0">
            <a:noFill/>
          </a:ln>
        </p:spPr>
        <p:style>
          <a:lnRef idx="0"/>
          <a:fillRef idx="0"/>
          <a:effectRef idx="0"/>
          <a:fontRef idx="minor"/>
        </p:style>
        <p:txBody>
          <a:bodyPr lIns="90000" rIns="90000" tIns="45000" bIns="45000">
            <a:normAutofit/>
          </a:bodyPr>
          <a:p>
            <a:pPr marL="343080" indent="-340200">
              <a:lnSpc>
                <a:spcPct val="100000"/>
              </a:lnSpc>
              <a:spcBef>
                <a:spcPts val="561"/>
              </a:spcBef>
              <a:buClr>
                <a:srgbClr val="000000"/>
              </a:buClr>
              <a:buFont typeface="Arial"/>
              <a:buChar char="•"/>
            </a:pPr>
            <a:r>
              <a:rPr b="0" lang="lv-LV" sz="2800" spc="-1" strike="noStrike">
                <a:solidFill>
                  <a:srgbClr val="000000"/>
                </a:solidFill>
                <a:latin typeface="Calibri"/>
                <a:ea typeface="DejaVu Sans"/>
              </a:rPr>
              <a:t>Demokrātijas var tikt iedalītas ilggadējās jeb t.s. “vecajās” demokrātijās un jaunizveidotajos demokrātiskajos režīmos. </a:t>
            </a:r>
            <a:endParaRPr b="0" lang="lv-LV" sz="2800" spc="-1" strike="noStrike">
              <a:latin typeface="Arial"/>
            </a:endParaRPr>
          </a:p>
          <a:p>
            <a:pPr marL="343080" indent="-340200">
              <a:lnSpc>
                <a:spcPct val="100000"/>
              </a:lnSpc>
              <a:spcBef>
                <a:spcPts val="561"/>
              </a:spcBef>
              <a:buClr>
                <a:srgbClr val="000000"/>
              </a:buClr>
              <a:buFont typeface="Arial"/>
              <a:buChar char="•"/>
            </a:pPr>
            <a:r>
              <a:rPr b="0" lang="lv-LV" sz="2800" spc="-1" strike="noStrike">
                <a:solidFill>
                  <a:srgbClr val="000000"/>
                </a:solidFill>
                <a:latin typeface="Calibri"/>
                <a:ea typeface="DejaVu Sans"/>
              </a:rPr>
              <a:t>Katrai demokrātiskai valstij jāievēro šādi pamatprincipi:</a:t>
            </a:r>
            <a:endParaRPr b="0" lang="lv-LV" sz="2800" spc="-1" strike="noStrike">
              <a:latin typeface="Arial"/>
            </a:endParaRPr>
          </a:p>
          <a:p>
            <a:pPr lvl="1" marL="864000" indent="-321480">
              <a:lnSpc>
                <a:spcPct val="100000"/>
              </a:lnSpc>
              <a:spcBef>
                <a:spcPts val="1134"/>
              </a:spcBef>
              <a:buClr>
                <a:srgbClr val="000000"/>
              </a:buClr>
              <a:buSzPct val="75000"/>
              <a:buFont typeface="Symbol"/>
              <a:buChar char=""/>
              <a:tabLst>
                <a:tab algn="l" pos="0"/>
              </a:tabLst>
            </a:pPr>
            <a:r>
              <a:rPr b="0" lang="lv-LV" sz="2800" spc="-1" strike="noStrike">
                <a:solidFill>
                  <a:srgbClr val="000000"/>
                </a:solidFill>
                <a:latin typeface="Calibri"/>
                <a:ea typeface="DejaVu Sans"/>
              </a:rPr>
              <a:t>cilvēka tiesības uz privāto dzīvi,</a:t>
            </a:r>
            <a:endParaRPr b="0" lang="lv-LV" sz="2800" spc="-1" strike="noStrike">
              <a:latin typeface="Arial"/>
            </a:endParaRPr>
          </a:p>
          <a:p>
            <a:pPr lvl="1" marL="864000" indent="-321480">
              <a:lnSpc>
                <a:spcPct val="100000"/>
              </a:lnSpc>
              <a:spcBef>
                <a:spcPts val="1134"/>
              </a:spcBef>
              <a:buClr>
                <a:srgbClr val="000000"/>
              </a:buClr>
              <a:buSzPct val="75000"/>
              <a:buFont typeface="Symbol"/>
              <a:buChar char=""/>
              <a:tabLst>
                <a:tab algn="l" pos="0"/>
              </a:tabLst>
            </a:pPr>
            <a:r>
              <a:rPr b="0" lang="lv-LV" sz="2800" spc="-1" strike="noStrike">
                <a:solidFill>
                  <a:srgbClr val="000000"/>
                </a:solidFill>
                <a:latin typeface="Calibri"/>
                <a:ea typeface="DejaVu Sans"/>
              </a:rPr>
              <a:t>domu, vārda, apziņas brīvība,</a:t>
            </a:r>
            <a:endParaRPr b="0" lang="lv-LV" sz="2800" spc="-1" strike="noStrike">
              <a:latin typeface="Arial"/>
            </a:endParaRPr>
          </a:p>
          <a:p>
            <a:pPr lvl="1" marL="864000" indent="-321480">
              <a:lnSpc>
                <a:spcPct val="100000"/>
              </a:lnSpc>
              <a:spcBef>
                <a:spcPts val="1134"/>
              </a:spcBef>
              <a:buClr>
                <a:srgbClr val="000000"/>
              </a:buClr>
              <a:buSzPct val="75000"/>
              <a:buFont typeface="Symbol"/>
              <a:buChar char=""/>
              <a:tabLst>
                <a:tab algn="l" pos="0"/>
              </a:tabLst>
            </a:pPr>
            <a:r>
              <a:rPr b="0" lang="lv-LV" sz="2800" spc="-1" strike="noStrike">
                <a:solidFill>
                  <a:srgbClr val="000000"/>
                </a:solidFill>
                <a:latin typeface="Calibri"/>
                <a:ea typeface="DejaVu Sans"/>
              </a:rPr>
              <a:t>tiesības pārstāvēt tautu, pamatojoties uz brīvām, vienlīdzīgām, vispārīgām un aizklātām vēlēšanām, </a:t>
            </a:r>
            <a:endParaRPr b="0" lang="lv-LV" sz="2800" spc="-1" strike="noStrike">
              <a:latin typeface="Arial"/>
            </a:endParaRPr>
          </a:p>
          <a:p>
            <a:pPr lvl="1" marL="864000" indent="-321480">
              <a:lnSpc>
                <a:spcPct val="100000"/>
              </a:lnSpc>
              <a:spcBef>
                <a:spcPts val="1134"/>
              </a:spcBef>
              <a:buClr>
                <a:srgbClr val="000000"/>
              </a:buClr>
              <a:buSzPct val="75000"/>
              <a:buFont typeface="Symbol"/>
              <a:buChar char=""/>
              <a:tabLst>
                <a:tab algn="l" pos="0"/>
              </a:tabLst>
            </a:pPr>
            <a:r>
              <a:rPr b="0" lang="lv-LV" sz="2800" spc="-1" strike="noStrike">
                <a:solidFill>
                  <a:srgbClr val="000000"/>
                </a:solidFill>
                <a:latin typeface="Calibri"/>
                <a:ea typeface="DejaVu Sans"/>
              </a:rPr>
              <a:t>neatkarīga un publiskā tiesību sistēma.</a:t>
            </a:r>
            <a:endParaRPr b="0" lang="lv-LV" sz="2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457200" y="274680"/>
            <a:ext cx="8226720" cy="1140120"/>
          </a:xfrm>
          <a:prstGeom prst="rect">
            <a:avLst/>
          </a:prstGeom>
          <a:noFill/>
          <a:ln w="0">
            <a:noFill/>
          </a:ln>
        </p:spPr>
        <p:style>
          <a:lnRef idx="0"/>
          <a:fillRef idx="0"/>
          <a:effectRef idx="0"/>
          <a:fontRef idx="minor"/>
        </p:style>
        <p:txBody>
          <a:bodyPr lIns="90000" rIns="90000" tIns="45000" bIns="45000" anchor="ctr">
            <a:normAutofit fontScale="90000"/>
          </a:bodyPr>
          <a:p>
            <a:pPr algn="ctr">
              <a:lnSpc>
                <a:spcPct val="100000"/>
              </a:lnSpc>
            </a:pPr>
            <a:r>
              <a:rPr b="0" lang="lv-LV" sz="4400" spc="-1" strike="noStrike">
                <a:solidFill>
                  <a:srgbClr val="000000"/>
                </a:solidFill>
                <a:latin typeface="Calibri"/>
                <a:ea typeface="DejaVu Sans"/>
              </a:rPr>
              <a:t>Demokrātijas pastāvēšanas nosacījumi</a:t>
            </a:r>
            <a:endParaRPr b="0" lang="lv-LV" sz="4400" spc="-1" strike="noStrike">
              <a:latin typeface="Arial"/>
            </a:endParaRPr>
          </a:p>
        </p:txBody>
      </p:sp>
      <p:sp>
        <p:nvSpPr>
          <p:cNvPr id="92" name="CustomShape 2"/>
          <p:cNvSpPr/>
          <p:nvPr/>
        </p:nvSpPr>
        <p:spPr>
          <a:xfrm>
            <a:off x="457200" y="1857240"/>
            <a:ext cx="8226720" cy="4426200"/>
          </a:xfrm>
          <a:prstGeom prst="rect">
            <a:avLst/>
          </a:prstGeom>
          <a:noFill/>
          <a:ln w="0">
            <a:noFill/>
          </a:ln>
        </p:spPr>
        <p:style>
          <a:lnRef idx="0"/>
          <a:fillRef idx="0"/>
          <a:effectRef idx="0"/>
          <a:fontRef idx="minor"/>
        </p:style>
        <p:txBody>
          <a:bodyPr lIns="90000" rIns="90000" tIns="45000" bIns="45000">
            <a:normAutofit fontScale="56000"/>
          </a:bodyPr>
          <a:p>
            <a:pPr marL="343080" indent="-340200">
              <a:lnSpc>
                <a:spcPct val="100000"/>
              </a:lnSpc>
              <a:spcBef>
                <a:spcPts val="641"/>
              </a:spcBef>
              <a:tabLst>
                <a:tab algn="l" pos="0"/>
              </a:tabLst>
            </a:pPr>
            <a:r>
              <a:rPr b="0" i="1" lang="lv-LV" sz="3200" spc="-1" strike="noStrike">
                <a:solidFill>
                  <a:srgbClr val="000000"/>
                </a:solidFill>
                <a:latin typeface="Calibri"/>
                <a:ea typeface="DejaVu Sans"/>
              </a:rPr>
              <a:t>Roberts Alans Dāls</a:t>
            </a:r>
            <a:r>
              <a:rPr b="0" lang="lv-LV" sz="3200" spc="-1" strike="noStrike">
                <a:solidFill>
                  <a:srgbClr val="000000"/>
                </a:solidFill>
                <a:latin typeface="Calibri"/>
                <a:ea typeface="DejaVu Sans"/>
              </a:rPr>
              <a:t> izvirza šādus nosacījumus politiskās demokrātijas pastāvēšanai (Dāls sauc to par "poliarhiju“): </a:t>
            </a:r>
            <a:endParaRPr b="0" lang="lv-LV" sz="3200" spc="-1" strike="noStrike">
              <a:latin typeface="Arial"/>
            </a:endParaRPr>
          </a:p>
          <a:p>
            <a:pPr marL="514440" indent="-511560">
              <a:lnSpc>
                <a:spcPct val="100000"/>
              </a:lnSpc>
              <a:spcBef>
                <a:spcPts val="641"/>
              </a:spcBef>
              <a:buClr>
                <a:srgbClr val="000000"/>
              </a:buClr>
              <a:buFont typeface="Calibri"/>
              <a:buAutoNum type="arabicPeriod"/>
              <a:tabLst>
                <a:tab algn="l" pos="0"/>
              </a:tabLst>
            </a:pPr>
            <a:r>
              <a:rPr b="0" lang="lv-LV" sz="3200" spc="-1" strike="noStrike">
                <a:solidFill>
                  <a:srgbClr val="000000"/>
                </a:solidFill>
                <a:latin typeface="Calibri"/>
                <a:ea typeface="DejaVu Sans"/>
              </a:rPr>
              <a:t>valdības lēmumiem jābūt juridiski attaisnotiem;</a:t>
            </a:r>
            <a:endParaRPr b="0" lang="lv-LV" sz="3200" spc="-1" strike="noStrike">
              <a:latin typeface="Arial"/>
            </a:endParaRPr>
          </a:p>
          <a:p>
            <a:pPr marL="514440" indent="-511560">
              <a:lnSpc>
                <a:spcPct val="100000"/>
              </a:lnSpc>
              <a:spcBef>
                <a:spcPts val="641"/>
              </a:spcBef>
              <a:buClr>
                <a:srgbClr val="000000"/>
              </a:buClr>
              <a:buFont typeface="Calibri"/>
              <a:buAutoNum type="arabicPeriod"/>
              <a:tabLst>
                <a:tab algn="l" pos="0"/>
              </a:tabLst>
            </a:pPr>
            <a:r>
              <a:rPr b="0" lang="lv-LV" sz="3200" spc="-1" strike="noStrike">
                <a:solidFill>
                  <a:srgbClr val="000000"/>
                </a:solidFill>
                <a:latin typeface="Calibri"/>
                <a:ea typeface="DejaVu Sans"/>
              </a:rPr>
              <a:t>ievēlētas amatpersonas izvēlas brīvajās un godīgajās vēlēšanās; </a:t>
            </a:r>
            <a:endParaRPr b="0" lang="lv-LV" sz="3200" spc="-1" strike="noStrike">
              <a:latin typeface="Arial"/>
            </a:endParaRPr>
          </a:p>
          <a:p>
            <a:pPr marL="514440" indent="-511560">
              <a:lnSpc>
                <a:spcPct val="100000"/>
              </a:lnSpc>
              <a:spcBef>
                <a:spcPts val="641"/>
              </a:spcBef>
              <a:buClr>
                <a:srgbClr val="000000"/>
              </a:buClr>
              <a:buFont typeface="Calibri"/>
              <a:buAutoNum type="arabicPeriod"/>
              <a:tabLst>
                <a:tab algn="l" pos="0"/>
              </a:tabLst>
            </a:pPr>
            <a:r>
              <a:rPr b="0" lang="lv-LV" sz="3200" spc="-1" strike="noStrike">
                <a:solidFill>
                  <a:srgbClr val="000000"/>
                </a:solidFill>
                <a:latin typeface="Calibri"/>
                <a:ea typeface="DejaVu Sans"/>
              </a:rPr>
              <a:t>visiem pilngadīgiem iedzīvotājiem ir tiesības balsot vēlēšanās; </a:t>
            </a:r>
            <a:endParaRPr b="0" lang="lv-LV" sz="3200" spc="-1" strike="noStrike">
              <a:latin typeface="Arial"/>
            </a:endParaRPr>
          </a:p>
          <a:p>
            <a:pPr marL="514440" indent="-511560">
              <a:lnSpc>
                <a:spcPct val="100000"/>
              </a:lnSpc>
              <a:spcBef>
                <a:spcPts val="641"/>
              </a:spcBef>
              <a:buClr>
                <a:srgbClr val="000000"/>
              </a:buClr>
              <a:buFont typeface="Calibri"/>
              <a:buAutoNum type="arabicPeriod"/>
              <a:tabLst>
                <a:tab algn="l" pos="0"/>
              </a:tabLst>
            </a:pPr>
            <a:r>
              <a:rPr b="0" lang="lv-LV" sz="3200" spc="-1" strike="noStrike">
                <a:solidFill>
                  <a:srgbClr val="000000"/>
                </a:solidFill>
                <a:latin typeface="Calibri"/>
                <a:ea typeface="DejaVu Sans"/>
              </a:rPr>
              <a:t>visiem pilngadīgiem ir tiesības piedalīties vēlēšanās;</a:t>
            </a:r>
            <a:endParaRPr b="0" lang="lv-LV" sz="3200" spc="-1" strike="noStrike">
              <a:latin typeface="Arial"/>
            </a:endParaRPr>
          </a:p>
          <a:p>
            <a:pPr marL="514440" indent="-511560">
              <a:lnSpc>
                <a:spcPct val="100000"/>
              </a:lnSpc>
              <a:spcBef>
                <a:spcPts val="641"/>
              </a:spcBef>
              <a:buClr>
                <a:srgbClr val="000000"/>
              </a:buClr>
              <a:buFont typeface="Calibri"/>
              <a:buAutoNum type="arabicPeriod"/>
              <a:tabLst>
                <a:tab algn="l" pos="0"/>
              </a:tabLst>
            </a:pPr>
            <a:r>
              <a:rPr b="0" lang="lv-LV" sz="3200" spc="-1" strike="noStrike">
                <a:solidFill>
                  <a:srgbClr val="000000"/>
                </a:solidFill>
                <a:latin typeface="Calibri"/>
                <a:ea typeface="DejaVu Sans"/>
              </a:rPr>
              <a:t>pilsoņiem ir tiesības brīvi paust savus viedokļus, nebaidoties tikt sodītiem. </a:t>
            </a:r>
            <a:endParaRPr b="0" lang="lv-LV" sz="3200" spc="-1" strike="noStrike">
              <a:latin typeface="Arial"/>
            </a:endParaRPr>
          </a:p>
          <a:p>
            <a:pPr>
              <a:lnSpc>
                <a:spcPct val="100000"/>
              </a:lnSpc>
              <a:spcBef>
                <a:spcPts val="641"/>
              </a:spcBef>
              <a:tabLst>
                <a:tab algn="l" pos="0"/>
              </a:tabLst>
            </a:pPr>
            <a:endParaRPr b="0" lang="lv-LV" sz="3200" spc="-1" strike="noStrike">
              <a:latin typeface="Arial"/>
            </a:endParaRPr>
          </a:p>
          <a:p>
            <a:pPr>
              <a:lnSpc>
                <a:spcPct val="100000"/>
              </a:lnSpc>
              <a:spcBef>
                <a:spcPts val="641"/>
              </a:spcBef>
              <a:tabLst>
                <a:tab algn="l" pos="0"/>
              </a:tabLst>
            </a:pP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457200" y="1600200"/>
            <a:ext cx="8226720" cy="4523040"/>
          </a:xfrm>
          <a:prstGeom prst="rect">
            <a:avLst/>
          </a:prstGeom>
          <a:noFill/>
          <a:ln w="0">
            <a:noFill/>
          </a:ln>
        </p:spPr>
        <p:style>
          <a:lnRef idx="0"/>
          <a:fillRef idx="0"/>
          <a:effectRef idx="0"/>
          <a:fontRef idx="minor"/>
        </p:style>
        <p:txBody>
          <a:bodyPr lIns="90000" rIns="90000" tIns="45000" bIns="45000">
            <a:normAutofit fontScale="81000"/>
          </a:bodyPr>
          <a:p>
            <a:pPr marL="514440" indent="-511560">
              <a:lnSpc>
                <a:spcPct val="100000"/>
              </a:lnSpc>
              <a:spcBef>
                <a:spcPts val="641"/>
              </a:spcBef>
              <a:tabLst>
                <a:tab algn="l" pos="0"/>
              </a:tabLst>
            </a:pPr>
            <a:r>
              <a:rPr b="0" lang="lv-LV" sz="3200" spc="-1" strike="noStrike">
                <a:solidFill>
                  <a:srgbClr val="000000"/>
                </a:solidFill>
                <a:latin typeface="Calibri"/>
                <a:ea typeface="DejaVu Sans"/>
              </a:rPr>
              <a:t>6.  pilsoņiem ir tiesības meklēt alternatīvos informācijas avotus, kuri ir aizsargāti ar īpašu tiesību aktu palīdzību,</a:t>
            </a:r>
            <a:endParaRPr b="0" lang="lv-LV" sz="3200" spc="-1" strike="noStrike">
              <a:latin typeface="Arial"/>
            </a:endParaRPr>
          </a:p>
          <a:p>
            <a:pPr marL="514440" indent="-511560">
              <a:lnSpc>
                <a:spcPct val="100000"/>
              </a:lnSpc>
              <a:spcBef>
                <a:spcPts val="641"/>
              </a:spcBef>
              <a:tabLst>
                <a:tab algn="l" pos="0"/>
              </a:tabLst>
            </a:pPr>
            <a:r>
              <a:rPr b="0" lang="lv-LV" sz="3200" spc="-1" strike="noStrike">
                <a:solidFill>
                  <a:srgbClr val="000000"/>
                </a:solidFill>
                <a:latin typeface="Calibri"/>
                <a:ea typeface="DejaVu Sans"/>
              </a:rPr>
              <a:t>7.  ievēlētām amatpersonām ir jābūt iespējai īstenot konstitucionālos pienākumus, netiekot pakļautiem prettiesiskam (despotiskam) spiedienam; demokrātija ir briesmās, ja tautas ievēlētās amatpersonas sāk darboties neatkarīgi no pilsoņiem;</a:t>
            </a:r>
            <a:endParaRPr b="0" lang="lv-LV" sz="3200" spc="-1" strike="noStrike">
              <a:latin typeface="Arial"/>
            </a:endParaRPr>
          </a:p>
          <a:p>
            <a:pPr marL="514440" indent="-511560">
              <a:lnSpc>
                <a:spcPct val="100000"/>
              </a:lnSpc>
              <a:spcBef>
                <a:spcPts val="641"/>
              </a:spcBef>
              <a:tabLst>
                <a:tab algn="l" pos="0"/>
              </a:tabLst>
            </a:pPr>
            <a:r>
              <a:rPr b="0" lang="lv-LV" sz="3200" spc="-1" strike="noStrike">
                <a:solidFill>
                  <a:srgbClr val="000000"/>
                </a:solidFill>
                <a:latin typeface="Calibri"/>
                <a:ea typeface="DejaVu Sans"/>
              </a:rPr>
              <a:t>8.  politiskai sistēmai jābūt balstītai pašpārvaldē.</a:t>
            </a:r>
            <a:endParaRPr b="0" lang="lv-LV" sz="3200" spc="-1" strike="noStrike">
              <a:latin typeface="Arial"/>
            </a:endParaRPr>
          </a:p>
          <a:p>
            <a:pPr marL="514440" indent="-511560">
              <a:lnSpc>
                <a:spcPct val="100000"/>
              </a:lnSpc>
              <a:spcBef>
                <a:spcPts val="641"/>
              </a:spcBef>
              <a:tabLst>
                <a:tab algn="l" pos="0"/>
              </a:tabLst>
            </a:pP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457200" y="274680"/>
            <a:ext cx="8226720" cy="1140120"/>
          </a:xfrm>
          <a:prstGeom prst="rect">
            <a:avLst/>
          </a:prstGeom>
          <a:noFill/>
          <a:ln w="0">
            <a:noFill/>
          </a:ln>
        </p:spPr>
        <p:style>
          <a:lnRef idx="0"/>
          <a:fillRef idx="0"/>
          <a:effectRef idx="0"/>
          <a:fontRef idx="minor"/>
        </p:style>
        <p:txBody>
          <a:bodyPr lIns="90000" rIns="90000" tIns="45000" bIns="45000" anchor="ctr">
            <a:noAutofit/>
          </a:bodyPr>
          <a:p>
            <a:pPr>
              <a:lnSpc>
                <a:spcPct val="100000"/>
              </a:lnSpc>
            </a:pPr>
            <a:r>
              <a:rPr b="0" lang="lv-LV" sz="4400" spc="-1" strike="noStrike">
                <a:solidFill>
                  <a:srgbClr val="000000"/>
                </a:solidFill>
                <a:latin typeface="Calibri"/>
                <a:ea typeface="DejaVu Sans"/>
              </a:rPr>
              <a:t>             </a:t>
            </a:r>
            <a:r>
              <a:rPr b="0" lang="lv-LV" sz="4000" spc="-1" strike="noStrike">
                <a:solidFill>
                  <a:srgbClr val="000000"/>
                </a:solidFill>
                <a:latin typeface="Calibri"/>
                <a:ea typeface="DejaVu Sans"/>
              </a:rPr>
              <a:t>Politiskā kultūra</a:t>
            </a:r>
            <a:endParaRPr b="0" lang="lv-LV" sz="4000" spc="-1" strike="noStrike">
              <a:latin typeface="Arial"/>
            </a:endParaRPr>
          </a:p>
        </p:txBody>
      </p:sp>
      <p:sp>
        <p:nvSpPr>
          <p:cNvPr id="95" name="CustomShape 2"/>
          <p:cNvSpPr/>
          <p:nvPr/>
        </p:nvSpPr>
        <p:spPr>
          <a:xfrm>
            <a:off x="457200" y="2286000"/>
            <a:ext cx="8226720" cy="3837240"/>
          </a:xfrm>
          <a:prstGeom prst="rect">
            <a:avLst/>
          </a:prstGeom>
          <a:noFill/>
          <a:ln w="0">
            <a:noFill/>
          </a:ln>
        </p:spPr>
        <p:style>
          <a:lnRef idx="0"/>
          <a:fillRef idx="0"/>
          <a:effectRef idx="0"/>
          <a:fontRef idx="minor"/>
        </p:style>
        <p:txBody>
          <a:bodyPr lIns="90000" rIns="90000" tIns="45000" bIns="45000">
            <a:normAutofit/>
          </a:bodyPr>
          <a:p>
            <a:pPr marL="343080" indent="-340200">
              <a:lnSpc>
                <a:spcPct val="100000"/>
              </a:lnSpc>
              <a:spcBef>
                <a:spcPts val="561"/>
              </a:spcBef>
              <a:buClr>
                <a:srgbClr val="000000"/>
              </a:buClr>
              <a:buFont typeface="Arial"/>
              <a:buChar char="•"/>
            </a:pPr>
            <a:r>
              <a:rPr b="0" lang="lv-LV" sz="2800" spc="-1" strike="noStrike">
                <a:solidFill>
                  <a:srgbClr val="000000"/>
                </a:solidFill>
                <a:latin typeface="Calibri"/>
                <a:ea typeface="DejaVu Sans"/>
              </a:rPr>
              <a:t>Politiskās kultūras idejas saknes ir jau senajos laikos. </a:t>
            </a:r>
            <a:endParaRPr b="0" lang="lv-LV" sz="2800" spc="-1" strike="noStrike">
              <a:latin typeface="Arial"/>
            </a:endParaRPr>
          </a:p>
          <a:p>
            <a:pPr marL="343080" indent="-340200">
              <a:lnSpc>
                <a:spcPct val="100000"/>
              </a:lnSpc>
              <a:spcBef>
                <a:spcPts val="561"/>
              </a:spcBef>
              <a:buClr>
                <a:srgbClr val="000000"/>
              </a:buClr>
              <a:buFont typeface="Arial"/>
              <a:buChar char="•"/>
            </a:pPr>
            <a:r>
              <a:rPr b="0" lang="lv-LV" sz="2800" spc="-1" strike="noStrike">
                <a:solidFill>
                  <a:srgbClr val="000000"/>
                </a:solidFill>
                <a:latin typeface="Calibri"/>
                <a:ea typeface="DejaVu Sans"/>
              </a:rPr>
              <a:t>G.A. Almonds un S.Verba tiek uzskatīti par politiskās kultūras teorijas klasiķiem. Viņi piedāvāja šādu minētā fenomena definīciju: “Politiskā kultūra ir sabiedrībā valdošo politisko orientāciju kopums - attieksmes pret politisko sistēmu un tās dažādām daļām, kā arī pašu politiskā procesa dalībnieku priekšstati par savu lomu sistēmas ietvaros”.</a:t>
            </a:r>
            <a:endParaRPr b="0" lang="lv-LV" sz="2800" spc="-1" strike="noStrike">
              <a:latin typeface="Arial"/>
            </a:endParaRPr>
          </a:p>
        </p:txBody>
      </p:sp>
      <p:pic>
        <p:nvPicPr>
          <p:cNvPr id="96" name="Picture 2" descr="Abstract Word Cloud For Political Culture With Related Tags And.. Stock  Photo, Picture And Royalty Free Image. Image 17030903."/>
          <p:cNvPicPr/>
          <p:nvPr/>
        </p:nvPicPr>
        <p:blipFill>
          <a:blip r:embed="rId1"/>
          <a:stretch/>
        </p:blipFill>
        <p:spPr>
          <a:xfrm>
            <a:off x="6357960" y="116640"/>
            <a:ext cx="2302200" cy="1999080"/>
          </a:xfrm>
          <a:prstGeom prst="rect">
            <a:avLst/>
          </a:prstGeom>
          <a:ln w="0">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1"/>
          <p:cNvSpPr/>
          <p:nvPr/>
        </p:nvSpPr>
        <p:spPr>
          <a:xfrm>
            <a:off x="214200" y="274680"/>
            <a:ext cx="8784000" cy="1140120"/>
          </a:xfrm>
          <a:prstGeom prst="rect">
            <a:avLst/>
          </a:prstGeom>
          <a:noFill/>
          <a:ln w="0">
            <a:noFill/>
          </a:ln>
        </p:spPr>
        <p:style>
          <a:lnRef idx="0"/>
          <a:fillRef idx="0"/>
          <a:effectRef idx="0"/>
          <a:fontRef idx="minor"/>
        </p:style>
        <p:txBody>
          <a:bodyPr lIns="90000" rIns="90000" tIns="45000" bIns="45000" anchor="ctr">
            <a:normAutofit fontScale="49000"/>
          </a:bodyPr>
          <a:p>
            <a:pPr algn="ctr">
              <a:lnSpc>
                <a:spcPct val="100000"/>
              </a:lnSpc>
            </a:pPr>
            <a:r>
              <a:rPr b="0" lang="lv-LV" sz="4400" spc="-1" strike="noStrike">
                <a:solidFill>
                  <a:srgbClr val="000000"/>
                </a:solidFill>
                <a:latin typeface="Calibri"/>
                <a:ea typeface="DejaVu Sans"/>
              </a:rPr>
              <a:t>Pastāvi trīs politisku orientāciju veidi: kognitīvās, emocionālas un novērtēšanas</a:t>
            </a:r>
            <a:endParaRPr b="0" lang="lv-LV" sz="4400" spc="-1" strike="noStrike">
              <a:latin typeface="Arial"/>
            </a:endParaRPr>
          </a:p>
        </p:txBody>
      </p:sp>
      <p:sp>
        <p:nvSpPr>
          <p:cNvPr id="98" name="CustomShape 2"/>
          <p:cNvSpPr/>
          <p:nvPr/>
        </p:nvSpPr>
        <p:spPr>
          <a:xfrm>
            <a:off x="457200" y="1600200"/>
            <a:ext cx="8226720" cy="452304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641"/>
              </a:spcBef>
            </a:pPr>
            <a:endParaRPr b="0" lang="lv-LV" sz="1800" spc="-1" strike="noStrike">
              <a:latin typeface="Arial"/>
            </a:endParaRPr>
          </a:p>
          <a:p>
            <a:pPr marL="514440" indent="-511560">
              <a:lnSpc>
                <a:spcPct val="100000"/>
              </a:lnSpc>
              <a:spcBef>
                <a:spcPts val="641"/>
              </a:spcBef>
              <a:buClr>
                <a:srgbClr val="000000"/>
              </a:buClr>
              <a:buFont typeface="Calibri"/>
              <a:buAutoNum type="arabicPeriod"/>
            </a:pPr>
            <a:r>
              <a:rPr b="0" lang="lv-LV" sz="3200" spc="-1" strike="noStrike">
                <a:solidFill>
                  <a:srgbClr val="000000"/>
                </a:solidFill>
                <a:latin typeface="Calibri"/>
                <a:ea typeface="DejaVu Sans"/>
              </a:rPr>
              <a:t>Kognitīvās orientācijas ietver zināšanas un informāciju par politisko sistēmu.</a:t>
            </a:r>
            <a:endParaRPr b="0" lang="lv-LV" sz="3200" spc="-1" strike="noStrike">
              <a:latin typeface="Arial"/>
            </a:endParaRPr>
          </a:p>
          <a:p>
            <a:pPr marL="514440" indent="-511560">
              <a:lnSpc>
                <a:spcPct val="100000"/>
              </a:lnSpc>
              <a:spcBef>
                <a:spcPts val="641"/>
              </a:spcBef>
              <a:buClr>
                <a:srgbClr val="000000"/>
              </a:buClr>
              <a:buFont typeface="Calibri"/>
              <a:buAutoNum type="arabicPeriod"/>
            </a:pPr>
            <a:r>
              <a:rPr b="0" lang="lv-LV" sz="3200" spc="-1" strike="noStrike">
                <a:solidFill>
                  <a:srgbClr val="000000"/>
                </a:solidFill>
                <a:latin typeface="Calibri"/>
                <a:ea typeface="DejaVu Sans"/>
              </a:rPr>
              <a:t>Emocionālas orientācijas ietver interesi par notiekošo politisko dzīvi. </a:t>
            </a:r>
            <a:endParaRPr b="0" lang="lv-LV" sz="3200" spc="-1" strike="noStrike">
              <a:latin typeface="Arial"/>
            </a:endParaRPr>
          </a:p>
          <a:p>
            <a:pPr marL="514440" indent="-511560">
              <a:lnSpc>
                <a:spcPct val="100000"/>
              </a:lnSpc>
              <a:spcBef>
                <a:spcPts val="641"/>
              </a:spcBef>
              <a:buClr>
                <a:srgbClr val="000000"/>
              </a:buClr>
              <a:buFont typeface="Calibri"/>
              <a:buAutoNum type="arabicPeriod"/>
            </a:pPr>
            <a:r>
              <a:rPr b="0" lang="lv-LV" sz="3200" spc="-1" strike="noStrike">
                <a:solidFill>
                  <a:srgbClr val="000000"/>
                </a:solidFill>
                <a:latin typeface="Calibri"/>
                <a:ea typeface="DejaVu Sans"/>
              </a:rPr>
              <a:t>Novērtēšanas orientācijas ietvert viedokļus un vērtējumus par politisko procesu.</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2138</TotalTime>
  <Application>LibreOffice/7.0.6.2$Linux_X86_64 LibreOffice_project/00$Build-2</Application>
  <AppVersion>15.0000</AppVersion>
  <Words>1397</Words>
  <Paragraphs>73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2021-04-08T05:40:54Z</dcterms:created>
  <dc:creator>Grazina</dc:creator>
  <dc:description/>
  <dc:language>lv-LV</dc:language>
  <cp:lastModifiedBy>Andrejs Vanags</cp:lastModifiedBy>
  <dcterms:modified xsi:type="dcterms:W3CDTF">2021-08-13T11:02:20Z</dcterms:modified>
  <cp:revision>183</cp:revision>
  <dc:subject/>
  <dc:title>Interface of MS PowerPoint and Open Office Impress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On-screen Show (4:3)</vt:lpwstr>
  </property>
  <property fmtid="{D5CDD505-2E9C-101B-9397-08002B2CF9AE}" pid="3" name="Slides">
    <vt:i4>20</vt:i4>
  </property>
</Properties>
</file>