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handoutMasterIdLst>
    <p:handoutMasterId r:id="rId46"/>
  </p:handoutMasterIdLst>
  <p:sldIdLst>
    <p:sldId id="369" r:id="rId2"/>
    <p:sldId id="360" r:id="rId3"/>
    <p:sldId id="361" r:id="rId4"/>
    <p:sldId id="364" r:id="rId5"/>
    <p:sldId id="363" r:id="rId6"/>
    <p:sldId id="362" r:id="rId7"/>
    <p:sldId id="299" r:id="rId8"/>
    <p:sldId id="262" r:id="rId9"/>
    <p:sldId id="265" r:id="rId10"/>
    <p:sldId id="264" r:id="rId11"/>
    <p:sldId id="256" r:id="rId12"/>
    <p:sldId id="313" r:id="rId13"/>
    <p:sldId id="314" r:id="rId14"/>
    <p:sldId id="309" r:id="rId15"/>
    <p:sldId id="365" r:id="rId16"/>
    <p:sldId id="367" r:id="rId17"/>
    <p:sldId id="258" r:id="rId18"/>
    <p:sldId id="366" r:id="rId19"/>
    <p:sldId id="372" r:id="rId20"/>
    <p:sldId id="325" r:id="rId21"/>
    <p:sldId id="326" r:id="rId22"/>
    <p:sldId id="373" r:id="rId23"/>
    <p:sldId id="375" r:id="rId24"/>
    <p:sldId id="376" r:id="rId25"/>
    <p:sldId id="377" r:id="rId26"/>
    <p:sldId id="378" r:id="rId27"/>
    <p:sldId id="328" r:id="rId28"/>
    <p:sldId id="379" r:id="rId29"/>
    <p:sldId id="323" r:id="rId30"/>
    <p:sldId id="324" r:id="rId31"/>
    <p:sldId id="307" r:id="rId32"/>
    <p:sldId id="327" r:id="rId33"/>
    <p:sldId id="315" r:id="rId34"/>
    <p:sldId id="370" r:id="rId35"/>
    <p:sldId id="329" r:id="rId36"/>
    <p:sldId id="322" r:id="rId37"/>
    <p:sldId id="330" r:id="rId38"/>
    <p:sldId id="331" r:id="rId39"/>
    <p:sldId id="332" r:id="rId40"/>
    <p:sldId id="333" r:id="rId41"/>
    <p:sldId id="312" r:id="rId42"/>
    <p:sldId id="380" r:id="rId43"/>
    <p:sldId id="293" r:id="rId44"/>
  </p:sldIdLst>
  <p:sldSz cx="9144000" cy="6858000" type="screen4x3"/>
  <p:notesSz cx="6735763" cy="9866313"/>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704"/>
    <a:srgbClr val="C70A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34588" autoAdjust="0"/>
    <p:restoredTop sz="94291" autoAdjust="0"/>
  </p:normalViewPr>
  <p:slideViewPr>
    <p:cSldViewPr>
      <p:cViewPr varScale="1">
        <p:scale>
          <a:sx n="111" d="100"/>
          <a:sy n="111" d="100"/>
        </p:scale>
        <p:origin x="121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18831" cy="493316"/>
          </a:xfrm>
          <a:prstGeom prst="rect">
            <a:avLst/>
          </a:prstGeom>
        </p:spPr>
        <p:txBody>
          <a:bodyPr vert="horz" lIns="91472" tIns="45736" rIns="91472" bIns="45736" rtlCol="0"/>
          <a:lstStyle>
            <a:lvl1pPr algn="l">
              <a:defRPr sz="1200"/>
            </a:lvl1pPr>
          </a:lstStyle>
          <a:p>
            <a:endParaRPr lang="lv-LV"/>
          </a:p>
        </p:txBody>
      </p:sp>
      <p:sp>
        <p:nvSpPr>
          <p:cNvPr id="3" name="Datuma vietturis 2"/>
          <p:cNvSpPr>
            <a:spLocks noGrp="1"/>
          </p:cNvSpPr>
          <p:nvPr>
            <p:ph type="dt" sz="quarter" idx="1"/>
          </p:nvPr>
        </p:nvSpPr>
        <p:spPr>
          <a:xfrm>
            <a:off x="3815373" y="0"/>
            <a:ext cx="2918831" cy="493316"/>
          </a:xfrm>
          <a:prstGeom prst="rect">
            <a:avLst/>
          </a:prstGeom>
        </p:spPr>
        <p:txBody>
          <a:bodyPr vert="horz" lIns="91472" tIns="45736" rIns="91472" bIns="45736" rtlCol="0"/>
          <a:lstStyle>
            <a:lvl1pPr algn="r">
              <a:defRPr sz="1200"/>
            </a:lvl1pPr>
          </a:lstStyle>
          <a:p>
            <a:fld id="{024FDA01-E4C6-47CE-BBCB-7B6E486CCF61}" type="datetimeFigureOut">
              <a:rPr lang="lv-LV" smtClean="0"/>
              <a:pPr/>
              <a:t>11.08.2021</a:t>
            </a:fld>
            <a:endParaRPr lang="lv-LV"/>
          </a:p>
        </p:txBody>
      </p:sp>
      <p:sp>
        <p:nvSpPr>
          <p:cNvPr id="4" name="Kājenes vietturis 3"/>
          <p:cNvSpPr>
            <a:spLocks noGrp="1"/>
          </p:cNvSpPr>
          <p:nvPr>
            <p:ph type="ftr" sz="quarter" idx="2"/>
          </p:nvPr>
        </p:nvSpPr>
        <p:spPr>
          <a:xfrm>
            <a:off x="0" y="9371284"/>
            <a:ext cx="2918831" cy="493316"/>
          </a:xfrm>
          <a:prstGeom prst="rect">
            <a:avLst/>
          </a:prstGeom>
        </p:spPr>
        <p:txBody>
          <a:bodyPr vert="horz" lIns="91472" tIns="45736" rIns="91472" bIns="45736" rtlCol="0" anchor="b"/>
          <a:lstStyle>
            <a:lvl1pPr algn="l">
              <a:defRPr sz="1200"/>
            </a:lvl1pPr>
          </a:lstStyle>
          <a:p>
            <a:endParaRPr lang="lv-LV"/>
          </a:p>
        </p:txBody>
      </p:sp>
      <p:sp>
        <p:nvSpPr>
          <p:cNvPr id="5" name="Slaida numura vietturis 4"/>
          <p:cNvSpPr>
            <a:spLocks noGrp="1"/>
          </p:cNvSpPr>
          <p:nvPr>
            <p:ph type="sldNum" sz="quarter" idx="3"/>
          </p:nvPr>
        </p:nvSpPr>
        <p:spPr>
          <a:xfrm>
            <a:off x="3815373" y="9371284"/>
            <a:ext cx="2918831" cy="493316"/>
          </a:xfrm>
          <a:prstGeom prst="rect">
            <a:avLst/>
          </a:prstGeom>
        </p:spPr>
        <p:txBody>
          <a:bodyPr vert="horz" lIns="91472" tIns="45736" rIns="91472" bIns="45736" rtlCol="0" anchor="b"/>
          <a:lstStyle>
            <a:lvl1pPr algn="r">
              <a:defRPr sz="1200"/>
            </a:lvl1pPr>
          </a:lstStyle>
          <a:p>
            <a:fld id="{C149B837-DA28-4B3A-B062-436833C277BA}" type="slidenum">
              <a:rPr lang="lv-LV" smtClean="0"/>
              <a:pPr/>
              <a:t>‹#›</a:t>
            </a:fld>
            <a:endParaRPr lang="lv-LV"/>
          </a:p>
        </p:txBody>
      </p:sp>
    </p:spTree>
    <p:extLst>
      <p:ext uri="{BB962C8B-B14F-4D97-AF65-F5344CB8AC3E}">
        <p14:creationId xmlns:p14="http://schemas.microsoft.com/office/powerpoint/2010/main" val="3864822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72" tIns="45736" rIns="91472" bIns="45736" rtlCol="0"/>
          <a:lstStyle>
            <a:lvl1pPr algn="l">
              <a:defRPr sz="1200"/>
            </a:lvl1pPr>
          </a:lstStyle>
          <a:p>
            <a:endParaRPr lang="lv-LV"/>
          </a:p>
        </p:txBody>
      </p:sp>
      <p:sp>
        <p:nvSpPr>
          <p:cNvPr id="3" name="Date Placeholder 2"/>
          <p:cNvSpPr>
            <a:spLocks noGrp="1"/>
          </p:cNvSpPr>
          <p:nvPr>
            <p:ph type="dt" idx="1"/>
          </p:nvPr>
        </p:nvSpPr>
        <p:spPr>
          <a:xfrm>
            <a:off x="3815373" y="0"/>
            <a:ext cx="2918831" cy="493316"/>
          </a:xfrm>
          <a:prstGeom prst="rect">
            <a:avLst/>
          </a:prstGeom>
        </p:spPr>
        <p:txBody>
          <a:bodyPr vert="horz" lIns="91472" tIns="45736" rIns="91472" bIns="45736" rtlCol="0"/>
          <a:lstStyle>
            <a:lvl1pPr algn="r">
              <a:defRPr sz="1200"/>
            </a:lvl1pPr>
          </a:lstStyle>
          <a:p>
            <a:fld id="{D0185239-4B8B-4655-9932-F87DF9FDDAC5}" type="datetimeFigureOut">
              <a:rPr lang="lv-LV" smtClean="0"/>
              <a:pPr/>
              <a:t>11.08.2021</a:t>
            </a:fld>
            <a:endParaRPr lang="lv-LV"/>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72" tIns="45736" rIns="91472" bIns="45736" rtlCol="0" anchor="ctr"/>
          <a:lstStyle/>
          <a:p>
            <a:endParaRPr lang="lv-LV"/>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72" tIns="45736" rIns="91472" bIns="4573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9371284"/>
            <a:ext cx="2918831" cy="493316"/>
          </a:xfrm>
          <a:prstGeom prst="rect">
            <a:avLst/>
          </a:prstGeom>
        </p:spPr>
        <p:txBody>
          <a:bodyPr vert="horz" lIns="91472" tIns="45736" rIns="91472" bIns="45736" rtlCol="0" anchor="b"/>
          <a:lstStyle>
            <a:lvl1pPr algn="l">
              <a:defRPr sz="1200"/>
            </a:lvl1pPr>
          </a:lstStyle>
          <a:p>
            <a:endParaRPr lang="lv-LV"/>
          </a:p>
        </p:txBody>
      </p:sp>
      <p:sp>
        <p:nvSpPr>
          <p:cNvPr id="7" name="Slide Number Placeholder 6"/>
          <p:cNvSpPr>
            <a:spLocks noGrp="1"/>
          </p:cNvSpPr>
          <p:nvPr>
            <p:ph type="sldNum" sz="quarter" idx="5"/>
          </p:nvPr>
        </p:nvSpPr>
        <p:spPr>
          <a:xfrm>
            <a:off x="3815373" y="9371284"/>
            <a:ext cx="2918831" cy="493316"/>
          </a:xfrm>
          <a:prstGeom prst="rect">
            <a:avLst/>
          </a:prstGeom>
        </p:spPr>
        <p:txBody>
          <a:bodyPr vert="horz" lIns="91472" tIns="45736" rIns="91472" bIns="45736" rtlCol="0" anchor="b"/>
          <a:lstStyle>
            <a:lvl1pPr algn="r">
              <a:defRPr sz="1200"/>
            </a:lvl1pPr>
          </a:lstStyle>
          <a:p>
            <a:fld id="{86E75191-7FD6-4067-95D3-C4469C8E6E99}" type="slidenum">
              <a:rPr lang="lv-LV" smtClean="0"/>
              <a:pPr/>
              <a:t>‹#›</a:t>
            </a:fld>
            <a:endParaRPr lang="lv-LV"/>
          </a:p>
        </p:txBody>
      </p:sp>
    </p:spTree>
    <p:extLst>
      <p:ext uri="{BB962C8B-B14F-4D97-AF65-F5344CB8AC3E}">
        <p14:creationId xmlns:p14="http://schemas.microsoft.com/office/powerpoint/2010/main" val="631641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algn="ctr"/>
            <a:r>
              <a:rPr lang="lv-LV" dirty="0">
                <a:ln w="9525" cmpd="sng">
                  <a:solidFill>
                    <a:srgbClr val="C70A05"/>
                  </a:solidFill>
                  <a:prstDash val="solid"/>
                </a:ln>
                <a:effectLst>
                  <a:outerShdw blurRad="38100" dist="38100" dir="2700000" algn="tl">
                    <a:srgbClr val="000000">
                      <a:alpha val="43137"/>
                    </a:srgbClr>
                  </a:outerShdw>
                </a:effectLst>
                <a:latin typeface="Arial Narrow" pitchFamily="34" charset="0"/>
              </a:rPr>
              <a:t>Durvis ir bagātas ar detaļām, ar amatnieku darinātām eņģēm, rokturiem, Virslogiem virs durvīm, kuriem ir atšķirīgi </a:t>
            </a:r>
            <a:r>
              <a:rPr lang="lv-LV" dirty="0" err="1">
                <a:ln w="9525" cmpd="sng">
                  <a:solidFill>
                    <a:srgbClr val="C70A05"/>
                  </a:solidFill>
                  <a:prstDash val="solid"/>
                </a:ln>
                <a:effectLst>
                  <a:outerShdw blurRad="38100" dist="38100" dir="2700000" algn="tl">
                    <a:srgbClr val="000000">
                      <a:alpha val="43137"/>
                    </a:srgbClr>
                  </a:outerShdw>
                </a:effectLst>
                <a:latin typeface="Arial Narrow" pitchFamily="34" charset="0"/>
              </a:rPr>
              <a:t>ornomentālie</a:t>
            </a:r>
            <a:r>
              <a:rPr lang="lv-LV" dirty="0">
                <a:ln w="9525" cmpd="sng">
                  <a:solidFill>
                    <a:srgbClr val="C70A05"/>
                  </a:solidFill>
                  <a:prstDash val="solid"/>
                </a:ln>
                <a:effectLst>
                  <a:outerShdw blurRad="38100" dist="38100" dir="2700000" algn="tl">
                    <a:srgbClr val="000000">
                      <a:alpha val="43137"/>
                    </a:srgbClr>
                  </a:outerShdw>
                </a:effectLst>
                <a:latin typeface="Arial Narrow" pitchFamily="34" charset="0"/>
              </a:rPr>
              <a:t> zīmējumi</a:t>
            </a:r>
          </a:p>
        </p:txBody>
      </p:sp>
      <p:sp>
        <p:nvSpPr>
          <p:cNvPr id="4" name="Slaida numura vietturis 3"/>
          <p:cNvSpPr>
            <a:spLocks noGrp="1"/>
          </p:cNvSpPr>
          <p:nvPr>
            <p:ph type="sldNum" sz="quarter" idx="10"/>
          </p:nvPr>
        </p:nvSpPr>
        <p:spPr/>
        <p:txBody>
          <a:bodyPr/>
          <a:lstStyle/>
          <a:p>
            <a:fld id="{86E75191-7FD6-4067-95D3-C4469C8E6E99}" type="slidenum">
              <a:rPr lang="lv-LV" smtClean="0"/>
              <a:pPr/>
              <a:t>12</a:t>
            </a:fld>
            <a:endParaRPr lang="lv-LV"/>
          </a:p>
        </p:txBody>
      </p:sp>
    </p:spTree>
    <p:extLst>
      <p:ext uri="{BB962C8B-B14F-4D97-AF65-F5344CB8AC3E}">
        <p14:creationId xmlns:p14="http://schemas.microsoft.com/office/powerpoint/2010/main" val="2451122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dirty="0" err="1">
                <a:ln w="9525" cmpd="sng">
                  <a:solidFill>
                    <a:srgbClr val="C70A05"/>
                  </a:solidFill>
                  <a:prstDash val="solid"/>
                </a:ln>
                <a:effectLst>
                  <a:outerShdw blurRad="38100" dist="38100" dir="2700000" algn="tl">
                    <a:srgbClr val="000000">
                      <a:alpha val="43137"/>
                    </a:srgbClr>
                  </a:outerShdw>
                </a:effectLst>
                <a:latin typeface="Arial Narrow" pitchFamily="34" charset="0"/>
              </a:rPr>
              <a:t>Pētījums</a:t>
            </a:r>
            <a:r>
              <a:rPr lang="en-US" dirty="0">
                <a:ln w="9525" cmpd="sng">
                  <a:solidFill>
                    <a:srgbClr val="C70A05"/>
                  </a:solidFill>
                  <a:prstDash val="solid"/>
                </a:ln>
                <a:effectLst>
                  <a:outerShdw blurRad="38100" dist="38100" dir="2700000" algn="tl">
                    <a:srgbClr val="000000">
                      <a:alpha val="43137"/>
                    </a:srgbClr>
                  </a:outerShdw>
                </a:effectLst>
                <a:latin typeface="Arial Narrow" pitchFamily="34" charset="0"/>
              </a:rPr>
              <a:t> “</a:t>
            </a:r>
            <a:r>
              <a:rPr lang="en-US" dirty="0" err="1">
                <a:ln w="9525" cmpd="sng">
                  <a:solidFill>
                    <a:srgbClr val="C70A05"/>
                  </a:solidFill>
                  <a:prstDash val="solid"/>
                </a:ln>
                <a:effectLst>
                  <a:outerShdw blurRad="38100" dist="38100" dir="2700000" algn="tl">
                    <a:srgbClr val="000000">
                      <a:alpha val="43137"/>
                    </a:srgbClr>
                  </a:outerShdw>
                </a:effectLst>
                <a:latin typeface="Arial Narrow" pitchFamily="34" charset="0"/>
              </a:rPr>
              <a:t>Vecpilsētas</a:t>
            </a:r>
            <a:r>
              <a:rPr lang="en-US" dirty="0">
                <a:ln w="9525" cmpd="sng">
                  <a:solidFill>
                    <a:srgbClr val="C70A05"/>
                  </a:solidFill>
                  <a:prstDash val="solid"/>
                </a:ln>
                <a:effectLst>
                  <a:outerShdw blurRad="38100" dist="38100" dir="2700000" algn="tl">
                    <a:srgbClr val="000000">
                      <a:alpha val="43137"/>
                    </a:srgbClr>
                  </a:outerShdw>
                </a:effectLst>
                <a:latin typeface="Arial Narrow" pitchFamily="34" charset="0"/>
              </a:rPr>
              <a:t> </a:t>
            </a:r>
            <a:r>
              <a:rPr lang="en-US" dirty="0" err="1">
                <a:ln w="9525" cmpd="sng">
                  <a:solidFill>
                    <a:srgbClr val="C70A05"/>
                  </a:solidFill>
                  <a:prstDash val="solid"/>
                </a:ln>
                <a:effectLst>
                  <a:outerShdw blurRad="38100" dist="38100" dir="2700000" algn="tl">
                    <a:srgbClr val="000000">
                      <a:alpha val="43137"/>
                    </a:srgbClr>
                  </a:outerShdw>
                </a:effectLst>
                <a:latin typeface="Arial Narrow" pitchFamily="34" charset="0"/>
              </a:rPr>
              <a:t>ēku</a:t>
            </a:r>
            <a:r>
              <a:rPr lang="en-US" dirty="0">
                <a:ln w="9525" cmpd="sng">
                  <a:solidFill>
                    <a:srgbClr val="C70A05"/>
                  </a:solidFill>
                  <a:prstDash val="solid"/>
                </a:ln>
                <a:effectLst>
                  <a:outerShdw blurRad="38100" dist="38100" dir="2700000" algn="tl">
                    <a:srgbClr val="000000">
                      <a:alpha val="43137"/>
                    </a:srgbClr>
                  </a:outerShdw>
                </a:effectLst>
                <a:latin typeface="Arial Narrow" pitchFamily="34" charset="0"/>
              </a:rPr>
              <a:t> </a:t>
            </a:r>
            <a:r>
              <a:rPr lang="en-US" dirty="0" err="1">
                <a:ln w="9525" cmpd="sng">
                  <a:solidFill>
                    <a:srgbClr val="C70A05"/>
                  </a:solidFill>
                  <a:prstDash val="solid"/>
                </a:ln>
                <a:effectLst>
                  <a:outerShdw blurRad="38100" dist="38100" dir="2700000" algn="tl">
                    <a:srgbClr val="000000">
                      <a:alpha val="43137"/>
                    </a:srgbClr>
                  </a:outerShdw>
                </a:effectLst>
                <a:latin typeface="Arial Narrow" pitchFamily="34" charset="0"/>
              </a:rPr>
              <a:t>inventarizācija</a:t>
            </a:r>
            <a:r>
              <a:rPr lang="en-US" dirty="0">
                <a:ln w="9525" cmpd="sng">
                  <a:solidFill>
                    <a:srgbClr val="C70A05"/>
                  </a:solidFill>
                  <a:prstDash val="solid"/>
                </a:ln>
                <a:effectLst>
                  <a:outerShdw blurRad="38100" dist="38100" dir="2700000" algn="tl">
                    <a:srgbClr val="000000">
                      <a:alpha val="43137"/>
                    </a:srgbClr>
                  </a:outerShdw>
                </a:effectLst>
                <a:latin typeface="Arial Narrow" pitchFamily="34" charset="0"/>
              </a:rPr>
              <a:t>”, 2009</a:t>
            </a:r>
            <a:r>
              <a:rPr lang="lv-LV" dirty="0">
                <a:ln w="9525" cmpd="sng">
                  <a:solidFill>
                    <a:srgbClr val="C70A05"/>
                  </a:solidFill>
                  <a:prstDash val="solid"/>
                </a:ln>
                <a:effectLst>
                  <a:outerShdw blurRad="38100" dist="38100" dir="2700000" algn="tl">
                    <a:srgbClr val="000000">
                      <a:alpha val="43137"/>
                    </a:srgbClr>
                  </a:outerShdw>
                </a:effectLst>
                <a:latin typeface="Arial Narrow" pitchFamily="34" charset="0"/>
              </a:rPr>
              <a:t>  Tika apsekotas vecpilsētas ēkas, noteikts </a:t>
            </a:r>
            <a:r>
              <a:rPr lang="lv-LV" dirty="0" err="1">
                <a:ln w="9525" cmpd="sng">
                  <a:solidFill>
                    <a:srgbClr val="C70A05"/>
                  </a:solidFill>
                  <a:prstDash val="solid"/>
                </a:ln>
                <a:effectLst>
                  <a:outerShdw blurRad="38100" dist="38100" dir="2700000" algn="tl">
                    <a:srgbClr val="000000">
                      <a:alpha val="43137"/>
                    </a:srgbClr>
                  </a:outerShdw>
                </a:effectLst>
                <a:latin typeface="Arial Narrow" pitchFamily="34" charset="0"/>
              </a:rPr>
              <a:t>būvperiods</a:t>
            </a:r>
            <a:r>
              <a:rPr lang="lv-LV" dirty="0">
                <a:ln w="9525" cmpd="sng">
                  <a:solidFill>
                    <a:srgbClr val="C70A05"/>
                  </a:solidFill>
                  <a:prstDash val="solid"/>
                </a:ln>
                <a:effectLst>
                  <a:outerShdw blurRad="38100" dist="38100" dir="2700000" algn="tl">
                    <a:srgbClr val="000000">
                      <a:alpha val="43137"/>
                    </a:srgbClr>
                  </a:outerShdw>
                </a:effectLst>
                <a:latin typeface="Arial Narrow" pitchFamily="34" charset="0"/>
              </a:rPr>
              <a:t>, arhitektoniskā kultūrvēsturiskā vērtība, tehniskais stāvoklis, noteiktas primārās rīcības ēkas saglabāšanai un atjaunošanai. Konkrētā karte attēlo ēku autentiskuma pakāpi, kas novērtēta %</a:t>
            </a:r>
            <a:endParaRPr lang="lv-LV" dirty="0"/>
          </a:p>
        </p:txBody>
      </p:sp>
      <p:sp>
        <p:nvSpPr>
          <p:cNvPr id="4" name="Slaida numura vietturis 3"/>
          <p:cNvSpPr>
            <a:spLocks noGrp="1"/>
          </p:cNvSpPr>
          <p:nvPr>
            <p:ph type="sldNum" sz="quarter" idx="10"/>
          </p:nvPr>
        </p:nvSpPr>
        <p:spPr/>
        <p:txBody>
          <a:bodyPr/>
          <a:lstStyle/>
          <a:p>
            <a:fld id="{86E75191-7FD6-4067-95D3-C4469C8E6E99}" type="slidenum">
              <a:rPr lang="lv-LV" smtClean="0"/>
              <a:pPr/>
              <a:t>20</a:t>
            </a:fld>
            <a:endParaRPr lang="lv-LV"/>
          </a:p>
        </p:txBody>
      </p:sp>
    </p:spTree>
    <p:extLst>
      <p:ext uri="{BB962C8B-B14F-4D97-AF65-F5344CB8AC3E}">
        <p14:creationId xmlns:p14="http://schemas.microsoft.com/office/powerpoint/2010/main" val="3905442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Jaunu </a:t>
            </a:r>
            <a:r>
              <a:rPr lang="lv-LV" dirty="0" err="1"/>
              <a:t>risnājumu</a:t>
            </a:r>
            <a:r>
              <a:rPr lang="lv-LV" dirty="0"/>
              <a:t> radīšana tiek balstīta pilsētvides izpētes rezultātos – izvērtēti pieejamie fotoattēli, liecības dabā. Izvērtēta mūsdienu labiekārtojuma elementu nepieciešamība un izstrādāti ar vēsturisko pilsētvidi saderīgi un vienoti risinājumi. Attēlos ielu un laukumu segumu koncepcija.</a:t>
            </a:r>
          </a:p>
        </p:txBody>
      </p:sp>
      <p:sp>
        <p:nvSpPr>
          <p:cNvPr id="4" name="Slaida numura vietturis 3"/>
          <p:cNvSpPr>
            <a:spLocks noGrp="1"/>
          </p:cNvSpPr>
          <p:nvPr>
            <p:ph type="sldNum" sz="quarter" idx="10"/>
          </p:nvPr>
        </p:nvSpPr>
        <p:spPr/>
        <p:txBody>
          <a:bodyPr/>
          <a:lstStyle/>
          <a:p>
            <a:fld id="{86E75191-7FD6-4067-95D3-C4469C8E6E99}" type="slidenum">
              <a:rPr lang="lv-LV" smtClean="0"/>
              <a:pPr/>
              <a:t>21</a:t>
            </a:fld>
            <a:endParaRPr lang="lv-LV"/>
          </a:p>
        </p:txBody>
      </p:sp>
    </p:spTree>
    <p:extLst>
      <p:ext uri="{BB962C8B-B14F-4D97-AF65-F5344CB8AC3E}">
        <p14:creationId xmlns:p14="http://schemas.microsoft.com/office/powerpoint/2010/main" val="2403527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defTabSz="914717">
              <a:defRPr/>
            </a:pPr>
            <a:r>
              <a:rPr lang="lv-LV" dirty="0">
                <a:ln w="9525" cmpd="sng">
                  <a:solidFill>
                    <a:srgbClr val="C70A05"/>
                  </a:solidFill>
                  <a:prstDash val="solid"/>
                </a:ln>
                <a:effectLst>
                  <a:outerShdw blurRad="38100" dist="38100" dir="2700000" algn="tl">
                    <a:srgbClr val="000000">
                      <a:alpha val="43137"/>
                    </a:srgbClr>
                  </a:outerShdw>
                </a:effectLst>
                <a:latin typeface="Arial Narrow" pitchFamily="34" charset="0"/>
              </a:rPr>
              <a:t>Izglītojošas programmas amatniekiem;</a:t>
            </a:r>
          </a:p>
          <a:p>
            <a:pPr defTabSz="914717">
              <a:defRPr/>
            </a:pPr>
            <a:r>
              <a:rPr lang="lv-LV" dirty="0">
                <a:ln w="9525" cmpd="sng">
                  <a:solidFill>
                    <a:srgbClr val="C70A05"/>
                  </a:solidFill>
                  <a:prstDash val="solid"/>
                </a:ln>
                <a:effectLst>
                  <a:outerShdw blurRad="38100" dist="38100" dir="2700000" algn="tl">
                    <a:srgbClr val="000000">
                      <a:alpha val="43137"/>
                    </a:srgbClr>
                  </a:outerShdw>
                </a:effectLst>
                <a:latin typeface="Arial Narrow" pitchFamily="34" charset="0"/>
              </a:rPr>
              <a:t>Starptautiskas restaurācijas nometnes, kurās tiek īstenota izglītojoša praktiskā restaurācija.</a:t>
            </a:r>
          </a:p>
          <a:p>
            <a:endParaRPr lang="lv-LV" dirty="0"/>
          </a:p>
        </p:txBody>
      </p:sp>
      <p:sp>
        <p:nvSpPr>
          <p:cNvPr id="4" name="Slaida numura vietturis 3"/>
          <p:cNvSpPr>
            <a:spLocks noGrp="1"/>
          </p:cNvSpPr>
          <p:nvPr>
            <p:ph type="sldNum" sz="quarter" idx="10"/>
          </p:nvPr>
        </p:nvSpPr>
        <p:spPr/>
        <p:txBody>
          <a:bodyPr/>
          <a:lstStyle/>
          <a:p>
            <a:fld id="{86E75191-7FD6-4067-95D3-C4469C8E6E99}" type="slidenum">
              <a:rPr lang="lv-LV" smtClean="0"/>
              <a:pPr/>
              <a:t>27</a:t>
            </a:fld>
            <a:endParaRPr lang="lv-LV"/>
          </a:p>
        </p:txBody>
      </p:sp>
    </p:spTree>
    <p:extLst>
      <p:ext uri="{BB962C8B-B14F-4D97-AF65-F5344CB8AC3E}">
        <p14:creationId xmlns:p14="http://schemas.microsoft.com/office/powerpoint/2010/main" val="1886279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228679" indent="-228679">
              <a:buAutoNum type="arabicPeriod"/>
            </a:pPr>
            <a:r>
              <a:rPr lang="lv-LV" dirty="0"/>
              <a:t>Pieredze KĀ īstenot ne tikai mantojuma aizsardzību, bet arī saglabāšanu. Pieredze aizgūta no sadraudzības pilsētām Skandināvijas valstīs, kā arī mērķtiecīgi meklēti jauni partneri ar domu pārņemt jau esošu pieredzi.</a:t>
            </a:r>
          </a:p>
          <a:p>
            <a:pPr marL="228679" indent="-228679">
              <a:buAutoNum type="arabicPeriod"/>
            </a:pPr>
            <a:r>
              <a:rPr lang="lv-LV" dirty="0"/>
              <a:t>2008. gadā tika izveidots Kuldīgas Restaurācijas centrs ar </a:t>
            </a:r>
            <a:r>
              <a:rPr lang="lv-LV" dirty="0" err="1"/>
              <a:t>mēŗķi</a:t>
            </a:r>
            <a:r>
              <a:rPr lang="lv-LV" dirty="0"/>
              <a:t> īstenos praktisko restaurāciju, radot labās prakses piemērus. popularizēt senu ēku atjaunošanu, konsultēt iedzīvotājus un namu </a:t>
            </a:r>
            <a:r>
              <a:rPr lang="lv-LV" dirty="0" err="1"/>
              <a:t>uzturē</a:t>
            </a:r>
            <a:r>
              <a:rPr lang="lv-LV" dirty="0"/>
              <a:t>’’sanas prasmju atjaunošana sabiedrībā;</a:t>
            </a:r>
          </a:p>
          <a:p>
            <a:pPr marL="228679" indent="-228679">
              <a:buAutoNum type="arabicPeriod"/>
            </a:pPr>
            <a:r>
              <a:rPr lang="lv-LV" dirty="0"/>
              <a:t>Tā kā senu ēku atjaunošana </a:t>
            </a:r>
            <a:r>
              <a:rPr lang="lv-LV" dirty="0" err="1"/>
              <a:t>sabiēdrībā</a:t>
            </a:r>
            <a:r>
              <a:rPr lang="lv-LV" dirty="0"/>
              <a:t> nevija </a:t>
            </a:r>
            <a:r>
              <a:rPr lang="lv-LV" dirty="0" err="1"/>
              <a:t>populaŗa</a:t>
            </a:r>
            <a:r>
              <a:rPr lang="lv-LV" dirty="0"/>
              <a:t>, restaurācijai finansējumu bija </a:t>
            </a:r>
            <a:r>
              <a:rPr lang="lv-LV" dirty="0" err="1"/>
              <a:t>dvarīgi</a:t>
            </a:r>
            <a:r>
              <a:rPr lang="lv-LV" dirty="0"/>
              <a:t> </a:t>
            </a:r>
            <a:r>
              <a:rPr lang="lv-LV" dirty="0" err="1"/>
              <a:t>pisasitīt</a:t>
            </a:r>
            <a:r>
              <a:rPr lang="lv-LV" dirty="0"/>
              <a:t> no āra ..</a:t>
            </a:r>
          </a:p>
        </p:txBody>
      </p:sp>
      <p:sp>
        <p:nvSpPr>
          <p:cNvPr id="4" name="Slaida numura vietturis 3"/>
          <p:cNvSpPr>
            <a:spLocks noGrp="1"/>
          </p:cNvSpPr>
          <p:nvPr>
            <p:ph type="sldNum" sz="quarter" idx="10"/>
          </p:nvPr>
        </p:nvSpPr>
        <p:spPr/>
        <p:txBody>
          <a:bodyPr/>
          <a:lstStyle/>
          <a:p>
            <a:fld id="{86E75191-7FD6-4067-95D3-C4469C8E6E99}" type="slidenum">
              <a:rPr lang="lv-LV" smtClean="0"/>
              <a:pPr/>
              <a:t>30</a:t>
            </a:fld>
            <a:endParaRPr lang="lv-LV"/>
          </a:p>
        </p:txBody>
      </p:sp>
    </p:spTree>
    <p:extLst>
      <p:ext uri="{BB962C8B-B14F-4D97-AF65-F5344CB8AC3E}">
        <p14:creationId xmlns:p14="http://schemas.microsoft.com/office/powerpoint/2010/main" val="2759386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defTabSz="914717">
              <a:defRPr/>
            </a:pPr>
            <a:r>
              <a:rPr lang="lv-LV" dirty="0">
                <a:ln w="9525" cmpd="sng">
                  <a:solidFill>
                    <a:srgbClr val="C70A05"/>
                  </a:solidFill>
                  <a:prstDash val="solid"/>
                </a:ln>
                <a:effectLst>
                  <a:outerShdw blurRad="38100" dist="38100" dir="2700000" algn="tl">
                    <a:srgbClr val="000000">
                      <a:alpha val="43137"/>
                    </a:srgbClr>
                  </a:outerShdw>
                </a:effectLst>
                <a:latin typeface="Arial Narrow" pitchFamily="34" charset="0"/>
              </a:rPr>
              <a:t>Ikgadējās akcijas </a:t>
            </a:r>
            <a:r>
              <a:rPr lang="en-US" dirty="0">
                <a:ln w="9525" cmpd="sng">
                  <a:solidFill>
                    <a:srgbClr val="C70A05"/>
                  </a:solidFill>
                  <a:prstDash val="solid"/>
                </a:ln>
                <a:effectLst>
                  <a:outerShdw blurRad="38100" dist="38100" dir="2700000" algn="tl">
                    <a:srgbClr val="000000">
                      <a:alpha val="43137"/>
                    </a:srgbClr>
                  </a:outerShdw>
                </a:effectLst>
                <a:latin typeface="Arial Narrow" pitchFamily="34" charset="0"/>
              </a:rPr>
              <a:t>“</a:t>
            </a:r>
            <a:r>
              <a:rPr lang="lv-LV" dirty="0">
                <a:ln w="9525" cmpd="sng">
                  <a:solidFill>
                    <a:srgbClr val="C70A05"/>
                  </a:solidFill>
                  <a:prstDash val="solid"/>
                </a:ln>
                <a:effectLst>
                  <a:outerShdw blurRad="38100" dist="38100" dir="2700000" algn="tl">
                    <a:srgbClr val="000000">
                      <a:alpha val="43137"/>
                    </a:srgbClr>
                  </a:outerShdw>
                </a:effectLst>
                <a:latin typeface="Arial Narrow" pitchFamily="34" charset="0"/>
              </a:rPr>
              <a:t>Logu regulārās apkope</a:t>
            </a:r>
            <a:r>
              <a:rPr lang="en-US" dirty="0">
                <a:ln w="9525" cmpd="sng">
                  <a:solidFill>
                    <a:srgbClr val="C70A05"/>
                  </a:solidFill>
                  <a:prstDash val="solid"/>
                </a:ln>
                <a:effectLst>
                  <a:outerShdw blurRad="38100" dist="38100" dir="2700000" algn="tl">
                    <a:srgbClr val="000000">
                      <a:alpha val="43137"/>
                    </a:srgbClr>
                  </a:outerShdw>
                </a:effectLst>
                <a:latin typeface="Arial Narrow" pitchFamily="34" charset="0"/>
              </a:rPr>
              <a:t>” </a:t>
            </a:r>
            <a:r>
              <a:rPr lang="lv-LV" dirty="0">
                <a:ln w="9525" cmpd="sng">
                  <a:solidFill>
                    <a:srgbClr val="C70A05"/>
                  </a:solidFill>
                  <a:prstDash val="solid"/>
                </a:ln>
                <a:effectLst>
                  <a:outerShdw blurRad="38100" dist="38100" dir="2700000" algn="tl">
                    <a:srgbClr val="000000">
                      <a:alpha val="43137"/>
                    </a:srgbClr>
                  </a:outerShdw>
                </a:effectLst>
                <a:latin typeface="Arial Narrow" pitchFamily="34" charset="0"/>
              </a:rPr>
              <a:t>mērķis – iedrošināt iedzīvotāju aktīvu iesaistīšanos vērtību saglabāšanā, kopš 2010.g.;</a:t>
            </a:r>
          </a:p>
          <a:p>
            <a:pPr>
              <a:spcBef>
                <a:spcPct val="0"/>
              </a:spcBef>
              <a:buClrTx/>
              <a:buSzTx/>
            </a:pPr>
            <a:r>
              <a:rPr lang="lv-LV" altLang="lv-LV" dirty="0">
                <a:ln w="9525" cmpd="sng">
                  <a:solidFill>
                    <a:srgbClr val="C70A05"/>
                  </a:solidFill>
                  <a:prstDash val="solid"/>
                </a:ln>
                <a:effectLst>
                  <a:outerShdw blurRad="38100" dist="38100" dir="2700000" algn="tl">
                    <a:srgbClr val="000000">
                      <a:alpha val="43137"/>
                    </a:srgbClr>
                  </a:outerShdw>
                </a:effectLst>
                <a:latin typeface="Arial Narrow" pitchFamily="34" charset="0"/>
              </a:rPr>
              <a:t>Ņemot vērā iedzīvotāju ierobežotās finanses, pašvaldība nodrošina padomu, materiālus, telpas un instrumentus un dokumentācijas saskaņošanu. Iedzīvotājiem jāiegulda viņu laiks un darbs</a:t>
            </a:r>
            <a:endParaRPr lang="en-US" altLang="lv-LV" dirty="0">
              <a:ln w="9525" cmpd="sng">
                <a:solidFill>
                  <a:srgbClr val="C70A05"/>
                </a:solidFill>
                <a:prstDash val="solid"/>
              </a:ln>
              <a:effectLst>
                <a:outerShdw blurRad="38100" dist="38100" dir="2700000" algn="tl">
                  <a:srgbClr val="000000">
                    <a:alpha val="43137"/>
                  </a:srgbClr>
                </a:outerShdw>
              </a:effectLst>
              <a:latin typeface="Arial Narrow" pitchFamily="34" charset="0"/>
            </a:endParaRPr>
          </a:p>
          <a:p>
            <a:pPr defTabSz="914717">
              <a:defRPr/>
            </a:pPr>
            <a:endParaRPr lang="lv-LV" dirty="0">
              <a:ln w="9525" cmpd="sng">
                <a:solidFill>
                  <a:srgbClr val="C70A05"/>
                </a:solidFill>
                <a:prstDash val="solid"/>
              </a:ln>
              <a:effectLst>
                <a:outerShdw blurRad="38100" dist="38100" dir="2700000" algn="tl">
                  <a:srgbClr val="000000">
                    <a:alpha val="43137"/>
                  </a:srgbClr>
                </a:outerShdw>
              </a:effectLst>
              <a:latin typeface="Arial Narrow" pitchFamily="34" charset="0"/>
            </a:endParaRPr>
          </a:p>
          <a:p>
            <a:endParaRPr lang="lv-LV" dirty="0"/>
          </a:p>
        </p:txBody>
      </p:sp>
      <p:sp>
        <p:nvSpPr>
          <p:cNvPr id="4" name="Slaida numura vietturis 3"/>
          <p:cNvSpPr>
            <a:spLocks noGrp="1"/>
          </p:cNvSpPr>
          <p:nvPr>
            <p:ph type="sldNum" sz="quarter" idx="10"/>
          </p:nvPr>
        </p:nvSpPr>
        <p:spPr/>
        <p:txBody>
          <a:bodyPr/>
          <a:lstStyle/>
          <a:p>
            <a:fld id="{86E75191-7FD6-4067-95D3-C4469C8E6E99}" type="slidenum">
              <a:rPr lang="lv-LV" smtClean="0"/>
              <a:pPr/>
              <a:t>31</a:t>
            </a:fld>
            <a:endParaRPr lang="lv-LV"/>
          </a:p>
        </p:txBody>
      </p:sp>
    </p:spTree>
    <p:extLst>
      <p:ext uri="{BB962C8B-B14F-4D97-AF65-F5344CB8AC3E}">
        <p14:creationId xmlns:p14="http://schemas.microsoft.com/office/powerpoint/2010/main" val="1801436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228679" indent="-228679" algn="just">
              <a:buFont typeface="+mj-lt"/>
              <a:buAutoNum type="arabicPeriod"/>
              <a:defRPr/>
            </a:pPr>
            <a:r>
              <a:rPr lang="lv-LV" dirty="0">
                <a:ln w="9525" cmpd="sng">
                  <a:solidFill>
                    <a:srgbClr val="C70A05"/>
                  </a:solidFill>
                  <a:prstDash val="solid"/>
                </a:ln>
                <a:latin typeface="Arial Narrow" pitchFamily="34" charset="0"/>
              </a:rPr>
              <a:t>Pilsētas spēle skolēniem – attīsta neikdienišķu redzējumu un aktīvu uzdevumu izpilde pilsētvidē ik gadu, kopš 2008.g.;</a:t>
            </a:r>
          </a:p>
          <a:p>
            <a:pPr marL="228679" indent="-228679" algn="just" defTabSz="914717">
              <a:buFont typeface="+mj-lt"/>
              <a:buAutoNum type="arabicPeriod"/>
              <a:defRPr/>
            </a:pPr>
            <a:r>
              <a:rPr lang="lv-LV" dirty="0">
                <a:ln w="9525" cmpd="sng">
                  <a:solidFill>
                    <a:srgbClr val="C70A05"/>
                  </a:solidFill>
                  <a:prstDash val="solid"/>
                </a:ln>
                <a:latin typeface="Arial Narrow" pitchFamily="34" charset="0"/>
              </a:rPr>
              <a:t>Kuldīgas unikālo durvju ceļveža izstrāde ar aprakstiem un karti, kas tiek īstenoti kompleksi ar durvju glābšanas un restaurācijas praktisko programmu;</a:t>
            </a:r>
          </a:p>
          <a:p>
            <a:pPr marL="228679" indent="-228679" algn="just" defTabSz="914717">
              <a:buFont typeface="+mj-lt"/>
              <a:buAutoNum type="arabicPeriod"/>
              <a:defRPr/>
            </a:pPr>
            <a:r>
              <a:rPr lang="lv-LV" dirty="0">
                <a:ln w="9525" cmpd="sng">
                  <a:solidFill>
                    <a:srgbClr val="C70A05"/>
                  </a:solidFill>
                  <a:prstDash val="solid"/>
                </a:ln>
                <a:effectLst>
                  <a:outerShdw blurRad="38100" dist="38100" dir="2700000" algn="tl">
                    <a:srgbClr val="000000">
                      <a:alpha val="43137"/>
                    </a:srgbClr>
                  </a:outerShdw>
                </a:effectLst>
                <a:latin typeface="Arial Narrow" pitchFamily="34" charset="0"/>
              </a:rPr>
              <a:t>Mākslas dienas Kuldīgā– Sienu dekoratīvo krāsojumu tehnikas</a:t>
            </a:r>
          </a:p>
          <a:p>
            <a:pPr marL="228679" indent="-228679" algn="just" defTabSz="914717">
              <a:buFont typeface="+mj-lt"/>
              <a:buAutoNum type="arabicPeriod"/>
              <a:defRPr/>
            </a:pPr>
            <a:endParaRPr lang="lv-LV" dirty="0">
              <a:ln w="9525" cmpd="sng">
                <a:solidFill>
                  <a:srgbClr val="C70A05"/>
                </a:solidFill>
                <a:prstDash val="solid"/>
              </a:ln>
              <a:latin typeface="Arial Narrow" pitchFamily="34" charset="0"/>
            </a:endParaRPr>
          </a:p>
          <a:p>
            <a:pPr marL="228679" indent="-228679" algn="just">
              <a:buFont typeface="+mj-lt"/>
              <a:buAutoNum type="arabicPeriod"/>
              <a:defRPr/>
            </a:pPr>
            <a:endParaRPr lang="lv-LV" dirty="0">
              <a:ln w="9525" cmpd="sng">
                <a:solidFill>
                  <a:srgbClr val="C70A05"/>
                </a:solidFill>
                <a:prstDash val="solid"/>
              </a:ln>
              <a:latin typeface="Arial Narrow" pitchFamily="34" charset="0"/>
            </a:endParaRPr>
          </a:p>
          <a:p>
            <a:pPr marL="228679" indent="-228679" algn="just" defTabSz="914717">
              <a:buFont typeface="+mj-lt"/>
              <a:buAutoNum type="arabicPeriod"/>
              <a:defRPr/>
            </a:pPr>
            <a:endParaRPr lang="lv-LV" dirty="0">
              <a:ln w="9525" cmpd="sng">
                <a:solidFill>
                  <a:srgbClr val="C70A05"/>
                </a:solidFill>
                <a:prstDash val="solid"/>
              </a:ln>
              <a:effectLst>
                <a:outerShdw blurRad="38100" dist="38100" dir="2700000" algn="tl">
                  <a:srgbClr val="000000">
                    <a:alpha val="43137"/>
                  </a:srgbClr>
                </a:outerShdw>
              </a:effectLst>
              <a:latin typeface="Arial Narrow" pitchFamily="34" charset="0"/>
            </a:endParaRPr>
          </a:p>
          <a:p>
            <a:pPr algn="just" defTabSz="914717">
              <a:defRPr/>
            </a:pPr>
            <a:endParaRPr lang="lv-LV" dirty="0">
              <a:ln w="9525" cmpd="sng">
                <a:solidFill>
                  <a:srgbClr val="C70A05"/>
                </a:solidFill>
                <a:prstDash val="solid"/>
              </a:ln>
              <a:effectLst>
                <a:outerShdw blurRad="38100" dist="38100" dir="2700000" algn="tl">
                  <a:srgbClr val="000000">
                    <a:alpha val="43137"/>
                  </a:srgbClr>
                </a:outerShdw>
              </a:effectLst>
              <a:latin typeface="Arial Narrow" pitchFamily="34" charset="0"/>
            </a:endParaRPr>
          </a:p>
          <a:p>
            <a:pPr algn="just" defTabSz="914717">
              <a:defRPr/>
            </a:pPr>
            <a:endParaRPr lang="lv-LV" dirty="0">
              <a:ln w="9525" cmpd="sng">
                <a:solidFill>
                  <a:srgbClr val="C70A05"/>
                </a:solidFill>
                <a:prstDash val="solid"/>
              </a:ln>
              <a:latin typeface="Arial Narrow" pitchFamily="34" charset="0"/>
            </a:endParaRPr>
          </a:p>
          <a:p>
            <a:pPr algn="just">
              <a:buNone/>
              <a:defRPr/>
            </a:pPr>
            <a:endParaRPr lang="lv-LV" dirty="0">
              <a:ln w="9525" cmpd="sng">
                <a:solidFill>
                  <a:srgbClr val="C70A05"/>
                </a:solidFill>
                <a:prstDash val="solid"/>
              </a:ln>
              <a:latin typeface="Arial Narrow" pitchFamily="34" charset="0"/>
            </a:endParaRPr>
          </a:p>
        </p:txBody>
      </p:sp>
      <p:sp>
        <p:nvSpPr>
          <p:cNvPr id="4" name="Slaida numura vietturis 3"/>
          <p:cNvSpPr>
            <a:spLocks noGrp="1"/>
          </p:cNvSpPr>
          <p:nvPr>
            <p:ph type="sldNum" sz="quarter" idx="10"/>
          </p:nvPr>
        </p:nvSpPr>
        <p:spPr/>
        <p:txBody>
          <a:bodyPr/>
          <a:lstStyle/>
          <a:p>
            <a:fld id="{86E75191-7FD6-4067-95D3-C4469C8E6E99}" type="slidenum">
              <a:rPr lang="lv-LV" smtClean="0"/>
              <a:pPr/>
              <a:t>32</a:t>
            </a:fld>
            <a:endParaRPr lang="lv-LV"/>
          </a:p>
        </p:txBody>
      </p:sp>
    </p:spTree>
    <p:extLst>
      <p:ext uri="{BB962C8B-B14F-4D97-AF65-F5344CB8AC3E}">
        <p14:creationId xmlns:p14="http://schemas.microsoft.com/office/powerpoint/2010/main" val="2706147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lv-LV" altLang="lv-LV"/>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8714C5-3311-408F-8463-5250D8FA8D41}" type="slidenum">
              <a:rPr lang="lv-LV" smtClean="0"/>
              <a:pPr fontAlgn="base">
                <a:spcBef>
                  <a:spcPct val="0"/>
                </a:spcBef>
                <a:spcAft>
                  <a:spcPct val="0"/>
                </a:spcAft>
                <a:defRPr/>
              </a:pPr>
              <a:t>33</a:t>
            </a:fld>
            <a:endParaRPr lang="lv-LV"/>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649229-FAE1-4C5F-A731-8B830EEDE95F}"/>
              </a:ext>
            </a:extLst>
          </p:cNvPr>
          <p:cNvSpPr>
            <a:spLocks noGrp="1"/>
          </p:cNvSpPr>
          <p:nvPr>
            <p:ph type="ctrTitle"/>
          </p:nvPr>
        </p:nvSpPr>
        <p:spPr>
          <a:xfrm>
            <a:off x="1143000" y="1122363"/>
            <a:ext cx="6858000" cy="2387600"/>
          </a:xfrm>
        </p:spPr>
        <p:txBody>
          <a:bodyPr anchor="b"/>
          <a:lstStyle>
            <a:lvl1pPr algn="ctr">
              <a:defRPr sz="4500"/>
            </a:lvl1pPr>
          </a:lstStyle>
          <a:p>
            <a:r>
              <a:rPr lang="lv-LV"/>
              <a:t>Rediģēt šablona virsraksta stilu</a:t>
            </a:r>
          </a:p>
        </p:txBody>
      </p:sp>
      <p:sp>
        <p:nvSpPr>
          <p:cNvPr id="3" name="Apakšvirsraksts 2">
            <a:extLst>
              <a:ext uri="{FF2B5EF4-FFF2-40B4-BE49-F238E27FC236}">
                <a16:creationId xmlns:a16="http://schemas.microsoft.com/office/drawing/2014/main" id="{953150D7-2B08-45A4-A447-5B78C61B408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lv-LV"/>
              <a:t>Noklikšķiniet, lai rediģētu šablona apakšvirsraksta stilu</a:t>
            </a:r>
          </a:p>
        </p:txBody>
      </p:sp>
      <p:sp>
        <p:nvSpPr>
          <p:cNvPr id="4" name="Datuma vietturis 3">
            <a:extLst>
              <a:ext uri="{FF2B5EF4-FFF2-40B4-BE49-F238E27FC236}">
                <a16:creationId xmlns:a16="http://schemas.microsoft.com/office/drawing/2014/main" id="{50A9B688-B168-42E5-9DCC-EC0E179495B5}"/>
              </a:ext>
            </a:extLst>
          </p:cNvPr>
          <p:cNvSpPr>
            <a:spLocks noGrp="1"/>
          </p:cNvSpPr>
          <p:nvPr>
            <p:ph type="dt" sz="half" idx="10"/>
          </p:nvPr>
        </p:nvSpPr>
        <p:spPr/>
        <p:txBody>
          <a:bodyPr/>
          <a:lstStyle/>
          <a:p>
            <a:fld id="{249BCCAC-D9E0-419E-806C-FFF3C61BE48E}" type="datetimeFigureOut">
              <a:rPr lang="lv-LV" smtClean="0"/>
              <a:pPr/>
              <a:t>11.08.2021</a:t>
            </a:fld>
            <a:endParaRPr lang="lv-LV"/>
          </a:p>
        </p:txBody>
      </p:sp>
      <p:sp>
        <p:nvSpPr>
          <p:cNvPr id="5" name="Kājenes vietturis 4">
            <a:extLst>
              <a:ext uri="{FF2B5EF4-FFF2-40B4-BE49-F238E27FC236}">
                <a16:creationId xmlns:a16="http://schemas.microsoft.com/office/drawing/2014/main" id="{FCC3EAAF-953A-4FAC-98F5-946AB0445587}"/>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635A3BC5-707B-4FC1-8ADA-0966147E716D}"/>
              </a:ext>
            </a:extLst>
          </p:cNvPr>
          <p:cNvSpPr>
            <a:spLocks noGrp="1"/>
          </p:cNvSpPr>
          <p:nvPr>
            <p:ph type="sldNum" sz="quarter" idx="12"/>
          </p:nvPr>
        </p:nvSpPr>
        <p:spPr/>
        <p:txBody>
          <a:bodyPr/>
          <a:lstStyle/>
          <a:p>
            <a:fld id="{83312B75-A696-4F7D-996D-54F6CFE327F7}" type="slidenum">
              <a:rPr lang="lv-LV" smtClean="0"/>
              <a:pPr/>
              <a:t>‹#›</a:t>
            </a:fld>
            <a:endParaRPr lang="lv-LV"/>
          </a:p>
        </p:txBody>
      </p:sp>
    </p:spTree>
    <p:extLst>
      <p:ext uri="{BB962C8B-B14F-4D97-AF65-F5344CB8AC3E}">
        <p14:creationId xmlns:p14="http://schemas.microsoft.com/office/powerpoint/2010/main" val="2486702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9F46088-5185-4317-A7B8-91C8A00D6096}"/>
              </a:ext>
            </a:extLst>
          </p:cNvPr>
          <p:cNvSpPr>
            <a:spLocks noGrp="1"/>
          </p:cNvSpPr>
          <p:nvPr>
            <p:ph type="title"/>
          </p:nvPr>
        </p:nvSpPr>
        <p:spPr/>
        <p:txBody>
          <a:bodyPr/>
          <a:lstStyle/>
          <a:p>
            <a:r>
              <a:rPr lang="lv-LV"/>
              <a:t>Rediģēt šablona virsraksta stilu</a:t>
            </a:r>
          </a:p>
        </p:txBody>
      </p:sp>
      <p:sp>
        <p:nvSpPr>
          <p:cNvPr id="3" name="Vertikāls teksta vietturis 2">
            <a:extLst>
              <a:ext uri="{FF2B5EF4-FFF2-40B4-BE49-F238E27FC236}">
                <a16:creationId xmlns:a16="http://schemas.microsoft.com/office/drawing/2014/main" id="{B7469FF6-0FC4-4766-A2D8-69170907AA02}"/>
              </a:ext>
            </a:extLst>
          </p:cNvPr>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F0F2A4E8-A254-481B-BB38-8655DCAF344C}"/>
              </a:ext>
            </a:extLst>
          </p:cNvPr>
          <p:cNvSpPr>
            <a:spLocks noGrp="1"/>
          </p:cNvSpPr>
          <p:nvPr>
            <p:ph type="dt" sz="half" idx="10"/>
          </p:nvPr>
        </p:nvSpPr>
        <p:spPr/>
        <p:txBody>
          <a:bodyPr/>
          <a:lstStyle/>
          <a:p>
            <a:fld id="{249BCCAC-D9E0-419E-806C-FFF3C61BE48E}" type="datetimeFigureOut">
              <a:rPr lang="lv-LV" smtClean="0"/>
              <a:pPr/>
              <a:t>11.08.2021</a:t>
            </a:fld>
            <a:endParaRPr lang="lv-LV"/>
          </a:p>
        </p:txBody>
      </p:sp>
      <p:sp>
        <p:nvSpPr>
          <p:cNvPr id="5" name="Kājenes vietturis 4">
            <a:extLst>
              <a:ext uri="{FF2B5EF4-FFF2-40B4-BE49-F238E27FC236}">
                <a16:creationId xmlns:a16="http://schemas.microsoft.com/office/drawing/2014/main" id="{721784AD-0889-44D7-9BD4-FCBAE5E13B63}"/>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29C07EA2-A2E2-455E-9305-61984AAE847D}"/>
              </a:ext>
            </a:extLst>
          </p:cNvPr>
          <p:cNvSpPr>
            <a:spLocks noGrp="1"/>
          </p:cNvSpPr>
          <p:nvPr>
            <p:ph type="sldNum" sz="quarter" idx="12"/>
          </p:nvPr>
        </p:nvSpPr>
        <p:spPr/>
        <p:txBody>
          <a:bodyPr/>
          <a:lstStyle/>
          <a:p>
            <a:fld id="{83312B75-A696-4F7D-996D-54F6CFE327F7}" type="slidenum">
              <a:rPr lang="lv-LV" smtClean="0"/>
              <a:pPr/>
              <a:t>‹#›</a:t>
            </a:fld>
            <a:endParaRPr lang="lv-LV"/>
          </a:p>
        </p:txBody>
      </p:sp>
    </p:spTree>
    <p:extLst>
      <p:ext uri="{BB962C8B-B14F-4D97-AF65-F5344CB8AC3E}">
        <p14:creationId xmlns:p14="http://schemas.microsoft.com/office/powerpoint/2010/main" val="2562708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a:extLst>
              <a:ext uri="{FF2B5EF4-FFF2-40B4-BE49-F238E27FC236}">
                <a16:creationId xmlns:a16="http://schemas.microsoft.com/office/drawing/2014/main" id="{AD4B6F55-83AC-4294-8C2C-20AF11353742}"/>
              </a:ext>
            </a:extLst>
          </p:cNvPr>
          <p:cNvSpPr>
            <a:spLocks noGrp="1"/>
          </p:cNvSpPr>
          <p:nvPr>
            <p:ph type="title" orient="vert"/>
          </p:nvPr>
        </p:nvSpPr>
        <p:spPr>
          <a:xfrm>
            <a:off x="6543675" y="365125"/>
            <a:ext cx="1971675" cy="5811838"/>
          </a:xfrm>
        </p:spPr>
        <p:txBody>
          <a:bodyPr vert="eaVert"/>
          <a:lstStyle/>
          <a:p>
            <a:r>
              <a:rPr lang="lv-LV"/>
              <a:t>Rediģēt šablona virsraksta stilu</a:t>
            </a:r>
          </a:p>
        </p:txBody>
      </p:sp>
      <p:sp>
        <p:nvSpPr>
          <p:cNvPr id="3" name="Vertikāls teksta vietturis 2">
            <a:extLst>
              <a:ext uri="{FF2B5EF4-FFF2-40B4-BE49-F238E27FC236}">
                <a16:creationId xmlns:a16="http://schemas.microsoft.com/office/drawing/2014/main" id="{40A52592-ED55-4D7A-A0C4-F1AA281DBF76}"/>
              </a:ext>
            </a:extLst>
          </p:cNvPr>
          <p:cNvSpPr>
            <a:spLocks noGrp="1"/>
          </p:cNvSpPr>
          <p:nvPr>
            <p:ph type="body" orient="vert" idx="1"/>
          </p:nvPr>
        </p:nvSpPr>
        <p:spPr>
          <a:xfrm>
            <a:off x="628650" y="365125"/>
            <a:ext cx="5800725" cy="5811838"/>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0A0A7D70-8DD1-43E0-B07F-67C40FBD1C8E}"/>
              </a:ext>
            </a:extLst>
          </p:cNvPr>
          <p:cNvSpPr>
            <a:spLocks noGrp="1"/>
          </p:cNvSpPr>
          <p:nvPr>
            <p:ph type="dt" sz="half" idx="10"/>
          </p:nvPr>
        </p:nvSpPr>
        <p:spPr/>
        <p:txBody>
          <a:bodyPr/>
          <a:lstStyle/>
          <a:p>
            <a:fld id="{249BCCAC-D9E0-419E-806C-FFF3C61BE48E}" type="datetimeFigureOut">
              <a:rPr lang="lv-LV" smtClean="0"/>
              <a:pPr/>
              <a:t>11.08.2021</a:t>
            </a:fld>
            <a:endParaRPr lang="lv-LV"/>
          </a:p>
        </p:txBody>
      </p:sp>
      <p:sp>
        <p:nvSpPr>
          <p:cNvPr id="5" name="Kājenes vietturis 4">
            <a:extLst>
              <a:ext uri="{FF2B5EF4-FFF2-40B4-BE49-F238E27FC236}">
                <a16:creationId xmlns:a16="http://schemas.microsoft.com/office/drawing/2014/main" id="{04CABB98-7956-4AFA-A912-2A49D25DC1D4}"/>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96AAD1AB-55B0-493E-BACA-F2DDD7C9E947}"/>
              </a:ext>
            </a:extLst>
          </p:cNvPr>
          <p:cNvSpPr>
            <a:spLocks noGrp="1"/>
          </p:cNvSpPr>
          <p:nvPr>
            <p:ph type="sldNum" sz="quarter" idx="12"/>
          </p:nvPr>
        </p:nvSpPr>
        <p:spPr/>
        <p:txBody>
          <a:bodyPr/>
          <a:lstStyle/>
          <a:p>
            <a:fld id="{83312B75-A696-4F7D-996D-54F6CFE327F7}" type="slidenum">
              <a:rPr lang="lv-LV" smtClean="0"/>
              <a:pPr/>
              <a:t>‹#›</a:t>
            </a:fld>
            <a:endParaRPr lang="lv-LV"/>
          </a:p>
        </p:txBody>
      </p:sp>
    </p:spTree>
    <p:extLst>
      <p:ext uri="{BB962C8B-B14F-4D97-AF65-F5344CB8AC3E}">
        <p14:creationId xmlns:p14="http://schemas.microsoft.com/office/powerpoint/2010/main" val="55215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D57138D-772F-4BE1-BE3F-8F3CA09D6619}"/>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CED420A0-4780-48DA-876B-CF53ED68A51A}"/>
              </a:ext>
            </a:extLst>
          </p:cNvPr>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BD124351-69E1-472C-A365-484740ADFB0C}"/>
              </a:ext>
            </a:extLst>
          </p:cNvPr>
          <p:cNvSpPr>
            <a:spLocks noGrp="1"/>
          </p:cNvSpPr>
          <p:nvPr>
            <p:ph type="dt" sz="half" idx="10"/>
          </p:nvPr>
        </p:nvSpPr>
        <p:spPr/>
        <p:txBody>
          <a:bodyPr/>
          <a:lstStyle/>
          <a:p>
            <a:fld id="{249BCCAC-D9E0-419E-806C-FFF3C61BE48E}" type="datetimeFigureOut">
              <a:rPr lang="lv-LV" smtClean="0"/>
              <a:pPr/>
              <a:t>11.08.2021</a:t>
            </a:fld>
            <a:endParaRPr lang="lv-LV"/>
          </a:p>
        </p:txBody>
      </p:sp>
      <p:sp>
        <p:nvSpPr>
          <p:cNvPr id="5" name="Kājenes vietturis 4">
            <a:extLst>
              <a:ext uri="{FF2B5EF4-FFF2-40B4-BE49-F238E27FC236}">
                <a16:creationId xmlns:a16="http://schemas.microsoft.com/office/drawing/2014/main" id="{7E05CCE0-0695-4C05-91CC-C1184752C65C}"/>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9F72C391-687C-4AD8-9E5F-2E975A35B1D0}"/>
              </a:ext>
            </a:extLst>
          </p:cNvPr>
          <p:cNvSpPr>
            <a:spLocks noGrp="1"/>
          </p:cNvSpPr>
          <p:nvPr>
            <p:ph type="sldNum" sz="quarter" idx="12"/>
          </p:nvPr>
        </p:nvSpPr>
        <p:spPr/>
        <p:txBody>
          <a:bodyPr/>
          <a:lstStyle/>
          <a:p>
            <a:fld id="{83312B75-A696-4F7D-996D-54F6CFE327F7}" type="slidenum">
              <a:rPr lang="lv-LV" smtClean="0"/>
              <a:pPr/>
              <a:t>‹#›</a:t>
            </a:fld>
            <a:endParaRPr lang="lv-LV"/>
          </a:p>
        </p:txBody>
      </p:sp>
    </p:spTree>
    <p:extLst>
      <p:ext uri="{BB962C8B-B14F-4D97-AF65-F5344CB8AC3E}">
        <p14:creationId xmlns:p14="http://schemas.microsoft.com/office/powerpoint/2010/main" val="1927976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7E874A1-0D84-49FA-B90F-14004A4D5DBE}"/>
              </a:ext>
            </a:extLst>
          </p:cNvPr>
          <p:cNvSpPr>
            <a:spLocks noGrp="1"/>
          </p:cNvSpPr>
          <p:nvPr>
            <p:ph type="title"/>
          </p:nvPr>
        </p:nvSpPr>
        <p:spPr>
          <a:xfrm>
            <a:off x="623888" y="1709739"/>
            <a:ext cx="7886700" cy="2852737"/>
          </a:xfrm>
        </p:spPr>
        <p:txBody>
          <a:bodyPr anchor="b"/>
          <a:lstStyle>
            <a:lvl1pPr>
              <a:defRPr sz="4500"/>
            </a:lvl1pPr>
          </a:lstStyle>
          <a:p>
            <a:r>
              <a:rPr lang="lv-LV"/>
              <a:t>Rediģēt šablona virsraksta stilu</a:t>
            </a:r>
          </a:p>
        </p:txBody>
      </p:sp>
      <p:sp>
        <p:nvSpPr>
          <p:cNvPr id="3" name="Teksta vietturis 2">
            <a:extLst>
              <a:ext uri="{FF2B5EF4-FFF2-40B4-BE49-F238E27FC236}">
                <a16:creationId xmlns:a16="http://schemas.microsoft.com/office/drawing/2014/main" id="{240A8542-FD66-42B7-8DE4-1D00544EBFC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lv-LV"/>
              <a:t>Noklikšķiniet, lai rediģētu šablona teksta stilus</a:t>
            </a:r>
          </a:p>
        </p:txBody>
      </p:sp>
      <p:sp>
        <p:nvSpPr>
          <p:cNvPr id="4" name="Datuma vietturis 3">
            <a:extLst>
              <a:ext uri="{FF2B5EF4-FFF2-40B4-BE49-F238E27FC236}">
                <a16:creationId xmlns:a16="http://schemas.microsoft.com/office/drawing/2014/main" id="{0AEC298E-BDC4-4559-9C8A-20F758FEEB17}"/>
              </a:ext>
            </a:extLst>
          </p:cNvPr>
          <p:cNvSpPr>
            <a:spLocks noGrp="1"/>
          </p:cNvSpPr>
          <p:nvPr>
            <p:ph type="dt" sz="half" idx="10"/>
          </p:nvPr>
        </p:nvSpPr>
        <p:spPr/>
        <p:txBody>
          <a:bodyPr/>
          <a:lstStyle/>
          <a:p>
            <a:fld id="{249BCCAC-D9E0-419E-806C-FFF3C61BE48E}" type="datetimeFigureOut">
              <a:rPr lang="lv-LV" smtClean="0"/>
              <a:pPr/>
              <a:t>11.08.2021</a:t>
            </a:fld>
            <a:endParaRPr lang="lv-LV"/>
          </a:p>
        </p:txBody>
      </p:sp>
      <p:sp>
        <p:nvSpPr>
          <p:cNvPr id="5" name="Kājenes vietturis 4">
            <a:extLst>
              <a:ext uri="{FF2B5EF4-FFF2-40B4-BE49-F238E27FC236}">
                <a16:creationId xmlns:a16="http://schemas.microsoft.com/office/drawing/2014/main" id="{BE855187-1FE9-450A-A53C-3D2F843052AD}"/>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71D5428F-3CAC-42FA-BB74-AABA3489CA4B}"/>
              </a:ext>
            </a:extLst>
          </p:cNvPr>
          <p:cNvSpPr>
            <a:spLocks noGrp="1"/>
          </p:cNvSpPr>
          <p:nvPr>
            <p:ph type="sldNum" sz="quarter" idx="12"/>
          </p:nvPr>
        </p:nvSpPr>
        <p:spPr/>
        <p:txBody>
          <a:bodyPr/>
          <a:lstStyle/>
          <a:p>
            <a:fld id="{83312B75-A696-4F7D-996D-54F6CFE327F7}" type="slidenum">
              <a:rPr lang="lv-LV" smtClean="0"/>
              <a:pPr/>
              <a:t>‹#›</a:t>
            </a:fld>
            <a:endParaRPr lang="lv-LV"/>
          </a:p>
        </p:txBody>
      </p:sp>
    </p:spTree>
    <p:extLst>
      <p:ext uri="{BB962C8B-B14F-4D97-AF65-F5344CB8AC3E}">
        <p14:creationId xmlns:p14="http://schemas.microsoft.com/office/powerpoint/2010/main" val="2932582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762EF34-F432-49C2-8AFA-D0AB6ED37DB1}"/>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F290651D-1FE7-475B-9471-36ACB4D71482}"/>
              </a:ext>
            </a:extLst>
          </p:cNvPr>
          <p:cNvSpPr>
            <a:spLocks noGrp="1"/>
          </p:cNvSpPr>
          <p:nvPr>
            <p:ph sz="half" idx="1"/>
          </p:nvPr>
        </p:nvSpPr>
        <p:spPr>
          <a:xfrm>
            <a:off x="628650" y="1825625"/>
            <a:ext cx="38862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a:extLst>
              <a:ext uri="{FF2B5EF4-FFF2-40B4-BE49-F238E27FC236}">
                <a16:creationId xmlns:a16="http://schemas.microsoft.com/office/drawing/2014/main" id="{4ECBB12C-4BED-4876-8E40-934EDF78C099}"/>
              </a:ext>
            </a:extLst>
          </p:cNvPr>
          <p:cNvSpPr>
            <a:spLocks noGrp="1"/>
          </p:cNvSpPr>
          <p:nvPr>
            <p:ph sz="half" idx="2"/>
          </p:nvPr>
        </p:nvSpPr>
        <p:spPr>
          <a:xfrm>
            <a:off x="4629150" y="1825625"/>
            <a:ext cx="38862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Datuma vietturis 4">
            <a:extLst>
              <a:ext uri="{FF2B5EF4-FFF2-40B4-BE49-F238E27FC236}">
                <a16:creationId xmlns:a16="http://schemas.microsoft.com/office/drawing/2014/main" id="{D6F0A45F-2ECB-4DB2-8C22-B94FDAFDE8CE}"/>
              </a:ext>
            </a:extLst>
          </p:cNvPr>
          <p:cNvSpPr>
            <a:spLocks noGrp="1"/>
          </p:cNvSpPr>
          <p:nvPr>
            <p:ph type="dt" sz="half" idx="10"/>
          </p:nvPr>
        </p:nvSpPr>
        <p:spPr/>
        <p:txBody>
          <a:bodyPr/>
          <a:lstStyle/>
          <a:p>
            <a:fld id="{249BCCAC-D9E0-419E-806C-FFF3C61BE48E}" type="datetimeFigureOut">
              <a:rPr lang="lv-LV" smtClean="0"/>
              <a:pPr/>
              <a:t>11.08.2021</a:t>
            </a:fld>
            <a:endParaRPr lang="lv-LV"/>
          </a:p>
        </p:txBody>
      </p:sp>
      <p:sp>
        <p:nvSpPr>
          <p:cNvPr id="6" name="Kājenes vietturis 5">
            <a:extLst>
              <a:ext uri="{FF2B5EF4-FFF2-40B4-BE49-F238E27FC236}">
                <a16:creationId xmlns:a16="http://schemas.microsoft.com/office/drawing/2014/main" id="{D8E492B7-B639-47CA-B5BD-98A21C3B4CAB}"/>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41BF2DCA-C203-4BB4-B57D-EC590D5471DE}"/>
              </a:ext>
            </a:extLst>
          </p:cNvPr>
          <p:cNvSpPr>
            <a:spLocks noGrp="1"/>
          </p:cNvSpPr>
          <p:nvPr>
            <p:ph type="sldNum" sz="quarter" idx="12"/>
          </p:nvPr>
        </p:nvSpPr>
        <p:spPr/>
        <p:txBody>
          <a:bodyPr/>
          <a:lstStyle/>
          <a:p>
            <a:fld id="{83312B75-A696-4F7D-996D-54F6CFE327F7}" type="slidenum">
              <a:rPr lang="lv-LV" smtClean="0"/>
              <a:pPr/>
              <a:t>‹#›</a:t>
            </a:fld>
            <a:endParaRPr lang="lv-LV"/>
          </a:p>
        </p:txBody>
      </p:sp>
    </p:spTree>
    <p:extLst>
      <p:ext uri="{BB962C8B-B14F-4D97-AF65-F5344CB8AC3E}">
        <p14:creationId xmlns:p14="http://schemas.microsoft.com/office/powerpoint/2010/main" val="2101250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99AA1E3-D08B-4585-BC73-F688CBDE0D49}"/>
              </a:ext>
            </a:extLst>
          </p:cNvPr>
          <p:cNvSpPr>
            <a:spLocks noGrp="1"/>
          </p:cNvSpPr>
          <p:nvPr>
            <p:ph type="title"/>
          </p:nvPr>
        </p:nvSpPr>
        <p:spPr>
          <a:xfrm>
            <a:off x="629841" y="365126"/>
            <a:ext cx="7886700" cy="1325563"/>
          </a:xfrm>
        </p:spPr>
        <p:txBody>
          <a:bodyPr/>
          <a:lstStyle/>
          <a:p>
            <a:r>
              <a:rPr lang="lv-LV"/>
              <a:t>Rediģēt šablona virsraksta stilu</a:t>
            </a:r>
          </a:p>
        </p:txBody>
      </p:sp>
      <p:sp>
        <p:nvSpPr>
          <p:cNvPr id="3" name="Teksta vietturis 2">
            <a:extLst>
              <a:ext uri="{FF2B5EF4-FFF2-40B4-BE49-F238E27FC236}">
                <a16:creationId xmlns:a16="http://schemas.microsoft.com/office/drawing/2014/main" id="{FD1AFED8-6626-4E8F-9C9C-0D962CBBAD4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lv-LV"/>
              <a:t>Noklikšķiniet, lai rediģētu šablona teksta stilus</a:t>
            </a:r>
          </a:p>
        </p:txBody>
      </p:sp>
      <p:sp>
        <p:nvSpPr>
          <p:cNvPr id="4" name="Satura vietturis 3">
            <a:extLst>
              <a:ext uri="{FF2B5EF4-FFF2-40B4-BE49-F238E27FC236}">
                <a16:creationId xmlns:a16="http://schemas.microsoft.com/office/drawing/2014/main" id="{732BA4A2-2FB3-4D40-BDC3-1A745424B9A2}"/>
              </a:ext>
            </a:extLst>
          </p:cNvPr>
          <p:cNvSpPr>
            <a:spLocks noGrp="1"/>
          </p:cNvSpPr>
          <p:nvPr>
            <p:ph sz="half" idx="2"/>
          </p:nvPr>
        </p:nvSpPr>
        <p:spPr>
          <a:xfrm>
            <a:off x="629842" y="2505075"/>
            <a:ext cx="3868340"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a:extLst>
              <a:ext uri="{FF2B5EF4-FFF2-40B4-BE49-F238E27FC236}">
                <a16:creationId xmlns:a16="http://schemas.microsoft.com/office/drawing/2014/main" id="{60DBA477-CD13-4CF9-BE2F-D1819252E06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lv-LV"/>
              <a:t>Noklikšķiniet, lai rediģētu šablona teksta stilus</a:t>
            </a:r>
          </a:p>
        </p:txBody>
      </p:sp>
      <p:sp>
        <p:nvSpPr>
          <p:cNvPr id="6" name="Satura vietturis 5">
            <a:extLst>
              <a:ext uri="{FF2B5EF4-FFF2-40B4-BE49-F238E27FC236}">
                <a16:creationId xmlns:a16="http://schemas.microsoft.com/office/drawing/2014/main" id="{2E59974F-F027-46C5-9463-8BF04670A476}"/>
              </a:ext>
            </a:extLst>
          </p:cNvPr>
          <p:cNvSpPr>
            <a:spLocks noGrp="1"/>
          </p:cNvSpPr>
          <p:nvPr>
            <p:ph sz="quarter" idx="4"/>
          </p:nvPr>
        </p:nvSpPr>
        <p:spPr>
          <a:xfrm>
            <a:off x="4629150" y="2505075"/>
            <a:ext cx="3887391"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7" name="Datuma vietturis 6">
            <a:extLst>
              <a:ext uri="{FF2B5EF4-FFF2-40B4-BE49-F238E27FC236}">
                <a16:creationId xmlns:a16="http://schemas.microsoft.com/office/drawing/2014/main" id="{E7FB3133-412F-45E2-8FEE-4F8408D0714D}"/>
              </a:ext>
            </a:extLst>
          </p:cNvPr>
          <p:cNvSpPr>
            <a:spLocks noGrp="1"/>
          </p:cNvSpPr>
          <p:nvPr>
            <p:ph type="dt" sz="half" idx="10"/>
          </p:nvPr>
        </p:nvSpPr>
        <p:spPr/>
        <p:txBody>
          <a:bodyPr/>
          <a:lstStyle/>
          <a:p>
            <a:fld id="{249BCCAC-D9E0-419E-806C-FFF3C61BE48E}" type="datetimeFigureOut">
              <a:rPr lang="lv-LV" smtClean="0"/>
              <a:pPr/>
              <a:t>11.08.2021</a:t>
            </a:fld>
            <a:endParaRPr lang="lv-LV"/>
          </a:p>
        </p:txBody>
      </p:sp>
      <p:sp>
        <p:nvSpPr>
          <p:cNvPr id="8" name="Kājenes vietturis 7">
            <a:extLst>
              <a:ext uri="{FF2B5EF4-FFF2-40B4-BE49-F238E27FC236}">
                <a16:creationId xmlns:a16="http://schemas.microsoft.com/office/drawing/2014/main" id="{A9A8DA72-D6CC-4ABB-90B3-C4520171197E}"/>
              </a:ext>
            </a:extLst>
          </p:cNvPr>
          <p:cNvSpPr>
            <a:spLocks noGrp="1"/>
          </p:cNvSpPr>
          <p:nvPr>
            <p:ph type="ftr" sz="quarter" idx="11"/>
          </p:nvPr>
        </p:nvSpPr>
        <p:spPr/>
        <p:txBody>
          <a:bodyPr/>
          <a:lstStyle/>
          <a:p>
            <a:endParaRPr lang="lv-LV"/>
          </a:p>
        </p:txBody>
      </p:sp>
      <p:sp>
        <p:nvSpPr>
          <p:cNvPr id="9" name="Slaida numura vietturis 8">
            <a:extLst>
              <a:ext uri="{FF2B5EF4-FFF2-40B4-BE49-F238E27FC236}">
                <a16:creationId xmlns:a16="http://schemas.microsoft.com/office/drawing/2014/main" id="{7EED1E44-0D74-4434-A9AD-26CB2E7B96D8}"/>
              </a:ext>
            </a:extLst>
          </p:cNvPr>
          <p:cNvSpPr>
            <a:spLocks noGrp="1"/>
          </p:cNvSpPr>
          <p:nvPr>
            <p:ph type="sldNum" sz="quarter" idx="12"/>
          </p:nvPr>
        </p:nvSpPr>
        <p:spPr/>
        <p:txBody>
          <a:bodyPr/>
          <a:lstStyle/>
          <a:p>
            <a:fld id="{83312B75-A696-4F7D-996D-54F6CFE327F7}" type="slidenum">
              <a:rPr lang="lv-LV" smtClean="0"/>
              <a:pPr/>
              <a:t>‹#›</a:t>
            </a:fld>
            <a:endParaRPr lang="lv-LV"/>
          </a:p>
        </p:txBody>
      </p:sp>
    </p:spTree>
    <p:extLst>
      <p:ext uri="{BB962C8B-B14F-4D97-AF65-F5344CB8AC3E}">
        <p14:creationId xmlns:p14="http://schemas.microsoft.com/office/powerpoint/2010/main" val="916719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8AA1EC9-EB77-48C7-9713-62A3BCF27E63}"/>
              </a:ext>
            </a:extLst>
          </p:cNvPr>
          <p:cNvSpPr>
            <a:spLocks noGrp="1"/>
          </p:cNvSpPr>
          <p:nvPr>
            <p:ph type="title"/>
          </p:nvPr>
        </p:nvSpPr>
        <p:spPr/>
        <p:txBody>
          <a:bodyPr/>
          <a:lstStyle/>
          <a:p>
            <a:r>
              <a:rPr lang="lv-LV"/>
              <a:t>Rediģēt šablona virsraksta stilu</a:t>
            </a:r>
          </a:p>
        </p:txBody>
      </p:sp>
      <p:sp>
        <p:nvSpPr>
          <p:cNvPr id="3" name="Datuma vietturis 2">
            <a:extLst>
              <a:ext uri="{FF2B5EF4-FFF2-40B4-BE49-F238E27FC236}">
                <a16:creationId xmlns:a16="http://schemas.microsoft.com/office/drawing/2014/main" id="{4E55C496-EC17-4DDF-A866-8EA13F7E8FCF}"/>
              </a:ext>
            </a:extLst>
          </p:cNvPr>
          <p:cNvSpPr>
            <a:spLocks noGrp="1"/>
          </p:cNvSpPr>
          <p:nvPr>
            <p:ph type="dt" sz="half" idx="10"/>
          </p:nvPr>
        </p:nvSpPr>
        <p:spPr/>
        <p:txBody>
          <a:bodyPr/>
          <a:lstStyle/>
          <a:p>
            <a:fld id="{249BCCAC-D9E0-419E-806C-FFF3C61BE48E}" type="datetimeFigureOut">
              <a:rPr lang="lv-LV" smtClean="0"/>
              <a:pPr/>
              <a:t>11.08.2021</a:t>
            </a:fld>
            <a:endParaRPr lang="lv-LV"/>
          </a:p>
        </p:txBody>
      </p:sp>
      <p:sp>
        <p:nvSpPr>
          <p:cNvPr id="4" name="Kājenes vietturis 3">
            <a:extLst>
              <a:ext uri="{FF2B5EF4-FFF2-40B4-BE49-F238E27FC236}">
                <a16:creationId xmlns:a16="http://schemas.microsoft.com/office/drawing/2014/main" id="{D02D1E63-75B5-425F-AC79-D876182E92C8}"/>
              </a:ext>
            </a:extLst>
          </p:cNvPr>
          <p:cNvSpPr>
            <a:spLocks noGrp="1"/>
          </p:cNvSpPr>
          <p:nvPr>
            <p:ph type="ftr" sz="quarter" idx="11"/>
          </p:nvPr>
        </p:nvSpPr>
        <p:spPr/>
        <p:txBody>
          <a:bodyPr/>
          <a:lstStyle/>
          <a:p>
            <a:endParaRPr lang="lv-LV"/>
          </a:p>
        </p:txBody>
      </p:sp>
      <p:sp>
        <p:nvSpPr>
          <p:cNvPr id="5" name="Slaida numura vietturis 4">
            <a:extLst>
              <a:ext uri="{FF2B5EF4-FFF2-40B4-BE49-F238E27FC236}">
                <a16:creationId xmlns:a16="http://schemas.microsoft.com/office/drawing/2014/main" id="{BB13E490-0DCB-4954-B4CA-E2395FA61263}"/>
              </a:ext>
            </a:extLst>
          </p:cNvPr>
          <p:cNvSpPr>
            <a:spLocks noGrp="1"/>
          </p:cNvSpPr>
          <p:nvPr>
            <p:ph type="sldNum" sz="quarter" idx="12"/>
          </p:nvPr>
        </p:nvSpPr>
        <p:spPr/>
        <p:txBody>
          <a:bodyPr/>
          <a:lstStyle/>
          <a:p>
            <a:fld id="{83312B75-A696-4F7D-996D-54F6CFE327F7}" type="slidenum">
              <a:rPr lang="lv-LV" smtClean="0"/>
              <a:pPr/>
              <a:t>‹#›</a:t>
            </a:fld>
            <a:endParaRPr lang="lv-LV"/>
          </a:p>
        </p:txBody>
      </p:sp>
    </p:spTree>
    <p:extLst>
      <p:ext uri="{BB962C8B-B14F-4D97-AF65-F5344CB8AC3E}">
        <p14:creationId xmlns:p14="http://schemas.microsoft.com/office/powerpoint/2010/main" val="1484726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a:extLst>
              <a:ext uri="{FF2B5EF4-FFF2-40B4-BE49-F238E27FC236}">
                <a16:creationId xmlns:a16="http://schemas.microsoft.com/office/drawing/2014/main" id="{93AC6B77-CE0B-487C-9B60-7BA4183E3F11}"/>
              </a:ext>
            </a:extLst>
          </p:cNvPr>
          <p:cNvSpPr>
            <a:spLocks noGrp="1"/>
          </p:cNvSpPr>
          <p:nvPr>
            <p:ph type="dt" sz="half" idx="10"/>
          </p:nvPr>
        </p:nvSpPr>
        <p:spPr/>
        <p:txBody>
          <a:bodyPr/>
          <a:lstStyle/>
          <a:p>
            <a:fld id="{249BCCAC-D9E0-419E-806C-FFF3C61BE48E}" type="datetimeFigureOut">
              <a:rPr lang="lv-LV" smtClean="0"/>
              <a:pPr/>
              <a:t>11.08.2021</a:t>
            </a:fld>
            <a:endParaRPr lang="lv-LV"/>
          </a:p>
        </p:txBody>
      </p:sp>
      <p:sp>
        <p:nvSpPr>
          <p:cNvPr id="3" name="Kājenes vietturis 2">
            <a:extLst>
              <a:ext uri="{FF2B5EF4-FFF2-40B4-BE49-F238E27FC236}">
                <a16:creationId xmlns:a16="http://schemas.microsoft.com/office/drawing/2014/main" id="{F5C5ECD7-453F-4BFF-BAC3-1CA04793E857}"/>
              </a:ext>
            </a:extLst>
          </p:cNvPr>
          <p:cNvSpPr>
            <a:spLocks noGrp="1"/>
          </p:cNvSpPr>
          <p:nvPr>
            <p:ph type="ftr" sz="quarter" idx="11"/>
          </p:nvPr>
        </p:nvSpPr>
        <p:spPr/>
        <p:txBody>
          <a:bodyPr/>
          <a:lstStyle/>
          <a:p>
            <a:endParaRPr lang="lv-LV"/>
          </a:p>
        </p:txBody>
      </p:sp>
      <p:sp>
        <p:nvSpPr>
          <p:cNvPr id="4" name="Slaida numura vietturis 3">
            <a:extLst>
              <a:ext uri="{FF2B5EF4-FFF2-40B4-BE49-F238E27FC236}">
                <a16:creationId xmlns:a16="http://schemas.microsoft.com/office/drawing/2014/main" id="{204E10F1-4A3C-4F16-9A9B-BA136EDE3DFD}"/>
              </a:ext>
            </a:extLst>
          </p:cNvPr>
          <p:cNvSpPr>
            <a:spLocks noGrp="1"/>
          </p:cNvSpPr>
          <p:nvPr>
            <p:ph type="sldNum" sz="quarter" idx="12"/>
          </p:nvPr>
        </p:nvSpPr>
        <p:spPr/>
        <p:txBody>
          <a:bodyPr/>
          <a:lstStyle/>
          <a:p>
            <a:fld id="{83312B75-A696-4F7D-996D-54F6CFE327F7}" type="slidenum">
              <a:rPr lang="lv-LV" smtClean="0"/>
              <a:pPr/>
              <a:t>‹#›</a:t>
            </a:fld>
            <a:endParaRPr lang="lv-LV"/>
          </a:p>
        </p:txBody>
      </p:sp>
    </p:spTree>
    <p:extLst>
      <p:ext uri="{BB962C8B-B14F-4D97-AF65-F5344CB8AC3E}">
        <p14:creationId xmlns:p14="http://schemas.microsoft.com/office/powerpoint/2010/main" val="1081399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569646E-8DA9-447E-9979-0171FF461615}"/>
              </a:ext>
            </a:extLst>
          </p:cNvPr>
          <p:cNvSpPr>
            <a:spLocks noGrp="1"/>
          </p:cNvSpPr>
          <p:nvPr>
            <p:ph type="title"/>
          </p:nvPr>
        </p:nvSpPr>
        <p:spPr>
          <a:xfrm>
            <a:off x="629841" y="457200"/>
            <a:ext cx="2949178" cy="1600200"/>
          </a:xfrm>
        </p:spPr>
        <p:txBody>
          <a:bodyPr anchor="b"/>
          <a:lstStyle>
            <a:lvl1pPr>
              <a:defRPr sz="2400"/>
            </a:lvl1pPr>
          </a:lstStyle>
          <a:p>
            <a:r>
              <a:rPr lang="lv-LV"/>
              <a:t>Rediģēt šablona virsraksta stilu</a:t>
            </a:r>
          </a:p>
        </p:txBody>
      </p:sp>
      <p:sp>
        <p:nvSpPr>
          <p:cNvPr id="3" name="Satura vietturis 2">
            <a:extLst>
              <a:ext uri="{FF2B5EF4-FFF2-40B4-BE49-F238E27FC236}">
                <a16:creationId xmlns:a16="http://schemas.microsoft.com/office/drawing/2014/main" id="{2FF81B84-1209-40B1-A9E3-063383B9702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a:extLst>
              <a:ext uri="{FF2B5EF4-FFF2-40B4-BE49-F238E27FC236}">
                <a16:creationId xmlns:a16="http://schemas.microsoft.com/office/drawing/2014/main" id="{E38DF306-DC41-42BB-BFAC-BC4591C83BF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D6695D3C-B244-446D-96C9-989E610A27C2}"/>
              </a:ext>
            </a:extLst>
          </p:cNvPr>
          <p:cNvSpPr>
            <a:spLocks noGrp="1"/>
          </p:cNvSpPr>
          <p:nvPr>
            <p:ph type="dt" sz="half" idx="10"/>
          </p:nvPr>
        </p:nvSpPr>
        <p:spPr/>
        <p:txBody>
          <a:bodyPr/>
          <a:lstStyle/>
          <a:p>
            <a:fld id="{249BCCAC-D9E0-419E-806C-FFF3C61BE48E}" type="datetimeFigureOut">
              <a:rPr lang="lv-LV" smtClean="0"/>
              <a:pPr/>
              <a:t>11.08.2021</a:t>
            </a:fld>
            <a:endParaRPr lang="lv-LV"/>
          </a:p>
        </p:txBody>
      </p:sp>
      <p:sp>
        <p:nvSpPr>
          <p:cNvPr id="6" name="Kājenes vietturis 5">
            <a:extLst>
              <a:ext uri="{FF2B5EF4-FFF2-40B4-BE49-F238E27FC236}">
                <a16:creationId xmlns:a16="http://schemas.microsoft.com/office/drawing/2014/main" id="{90D39B1E-AA34-4ADD-87A0-E85C906F1B3C}"/>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B7F19AAC-B5D7-4D3B-B5AE-9D3A5A7693F1}"/>
              </a:ext>
            </a:extLst>
          </p:cNvPr>
          <p:cNvSpPr>
            <a:spLocks noGrp="1"/>
          </p:cNvSpPr>
          <p:nvPr>
            <p:ph type="sldNum" sz="quarter" idx="12"/>
          </p:nvPr>
        </p:nvSpPr>
        <p:spPr/>
        <p:txBody>
          <a:bodyPr/>
          <a:lstStyle/>
          <a:p>
            <a:fld id="{83312B75-A696-4F7D-996D-54F6CFE327F7}" type="slidenum">
              <a:rPr lang="lv-LV" smtClean="0"/>
              <a:pPr/>
              <a:t>‹#›</a:t>
            </a:fld>
            <a:endParaRPr lang="lv-LV"/>
          </a:p>
        </p:txBody>
      </p:sp>
    </p:spTree>
    <p:extLst>
      <p:ext uri="{BB962C8B-B14F-4D97-AF65-F5344CB8AC3E}">
        <p14:creationId xmlns:p14="http://schemas.microsoft.com/office/powerpoint/2010/main" val="603831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B937B58-52DF-449F-AD0C-49A25F0EA1AF}"/>
              </a:ext>
            </a:extLst>
          </p:cNvPr>
          <p:cNvSpPr>
            <a:spLocks noGrp="1"/>
          </p:cNvSpPr>
          <p:nvPr>
            <p:ph type="title"/>
          </p:nvPr>
        </p:nvSpPr>
        <p:spPr>
          <a:xfrm>
            <a:off x="629841" y="457200"/>
            <a:ext cx="2949178" cy="1600200"/>
          </a:xfrm>
        </p:spPr>
        <p:txBody>
          <a:bodyPr anchor="b"/>
          <a:lstStyle>
            <a:lvl1pPr>
              <a:defRPr sz="2400"/>
            </a:lvl1pPr>
          </a:lstStyle>
          <a:p>
            <a:r>
              <a:rPr lang="lv-LV"/>
              <a:t>Rediģēt šablona virsraksta stilu</a:t>
            </a:r>
          </a:p>
        </p:txBody>
      </p:sp>
      <p:sp>
        <p:nvSpPr>
          <p:cNvPr id="3" name="Attēla vietturis 2">
            <a:extLst>
              <a:ext uri="{FF2B5EF4-FFF2-40B4-BE49-F238E27FC236}">
                <a16:creationId xmlns:a16="http://schemas.microsoft.com/office/drawing/2014/main" id="{328DE594-38C7-4297-92D4-D74C1637DE3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lv-LV"/>
          </a:p>
        </p:txBody>
      </p:sp>
      <p:sp>
        <p:nvSpPr>
          <p:cNvPr id="4" name="Teksta vietturis 3">
            <a:extLst>
              <a:ext uri="{FF2B5EF4-FFF2-40B4-BE49-F238E27FC236}">
                <a16:creationId xmlns:a16="http://schemas.microsoft.com/office/drawing/2014/main" id="{A88A3C96-A159-47D0-BC28-F4631C4F4E6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B6A842DA-8E49-4CE2-810D-B9D5EE1AA127}"/>
              </a:ext>
            </a:extLst>
          </p:cNvPr>
          <p:cNvSpPr>
            <a:spLocks noGrp="1"/>
          </p:cNvSpPr>
          <p:nvPr>
            <p:ph type="dt" sz="half" idx="10"/>
          </p:nvPr>
        </p:nvSpPr>
        <p:spPr/>
        <p:txBody>
          <a:bodyPr/>
          <a:lstStyle/>
          <a:p>
            <a:fld id="{249BCCAC-D9E0-419E-806C-FFF3C61BE48E}" type="datetimeFigureOut">
              <a:rPr lang="lv-LV" smtClean="0"/>
              <a:pPr/>
              <a:t>11.08.2021</a:t>
            </a:fld>
            <a:endParaRPr lang="lv-LV"/>
          </a:p>
        </p:txBody>
      </p:sp>
      <p:sp>
        <p:nvSpPr>
          <p:cNvPr id="6" name="Kājenes vietturis 5">
            <a:extLst>
              <a:ext uri="{FF2B5EF4-FFF2-40B4-BE49-F238E27FC236}">
                <a16:creationId xmlns:a16="http://schemas.microsoft.com/office/drawing/2014/main" id="{8F1364FB-DD94-4B2E-AECC-A32E6E55FB61}"/>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3D64FB72-4CB9-4877-B8AA-55A220C9AE10}"/>
              </a:ext>
            </a:extLst>
          </p:cNvPr>
          <p:cNvSpPr>
            <a:spLocks noGrp="1"/>
          </p:cNvSpPr>
          <p:nvPr>
            <p:ph type="sldNum" sz="quarter" idx="12"/>
          </p:nvPr>
        </p:nvSpPr>
        <p:spPr/>
        <p:txBody>
          <a:bodyPr/>
          <a:lstStyle/>
          <a:p>
            <a:fld id="{83312B75-A696-4F7D-996D-54F6CFE327F7}" type="slidenum">
              <a:rPr lang="lv-LV" smtClean="0"/>
              <a:pPr/>
              <a:t>‹#›</a:t>
            </a:fld>
            <a:endParaRPr lang="lv-LV"/>
          </a:p>
        </p:txBody>
      </p:sp>
    </p:spTree>
    <p:extLst>
      <p:ext uri="{BB962C8B-B14F-4D97-AF65-F5344CB8AC3E}">
        <p14:creationId xmlns:p14="http://schemas.microsoft.com/office/powerpoint/2010/main" val="150573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202727F1-A247-4422-908B-FFF2C4986AF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a:extLst>
              <a:ext uri="{FF2B5EF4-FFF2-40B4-BE49-F238E27FC236}">
                <a16:creationId xmlns:a16="http://schemas.microsoft.com/office/drawing/2014/main" id="{0059BC3D-88D3-4006-B925-B2317DB73C4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B5E899F8-832F-4B0B-9AEA-9E07416A86C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49BCCAC-D9E0-419E-806C-FFF3C61BE48E}" type="datetimeFigureOut">
              <a:rPr lang="lv-LV" smtClean="0"/>
              <a:pPr/>
              <a:t>11.08.2021</a:t>
            </a:fld>
            <a:endParaRPr lang="lv-LV"/>
          </a:p>
        </p:txBody>
      </p:sp>
      <p:sp>
        <p:nvSpPr>
          <p:cNvPr id="5" name="Kājenes vietturis 4">
            <a:extLst>
              <a:ext uri="{FF2B5EF4-FFF2-40B4-BE49-F238E27FC236}">
                <a16:creationId xmlns:a16="http://schemas.microsoft.com/office/drawing/2014/main" id="{473DD421-5AB5-4E55-8460-0BB08ACB85E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lv-LV"/>
          </a:p>
        </p:txBody>
      </p:sp>
      <p:sp>
        <p:nvSpPr>
          <p:cNvPr id="6" name="Slaida numura vietturis 5">
            <a:extLst>
              <a:ext uri="{FF2B5EF4-FFF2-40B4-BE49-F238E27FC236}">
                <a16:creationId xmlns:a16="http://schemas.microsoft.com/office/drawing/2014/main" id="{A7CCD835-A3C2-48EF-9BC0-B2131901431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3312B75-A696-4F7D-996D-54F6CFE327F7}" type="slidenum">
              <a:rPr lang="lv-LV" smtClean="0"/>
              <a:pPr/>
              <a:t>‹#›</a:t>
            </a:fld>
            <a:endParaRPr lang="lv-LV"/>
          </a:p>
        </p:txBody>
      </p:sp>
    </p:spTree>
    <p:extLst>
      <p:ext uri="{BB962C8B-B14F-4D97-AF65-F5344CB8AC3E}">
        <p14:creationId xmlns:p14="http://schemas.microsoft.com/office/powerpoint/2010/main" val="657839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lv-LV"/>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emf"/></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wmf"/><Relationship Id="rId4" Type="http://schemas.openxmlformats.org/officeDocument/2006/relationships/image" Target="../media/image62.wmf"/></Relationships>
</file>

<file path=ppt/slides/_rels/slide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8.jpeg"/><Relationship Id="rId4" Type="http://schemas.openxmlformats.org/officeDocument/2006/relationships/image" Target="../media/image87.jpeg"/></Relationships>
</file>

<file path=ppt/slides/_rels/slide3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33.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jpeg"/><Relationship Id="rId3" Type="http://schemas.openxmlformats.org/officeDocument/2006/relationships/notesSlide" Target="../notesSlides/notesSlide8.xml"/><Relationship Id="rId7" Type="http://schemas.openxmlformats.org/officeDocument/2006/relationships/image" Target="../media/image95.png"/><Relationship Id="rId12" Type="http://schemas.openxmlformats.org/officeDocument/2006/relationships/image" Target="../media/image100.jpeg"/><Relationship Id="rId2" Type="http://schemas.openxmlformats.org/officeDocument/2006/relationships/slideLayout" Target="../slideLayouts/slideLayout6.xml"/><Relationship Id="rId1" Type="http://schemas.openxmlformats.org/officeDocument/2006/relationships/audio" Target="file:///C:\Documents%20and%20Settings\Kaspars\My%20Documents\2011\05%20Mai\Eiropas%20mantojuma%20zimes%20prez\VN550123.WMA" TargetMode="Externa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tiff"/><Relationship Id="rId9" Type="http://schemas.openxmlformats.org/officeDocument/2006/relationships/image" Target="../media/image97.png"/><Relationship Id="rId14" Type="http://schemas.openxmlformats.org/officeDocument/2006/relationships/image" Target="../media/image102.jpeg"/></Relationships>
</file>

<file path=ppt/slides/_rels/slide3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hyperlink" Target="https://kuldiga-aa.maps.arcgis.com/home/webscene/viewer.html?webscene=e93a439c1ee345da8d50103d65b91b8c"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3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3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5" Type="http://schemas.openxmlformats.org/officeDocument/2006/relationships/image" Target="../media/image121.jpeg"/><Relationship Id="rId4" Type="http://schemas.openxmlformats.org/officeDocument/2006/relationships/image" Target="../media/image120.jpeg"/></Relationships>
</file>

<file path=ppt/slides/_rels/slide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124.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128.jpeg"/></Relationships>
</file>

<file path=ppt/slides/_rels/slide4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kuldiga.lv/lv/kuldiga/kuldigas-vecpilseta/normativi-izpetes-datu-bazes/izpetes"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http://www.inbox.lv/horde/imp/view.php?mailbox=INBOX&amp;index=0.2508&amp;array_index=0&amp;id=2&amp;actionID=113&amp;f=/IMG_8864.jpg" TargetMode="External"/><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7.jpeg"/><Relationship Id="rId5" Type="http://schemas.openxmlformats.org/officeDocument/2006/relationships/image" Target="../media/image12.jpeg"/><Relationship Id="rId10" Type="http://schemas.openxmlformats.org/officeDocument/2006/relationships/image" Target="../media/image16.jpeg"/><Relationship Id="rId4" Type="http://schemas.openxmlformats.org/officeDocument/2006/relationships/image" Target="../media/image11.jpe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2286000" y="2728809"/>
            <a:ext cx="4572000" cy="3308598"/>
          </a:xfrm>
          <a:prstGeom prst="rect">
            <a:avLst/>
          </a:prstGeom>
        </p:spPr>
        <p:txBody>
          <a:bodyPr>
            <a:spAutoFit/>
          </a:bodyPr>
          <a:lstStyle/>
          <a:p>
            <a:pPr algn="ctr"/>
            <a:endParaRPr lang="lv-LV" sz="1100" dirty="0">
              <a:solidFill>
                <a:srgbClr val="000000"/>
              </a:solidFill>
            </a:endParaRPr>
          </a:p>
          <a:p>
            <a:pPr algn="ctr"/>
            <a:r>
              <a:rPr lang="lv-LV" sz="6600" b="1" dirty="0"/>
              <a:t>Kuldīga </a:t>
            </a:r>
          </a:p>
          <a:p>
            <a:pPr algn="ctr"/>
            <a:r>
              <a:rPr lang="lv-LV" sz="6600" b="1" dirty="0"/>
              <a:t>un </a:t>
            </a:r>
          </a:p>
          <a:p>
            <a:pPr algn="ctr"/>
            <a:r>
              <a:rPr lang="lv-LV" sz="6600" b="1" dirty="0"/>
              <a:t>UNESCO</a:t>
            </a:r>
            <a:endParaRPr lang="lv-LV" sz="6600" dirty="0"/>
          </a:p>
        </p:txBody>
      </p:sp>
    </p:spTree>
    <p:extLst>
      <p:ext uri="{BB962C8B-B14F-4D97-AF65-F5344CB8AC3E}">
        <p14:creationId xmlns:p14="http://schemas.microsoft.com/office/powerpoint/2010/main" val="3341073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lnbalts.jpg"/>
          <p:cNvPicPr>
            <a:picLocks noChangeAspect="1"/>
          </p:cNvPicPr>
          <p:nvPr/>
        </p:nvPicPr>
        <p:blipFill>
          <a:blip r:embed="rId2" cstate="screen">
            <a:extLst>
              <a:ext uri="{28A0092B-C50C-407E-A947-70E740481C1C}">
                <a14:useLocalDpi xmlns:a14="http://schemas.microsoft.com/office/drawing/2010/main"/>
              </a:ext>
            </a:extLst>
          </a:blip>
          <a:srcRect l="-503"/>
          <a:stretch>
            <a:fillRect/>
          </a:stretch>
        </p:blipFill>
        <p:spPr>
          <a:xfrm>
            <a:off x="-140851" y="-27384"/>
            <a:ext cx="9537387" cy="6975103"/>
          </a:xfrm>
          <a:prstGeom prst="rect">
            <a:avLst/>
          </a:prstGeom>
        </p:spPr>
      </p:pic>
      <p:sp>
        <p:nvSpPr>
          <p:cNvPr id="2053" name="Rectangle 5"/>
          <p:cNvSpPr>
            <a:spLocks noChangeArrowheads="1"/>
          </p:cNvSpPr>
          <p:nvPr/>
        </p:nvSpPr>
        <p:spPr bwMode="auto">
          <a:xfrm>
            <a:off x="5148263" y="2997200"/>
            <a:ext cx="3744912" cy="1143000"/>
          </a:xfrm>
          <a:prstGeom prst="rect">
            <a:avLst/>
          </a:prstGeom>
          <a:noFill/>
          <a:ln w="9525">
            <a:noFill/>
            <a:miter lim="800000"/>
            <a:headEnd/>
            <a:tailEnd/>
          </a:ln>
          <a:effectLst/>
        </p:spPr>
        <p:txBody>
          <a:bodyPr anchor="ctr"/>
          <a:lstStyle/>
          <a:p>
            <a:pPr algn="ctr"/>
            <a:endParaRPr lang="lv-LV" sz="4400" dirty="0">
              <a:solidFill>
                <a:schemeClr val="tx2"/>
              </a:solidFill>
            </a:endParaRPr>
          </a:p>
        </p:txBody>
      </p:sp>
      <p:pic>
        <p:nvPicPr>
          <p:cNvPr id="10" name="Picture 9" descr="krasaina-3.jpg"/>
          <p:cNvPicPr>
            <a:picLocks noChangeAspect="1"/>
          </p:cNvPicPr>
          <p:nvPr/>
        </p:nvPicPr>
        <p:blipFill>
          <a:blip r:embed="rId3" cstate="screen">
            <a:lum bright="-20000" contrast="30000"/>
            <a:extLst>
              <a:ext uri="{28A0092B-C50C-407E-A947-70E740481C1C}">
                <a14:useLocalDpi xmlns:a14="http://schemas.microsoft.com/office/drawing/2010/main"/>
              </a:ext>
            </a:extLst>
          </a:blip>
          <a:srcRect l="-10774" r="-2477"/>
          <a:stretch>
            <a:fillRect/>
          </a:stretch>
        </p:blipFill>
        <p:spPr>
          <a:xfrm>
            <a:off x="-1188640" y="1628800"/>
            <a:ext cx="10585176" cy="1944216"/>
          </a:xfrm>
          <a:prstGeom prst="ellipse">
            <a:avLst/>
          </a:prstGeom>
          <a:ln>
            <a:noFill/>
          </a:ln>
          <a:effectLst>
            <a:softEdge rad="317500"/>
          </a:effectLst>
        </p:spPr>
      </p:pic>
      <p:pic>
        <p:nvPicPr>
          <p:cNvPr id="12" name="Picture 11" descr="krasaina-3.jpg"/>
          <p:cNvPicPr>
            <a:picLocks noChangeAspect="1"/>
          </p:cNvPicPr>
          <p:nvPr/>
        </p:nvPicPr>
        <p:blipFill>
          <a:blip r:embed="rId4" cstate="screen">
            <a:lum bright="-20000" contrast="30000"/>
            <a:extLst>
              <a:ext uri="{28A0092B-C50C-407E-A947-70E740481C1C}">
                <a14:useLocalDpi xmlns:a14="http://schemas.microsoft.com/office/drawing/2010/main"/>
              </a:ext>
            </a:extLst>
          </a:blip>
          <a:srcRect/>
          <a:stretch>
            <a:fillRect/>
          </a:stretch>
        </p:blipFill>
        <p:spPr>
          <a:xfrm>
            <a:off x="2627784" y="1781200"/>
            <a:ext cx="4752528" cy="4456112"/>
          </a:xfrm>
          <a:prstGeom prst="ellipse">
            <a:avLst/>
          </a:prstGeom>
          <a:ln>
            <a:noFill/>
          </a:ln>
          <a:effectLst>
            <a:softEdge rad="317500"/>
          </a:effectLst>
        </p:spPr>
      </p:pic>
      <p:pic>
        <p:nvPicPr>
          <p:cNvPr id="11" name="Picture 10" descr="krasaina-3.jpg"/>
          <p:cNvPicPr>
            <a:picLocks noChangeAspect="1"/>
          </p:cNvPicPr>
          <p:nvPr/>
        </p:nvPicPr>
        <p:blipFill>
          <a:blip r:embed="rId5" cstate="screen">
            <a:lum bright="-20000" contrast="30000"/>
            <a:extLst>
              <a:ext uri="{28A0092B-C50C-407E-A947-70E740481C1C}">
                <a14:useLocalDpi xmlns:a14="http://schemas.microsoft.com/office/drawing/2010/main"/>
              </a:ext>
            </a:extLst>
          </a:blip>
          <a:srcRect/>
          <a:stretch>
            <a:fillRect/>
          </a:stretch>
        </p:blipFill>
        <p:spPr>
          <a:xfrm>
            <a:off x="1331640" y="1268760"/>
            <a:ext cx="5472608" cy="1368152"/>
          </a:xfrm>
          <a:prstGeom prst="ellipse">
            <a:avLst/>
          </a:prstGeom>
          <a:ln>
            <a:noFill/>
          </a:ln>
          <a:effectLst>
            <a:softEdge rad="317500"/>
          </a:effectLst>
        </p:spPr>
      </p:pic>
      <p:sp>
        <p:nvSpPr>
          <p:cNvPr id="9" name="Taisnstūris 8"/>
          <p:cNvSpPr/>
          <p:nvPr/>
        </p:nvSpPr>
        <p:spPr>
          <a:xfrm>
            <a:off x="-36487" y="5445224"/>
            <a:ext cx="9180487" cy="1292662"/>
          </a:xfrm>
          <a:prstGeom prst="rect">
            <a:avLst/>
          </a:prstGeom>
          <a:solidFill>
            <a:schemeClr val="bg1">
              <a:alpha val="60000"/>
            </a:schemeClr>
          </a:solidFill>
        </p:spPr>
        <p:txBody>
          <a:bodyPr wrap="square">
            <a:spAutoFit/>
          </a:bodyPr>
          <a:lstStyle/>
          <a:p>
            <a:r>
              <a:rPr lang="lv-LV" sz="2400" b="1" dirty="0" err="1">
                <a:ln w="17780" cmpd="sng">
                  <a:noFill/>
                  <a:prstDash val="solid"/>
                  <a:miter lim="800000"/>
                </a:ln>
                <a:solidFill>
                  <a:srgbClr val="920704"/>
                </a:solidFill>
              </a:rPr>
              <a:t>Pilsētplānojums</a:t>
            </a:r>
            <a:r>
              <a:rPr lang="lv-LV" sz="2400" b="1" dirty="0">
                <a:ln w="17780" cmpd="sng">
                  <a:noFill/>
                  <a:prstDash val="solid"/>
                  <a:miter lim="800000"/>
                </a:ln>
                <a:solidFill>
                  <a:srgbClr val="920704"/>
                </a:solidFill>
              </a:rPr>
              <a:t>:</a:t>
            </a:r>
          </a:p>
          <a:p>
            <a:pPr marL="285750" indent="-285750" algn="just">
              <a:buFont typeface="Arial" panose="020B0604020202020204" pitchFamily="34" charset="0"/>
              <a:buChar char="•"/>
            </a:pPr>
            <a:r>
              <a:rPr lang="lv-LV" b="1" dirty="0">
                <a:ln w="17780" cmpd="sng">
                  <a:noFill/>
                  <a:prstDash val="solid"/>
                  <a:miter lim="800000"/>
                </a:ln>
                <a:solidFill>
                  <a:srgbClr val="920704"/>
                </a:solidFill>
              </a:rPr>
              <a:t>Pilsētas plānojums attīstījies pakāpeniski kopš 13.gs. ar uzslāņojumiem līdz 19.gs. ;</a:t>
            </a:r>
          </a:p>
          <a:p>
            <a:pPr marL="285750" indent="-285750" algn="just">
              <a:buFont typeface="Arial" panose="020B0604020202020204" pitchFamily="34" charset="0"/>
              <a:buChar char="•"/>
            </a:pPr>
            <a:r>
              <a:rPr lang="lv-LV" b="1" dirty="0">
                <a:ln w="17780" cmpd="sng">
                  <a:noFill/>
                  <a:prstDash val="solid"/>
                  <a:miter lim="800000"/>
                </a:ln>
                <a:solidFill>
                  <a:srgbClr val="920704"/>
                </a:solidFill>
              </a:rPr>
              <a:t>Jauni plānojuma elementi vēsturiskajā daļā nav novērojami;</a:t>
            </a:r>
          </a:p>
          <a:p>
            <a:pPr marL="285750" indent="-285750" algn="just">
              <a:buFont typeface="Arial" panose="020B0604020202020204" pitchFamily="34" charset="0"/>
              <a:buChar char="•"/>
            </a:pPr>
            <a:r>
              <a:rPr lang="lv-LV" b="1" dirty="0">
                <a:ln w="17780" cmpd="sng">
                  <a:noFill/>
                  <a:prstDash val="solid"/>
                  <a:miter lim="800000"/>
                </a:ln>
                <a:solidFill>
                  <a:srgbClr val="920704"/>
                </a:solidFill>
              </a:rPr>
              <a:t>Jumtu ainava – ēkām saglabājušies amatnieciski darināti jumtu kārniņi.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0"/>
                                        <p:tgtEl>
                                          <p:spTgt spid="10"/>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lnbalts.jpg"/>
          <p:cNvPicPr>
            <a:picLocks noChangeAspect="1"/>
          </p:cNvPicPr>
          <p:nvPr/>
        </p:nvPicPr>
        <p:blipFill>
          <a:blip r:embed="rId2" cstate="screen">
            <a:extLst>
              <a:ext uri="{28A0092B-C50C-407E-A947-70E740481C1C}">
                <a14:useLocalDpi xmlns:a14="http://schemas.microsoft.com/office/drawing/2010/main"/>
              </a:ext>
            </a:extLst>
          </a:blip>
          <a:srcRect l="-503"/>
          <a:stretch>
            <a:fillRect/>
          </a:stretch>
        </p:blipFill>
        <p:spPr>
          <a:xfrm>
            <a:off x="-140851" y="-27384"/>
            <a:ext cx="9537387" cy="6975103"/>
          </a:xfrm>
          <a:prstGeom prst="rect">
            <a:avLst/>
          </a:prstGeom>
        </p:spPr>
      </p:pic>
      <p:pic>
        <p:nvPicPr>
          <p:cNvPr id="6" name="Picture 5" descr="krasaina-3.jpg"/>
          <p:cNvPicPr>
            <a:picLocks noChangeAspect="1"/>
          </p:cNvPicPr>
          <p:nvPr/>
        </p:nvPicPr>
        <p:blipFill>
          <a:blip r:embed="rId3" cstate="screen">
            <a:lum bright="-10000" contrast="40000"/>
            <a:extLst>
              <a:ext uri="{28A0092B-C50C-407E-A947-70E740481C1C}">
                <a14:useLocalDpi xmlns:a14="http://schemas.microsoft.com/office/drawing/2010/main"/>
              </a:ext>
            </a:extLst>
          </a:blip>
          <a:srcRect/>
          <a:stretch>
            <a:fillRect/>
          </a:stretch>
        </p:blipFill>
        <p:spPr>
          <a:xfrm>
            <a:off x="107504" y="1340768"/>
            <a:ext cx="1814602" cy="648072"/>
          </a:xfrm>
          <a:prstGeom prst="rect">
            <a:avLst/>
          </a:prstGeom>
          <a:ln>
            <a:noFill/>
          </a:ln>
          <a:effectLst>
            <a:softEdge rad="112500"/>
          </a:effectLst>
        </p:spPr>
      </p:pic>
      <p:pic>
        <p:nvPicPr>
          <p:cNvPr id="7" name="Picture 6" descr="43.JPG"/>
          <p:cNvPicPr>
            <a:picLocks noChangeAspect="1"/>
          </p:cNvPicPr>
          <p:nvPr/>
        </p:nvPicPr>
        <p:blipFill>
          <a:blip r:embed="rId4" cstate="screen">
            <a:lum contrast="30000"/>
            <a:extLst>
              <a:ext uri="{28A0092B-C50C-407E-A947-70E740481C1C}">
                <a14:useLocalDpi xmlns:a14="http://schemas.microsoft.com/office/drawing/2010/main"/>
              </a:ext>
            </a:extLst>
          </a:blip>
          <a:stretch>
            <a:fillRect/>
          </a:stretch>
        </p:blipFill>
        <p:spPr>
          <a:xfrm>
            <a:off x="4551982" y="1628800"/>
            <a:ext cx="4547250" cy="3031500"/>
          </a:xfrm>
          <a:prstGeom prst="rect">
            <a:avLst/>
          </a:prstGeom>
          <a:ln>
            <a:noFill/>
          </a:ln>
          <a:effectLst>
            <a:softEdge rad="112500"/>
          </a:effectLst>
        </p:spPr>
      </p:pic>
      <p:sp>
        <p:nvSpPr>
          <p:cNvPr id="10" name="Taisnstūris 9"/>
          <p:cNvSpPr/>
          <p:nvPr/>
        </p:nvSpPr>
        <p:spPr>
          <a:xfrm>
            <a:off x="-36487" y="5445224"/>
            <a:ext cx="9180487" cy="738664"/>
          </a:xfrm>
          <a:prstGeom prst="rect">
            <a:avLst/>
          </a:prstGeom>
          <a:solidFill>
            <a:schemeClr val="bg1">
              <a:alpha val="60000"/>
            </a:schemeClr>
          </a:solidFill>
        </p:spPr>
        <p:txBody>
          <a:bodyPr wrap="square">
            <a:spAutoFit/>
          </a:bodyPr>
          <a:lstStyle/>
          <a:p>
            <a:r>
              <a:rPr lang="lv-LV" sz="2400" b="1" dirty="0">
                <a:ln w="17780" cmpd="sng">
                  <a:noFill/>
                  <a:prstDash val="solid"/>
                  <a:miter lim="800000"/>
                </a:ln>
                <a:solidFill>
                  <a:srgbClr val="920704"/>
                </a:solidFill>
              </a:rPr>
              <a:t>Senais ķieģeļu velvju tilts:</a:t>
            </a:r>
          </a:p>
          <a:p>
            <a:pPr algn="just"/>
            <a:r>
              <a:rPr lang="lv-LV" b="1" dirty="0">
                <a:ln w="17780" cmpd="sng">
                  <a:noFill/>
                  <a:prstDash val="solid"/>
                  <a:miter lim="800000"/>
                </a:ln>
                <a:solidFill>
                  <a:srgbClr val="920704"/>
                </a:solidFill>
              </a:rPr>
              <a:t>Būvēts pēc 19.gs. tiltu būves standartiem un ir garākais ķieģeļu autotransporta tilts Eiropā.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Screen shot 2012-07-10 at 11.29.44 AM.png"/>
          <p:cNvPicPr>
            <a:picLocks noChangeAspect="1"/>
          </p:cNvPicPr>
          <p:nvPr/>
        </p:nvPicPr>
        <p:blipFill>
          <a:blip r:embed="rId3"/>
          <a:srcRect/>
          <a:stretch>
            <a:fillRect/>
          </a:stretch>
        </p:blipFill>
        <p:spPr bwMode="auto">
          <a:xfrm>
            <a:off x="323528" y="10641"/>
            <a:ext cx="4243388" cy="6858000"/>
          </a:xfrm>
          <a:prstGeom prst="rect">
            <a:avLst/>
          </a:prstGeom>
          <a:noFill/>
          <a:ln w="9525">
            <a:noFill/>
            <a:miter lim="800000"/>
            <a:headEnd/>
            <a:tailEnd/>
          </a:ln>
        </p:spPr>
      </p:pic>
      <p:pic>
        <p:nvPicPr>
          <p:cNvPr id="6147" name="Picture 3" descr="Screen shot 2012-07-10 at 11.30.39 AM.png"/>
          <p:cNvPicPr>
            <a:picLocks noChangeAspect="1"/>
          </p:cNvPicPr>
          <p:nvPr/>
        </p:nvPicPr>
        <p:blipFill>
          <a:blip r:embed="rId4"/>
          <a:srcRect/>
          <a:stretch>
            <a:fillRect/>
          </a:stretch>
        </p:blipFill>
        <p:spPr bwMode="auto">
          <a:xfrm>
            <a:off x="4644008" y="10641"/>
            <a:ext cx="4230687"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Screen shot 2012-07-10 at 11.30.21 AM.png"/>
          <p:cNvPicPr>
            <a:picLocks noChangeAspect="1"/>
          </p:cNvPicPr>
          <p:nvPr/>
        </p:nvPicPr>
        <p:blipFill>
          <a:blip r:embed="rId2"/>
          <a:srcRect/>
          <a:stretch>
            <a:fillRect/>
          </a:stretch>
        </p:blipFill>
        <p:spPr bwMode="auto">
          <a:xfrm>
            <a:off x="4567675" y="0"/>
            <a:ext cx="4273550" cy="6858000"/>
          </a:xfrm>
          <a:prstGeom prst="rect">
            <a:avLst/>
          </a:prstGeom>
          <a:noFill/>
          <a:ln w="9525">
            <a:noFill/>
            <a:miter lim="800000"/>
            <a:headEnd/>
            <a:tailEnd/>
          </a:ln>
        </p:spPr>
      </p:pic>
      <p:pic>
        <p:nvPicPr>
          <p:cNvPr id="7171" name="Picture 5" descr="Screen shot 2012-07-10 at 11.30.05 AM.png"/>
          <p:cNvPicPr>
            <a:picLocks noChangeAspect="1"/>
          </p:cNvPicPr>
          <p:nvPr/>
        </p:nvPicPr>
        <p:blipFill>
          <a:blip r:embed="rId3"/>
          <a:srcRect/>
          <a:stretch>
            <a:fillRect/>
          </a:stretch>
        </p:blipFill>
        <p:spPr bwMode="auto">
          <a:xfrm>
            <a:off x="345781" y="0"/>
            <a:ext cx="4222751"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076" name="Picture 4" descr="M:\%PILSETBUVNIECIBA\ARHITEKTAM_INTA\UNESCO_no_Inta\UNESCO\FOTO&amp;PREZENTACIJAS_JAUNAS_VECAS\KULDIGA_koka mantojums\Kuldiga_kokaarh_bildes\1905gada12\DSC_0036.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752"/>
          <a:stretch/>
        </p:blipFill>
        <p:spPr bwMode="auto">
          <a:xfrm>
            <a:off x="2987824" y="0"/>
            <a:ext cx="6300192" cy="4397434"/>
          </a:xfrm>
          <a:prstGeom prst="rect">
            <a:avLst/>
          </a:prstGeom>
          <a:noFill/>
          <a:extLst>
            <a:ext uri="{909E8E84-426E-40DD-AFC4-6F175D3DCCD1}">
              <a14:hiddenFill xmlns:a14="http://schemas.microsoft.com/office/drawing/2010/main">
                <a:solidFill>
                  <a:srgbClr val="FFFFFF"/>
                </a:solidFill>
              </a14:hiddenFill>
            </a:ext>
          </a:extLst>
        </p:spPr>
      </p:pic>
      <p:sp>
        <p:nvSpPr>
          <p:cNvPr id="4" name="Taisnstūris 3"/>
          <p:cNvSpPr/>
          <p:nvPr/>
        </p:nvSpPr>
        <p:spPr>
          <a:xfrm>
            <a:off x="4929190" y="0"/>
            <a:ext cx="4214810" cy="923330"/>
          </a:xfrm>
          <a:prstGeom prst="rect">
            <a:avLst/>
          </a:prstGeom>
          <a:solidFill>
            <a:schemeClr val="bg1">
              <a:alpha val="70000"/>
            </a:schemeClr>
          </a:solidFill>
        </p:spPr>
        <p:txBody>
          <a:bodyPr wrap="square">
            <a:spAutoFit/>
          </a:bodyPr>
          <a:lstStyle/>
          <a:p>
            <a:pPr algn="just"/>
            <a:r>
              <a:rPr lang="lv-LV" b="1" dirty="0">
                <a:ln w="17780" cmpd="sng">
                  <a:noFill/>
                  <a:prstDash val="solid"/>
                  <a:miter lim="800000"/>
                </a:ln>
                <a:solidFill>
                  <a:srgbClr val="920704"/>
                </a:solidFill>
              </a:rPr>
              <a:t>Vecpilsētas raksturu veido vairāk kā 400 vēsturiskas ēkas, no kurām 60% ir koka konstrukcijās</a:t>
            </a:r>
          </a:p>
        </p:txBody>
      </p:sp>
      <p:pic>
        <p:nvPicPr>
          <p:cNvPr id="17411" name="Picture 2" descr="C:\Users\Ilze\prezentacijas\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410" y="0"/>
            <a:ext cx="4943722" cy="36450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descr="M:\%PILSETBUVNIECIBA\ARHITEKTAM_INTA\UNESCO_no_Inta\UNESCO\FOTO&amp;PREZENTACIJAS_JAUNAS_VECAS\KULDIGA_koka mantojums\Kuldiga_kokaarh_bildes\1905gada12\DSC_0033.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774" y="3355826"/>
            <a:ext cx="4913358" cy="350100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M:\%PILSETBUVNIECIBA\ARHITEKTAM_INTA\UNESCO_no_Inta\UNESCO\FOTO&amp;PREZENTACIJAS_JAUNAS_VECAS\KULDIGA_koka mantojums\Kuldiga_kokaarh_bildes\1905gada12\DSC_003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55132" y="4074770"/>
            <a:ext cx="4188868" cy="2782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585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975798" cy="2559818"/>
          </a:xfrm>
        </p:spPr>
        <p:txBody>
          <a:bodyPr>
            <a:noAutofit/>
          </a:bodyPr>
          <a:lstStyle/>
          <a:p>
            <a:pPr algn="just"/>
            <a:br>
              <a:rPr lang="lv-LV" sz="2400" b="1" dirty="0">
                <a:solidFill>
                  <a:srgbClr val="920704"/>
                </a:solidFill>
              </a:rPr>
            </a:br>
            <a:r>
              <a:rPr lang="lv-LV" sz="2400" b="1" dirty="0">
                <a:solidFill>
                  <a:srgbClr val="920704"/>
                </a:solidFill>
              </a:rPr>
              <a:t>Kuldīga UNESCO Pasaules mantojuma sarakstā startē kā vienīgā pilsēta no Kurzemes un Zemgales hercogistes, kurai saglabājusies unikālā vecpilsēta, jo citas pilsētas kara laikā tikušas izpostītas. Iesniedzot pieteikumu, Kuldīgai būs jāpierāda sava unikalitāte Pasaules mantojuma kontekstā. Tā kā Kuldīga no kādreizējās hercogistes vienīgā ir spējusi saglabāt savu vecpilsētu, turklāt bijusi pirmā Kurzemes un Zemgales hercogistes galvaspilsēta, tad šādā virzienā tiks veidots pieteikums.</a:t>
            </a: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1680" y="3085443"/>
            <a:ext cx="2448272" cy="3544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92080" y="3356992"/>
            <a:ext cx="2304256" cy="3001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a:xfrm>
            <a:off x="1907704" y="4948336"/>
            <a:ext cx="1656184" cy="1228626"/>
          </a:xfrm>
        </p:spPr>
        <p:txBody>
          <a:bodyPr/>
          <a:lstStyle/>
          <a:p>
            <a:pPr marL="0" indent="0">
              <a:buNone/>
            </a:pPr>
            <a:endParaRPr lang="lv-LV" dirty="0"/>
          </a:p>
        </p:txBody>
      </p:sp>
    </p:spTree>
    <p:extLst>
      <p:ext uri="{BB962C8B-B14F-4D97-AF65-F5344CB8AC3E}">
        <p14:creationId xmlns:p14="http://schemas.microsoft.com/office/powerpoint/2010/main" val="1982495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903790" cy="1839738"/>
          </a:xfrm>
        </p:spPr>
        <p:txBody>
          <a:bodyPr>
            <a:normAutofit/>
          </a:bodyPr>
          <a:lstStyle/>
          <a:p>
            <a:r>
              <a:rPr lang="lv-LV" sz="2400" b="1" dirty="0">
                <a:solidFill>
                  <a:srgbClr val="920704"/>
                </a:solidFill>
              </a:rPr>
              <a:t>Kuldīgas novada Domē ar prezentāciju uzstājās Brandenburgas Tehniskās universitātes Pasaules mantojuma programmas nodaļas vadītāja profesore Brita Rūdolfa, kas palīdzēs Kuldīgai izstrādāt pieteikumu, pretendējot uz pilsētas iekļaušanu UNESCO Pasaules mantojuma sarakstā.</a:t>
            </a:r>
          </a:p>
        </p:txBody>
      </p:sp>
      <p:pic>
        <p:nvPicPr>
          <p:cNvPr id="6146"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628650" y="2246552"/>
            <a:ext cx="7886700" cy="3509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0914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1038" y="4038599"/>
            <a:ext cx="4318000" cy="257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1038" y="1828800"/>
            <a:ext cx="4402138"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41875" y="4038599"/>
            <a:ext cx="4330700" cy="261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02444" y="1268760"/>
            <a:ext cx="3809561" cy="2531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0537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52800" y="1180327"/>
            <a:ext cx="2803525" cy="2076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5638800" cy="1676400"/>
          </a:xfrm>
        </p:spPr>
        <p:txBody>
          <a:bodyPr>
            <a:normAutofit fontScale="90000"/>
          </a:bodyPr>
          <a:lstStyle/>
          <a:p>
            <a:pPr lvl="0">
              <a:spcBef>
                <a:spcPts val="0"/>
              </a:spcBef>
            </a:pPr>
            <a:br>
              <a:rPr lang="lv-LV" sz="2000" b="1" spc="-1" dirty="0">
                <a:solidFill>
                  <a:srgbClr val="000000"/>
                </a:solidFill>
                <a:ea typeface="Open Sans"/>
              </a:rPr>
            </a:br>
            <a:br>
              <a:rPr lang="lv-LV" sz="2000" b="1" spc="-1" dirty="0">
                <a:solidFill>
                  <a:srgbClr val="000000"/>
                </a:solidFill>
                <a:ea typeface="Open Sans"/>
              </a:rPr>
            </a:br>
            <a:r>
              <a:rPr lang="lv-LV" sz="2200" b="1" spc="-1" dirty="0">
                <a:solidFill>
                  <a:srgbClr val="000000"/>
                </a:solidFill>
                <a:ea typeface="Open Sans"/>
              </a:rPr>
              <a:t>Kuldīgas vecpilsētas saglabāšana</a:t>
            </a:r>
            <a:br>
              <a:rPr lang="lv-LV" sz="2200" b="1" spc="-1" dirty="0">
                <a:solidFill>
                  <a:srgbClr val="000000"/>
                </a:solidFill>
                <a:ea typeface="Open Sans"/>
              </a:rPr>
            </a:br>
            <a:r>
              <a:rPr lang="lv-LV" sz="2200" b="1" spc="-1" dirty="0">
                <a:solidFill>
                  <a:srgbClr val="000000"/>
                </a:solidFill>
                <a:ea typeface="Open Sans"/>
              </a:rPr>
              <a:t> </a:t>
            </a:r>
            <a:r>
              <a:rPr lang="lv-LV" sz="2200" spc="-1" dirty="0">
                <a:solidFill>
                  <a:srgbClr val="000000"/>
                </a:solidFill>
                <a:ea typeface="Open Sans"/>
              </a:rPr>
              <a:t>ir prioritāte Kuldīgas novada ilgtspējīgas attīstības stratēģijā, attīstības programmā un budžetā</a:t>
            </a:r>
            <a:br>
              <a:rPr lang="lv-LV" sz="2000" spc="-1" dirty="0">
                <a:solidFill>
                  <a:prstClr val="black"/>
                </a:solidFill>
                <a:latin typeface="Arial"/>
              </a:rPr>
            </a:br>
            <a:endParaRPr lang="lv-LV" dirty="0"/>
          </a:p>
        </p:txBody>
      </p:sp>
      <p:pic>
        <p:nvPicPr>
          <p:cNvPr id="2050"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5562600" y="28575"/>
            <a:ext cx="3581400" cy="2973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1295400"/>
            <a:ext cx="6324600" cy="646331"/>
          </a:xfrm>
          <a:prstGeom prst="rect">
            <a:avLst/>
          </a:prstGeom>
        </p:spPr>
        <p:txBody>
          <a:bodyPr wrap="square">
            <a:spAutoFit/>
          </a:bodyPr>
          <a:lstStyle/>
          <a:p>
            <a:pPr marL="360">
              <a:lnSpc>
                <a:spcPct val="100000"/>
              </a:lnSpc>
              <a:buClr>
                <a:srgbClr val="000000"/>
              </a:buClr>
            </a:pPr>
            <a:endParaRPr lang="lv-LV" b="1" spc="-1" dirty="0">
              <a:solidFill>
                <a:srgbClr val="000000"/>
              </a:solidFill>
              <a:latin typeface="Arial"/>
            </a:endParaRPr>
          </a:p>
          <a:p>
            <a:pPr marL="360">
              <a:lnSpc>
                <a:spcPct val="100000"/>
              </a:lnSpc>
              <a:buClr>
                <a:srgbClr val="000000"/>
              </a:buClr>
            </a:pPr>
            <a:endParaRPr lang="lv-LV" spc="-1" dirty="0">
              <a:latin typeface="Arial"/>
            </a:endParaRPr>
          </a:p>
        </p:txBody>
      </p:sp>
      <p:sp>
        <p:nvSpPr>
          <p:cNvPr id="7" name="Rectangle 6"/>
          <p:cNvSpPr/>
          <p:nvPr/>
        </p:nvSpPr>
        <p:spPr>
          <a:xfrm>
            <a:off x="5638800" y="2904239"/>
            <a:ext cx="3505200" cy="461665"/>
          </a:xfrm>
          <a:prstGeom prst="rect">
            <a:avLst/>
          </a:prstGeom>
        </p:spPr>
        <p:txBody>
          <a:bodyPr wrap="square">
            <a:spAutoFit/>
          </a:bodyPr>
          <a:lstStyle/>
          <a:p>
            <a:pPr marL="360" algn="r">
              <a:lnSpc>
                <a:spcPct val="100000"/>
              </a:lnSpc>
              <a:buClr>
                <a:srgbClr val="000000"/>
              </a:buClr>
            </a:pPr>
            <a:r>
              <a:rPr lang="lv-LV" sz="2400" b="1" spc="-1" dirty="0">
                <a:solidFill>
                  <a:srgbClr val="000000"/>
                </a:solidFill>
                <a:ea typeface="Open Sans"/>
              </a:rPr>
              <a:t>Mantojuma aizsardzība</a:t>
            </a:r>
            <a:endParaRPr lang="lv-LV" sz="2400" spc="-1" dirty="0">
              <a:latin typeface="Arial"/>
            </a:endParaRPr>
          </a:p>
        </p:txBody>
      </p:sp>
      <p:sp>
        <p:nvSpPr>
          <p:cNvPr id="9" name="Rectangle 8"/>
          <p:cNvSpPr/>
          <p:nvPr/>
        </p:nvSpPr>
        <p:spPr>
          <a:xfrm>
            <a:off x="5019674" y="4363460"/>
            <a:ext cx="4048125" cy="2123658"/>
          </a:xfrm>
          <a:prstGeom prst="rect">
            <a:avLst/>
          </a:prstGeom>
        </p:spPr>
        <p:txBody>
          <a:bodyPr wrap="square">
            <a:spAutoFit/>
          </a:bodyPr>
          <a:lstStyle/>
          <a:p>
            <a:pPr marL="360">
              <a:lnSpc>
                <a:spcPct val="100000"/>
              </a:lnSpc>
              <a:buClr>
                <a:srgbClr val="000000"/>
              </a:buClr>
            </a:pPr>
            <a:endParaRPr lang="lv-LV" b="1" spc="-1" dirty="0">
              <a:solidFill>
                <a:srgbClr val="000000"/>
              </a:solidFill>
              <a:ea typeface="Open Sans"/>
            </a:endParaRPr>
          </a:p>
          <a:p>
            <a:pPr marL="360">
              <a:lnSpc>
                <a:spcPct val="100000"/>
              </a:lnSpc>
              <a:buClr>
                <a:srgbClr val="000000"/>
              </a:buClr>
            </a:pPr>
            <a:endParaRPr lang="lv-LV" b="1" spc="-1" dirty="0">
              <a:solidFill>
                <a:srgbClr val="000000"/>
              </a:solidFill>
              <a:ea typeface="Open Sans"/>
            </a:endParaRPr>
          </a:p>
          <a:p>
            <a:pPr marL="360">
              <a:lnSpc>
                <a:spcPct val="100000"/>
              </a:lnSpc>
              <a:buClr>
                <a:srgbClr val="000000"/>
              </a:buClr>
            </a:pPr>
            <a:endParaRPr lang="lv-LV" b="1" spc="-1" dirty="0">
              <a:solidFill>
                <a:srgbClr val="000000"/>
              </a:solidFill>
              <a:ea typeface="Open Sans"/>
            </a:endParaRPr>
          </a:p>
          <a:p>
            <a:pPr marL="360">
              <a:lnSpc>
                <a:spcPct val="100000"/>
              </a:lnSpc>
              <a:buClr>
                <a:srgbClr val="000000"/>
              </a:buClr>
            </a:pPr>
            <a:endParaRPr lang="lv-LV" b="1" spc="-1" dirty="0">
              <a:solidFill>
                <a:srgbClr val="000000"/>
              </a:solidFill>
              <a:ea typeface="Open Sans"/>
            </a:endParaRPr>
          </a:p>
          <a:p>
            <a:pPr marL="360">
              <a:lnSpc>
                <a:spcPct val="100000"/>
              </a:lnSpc>
              <a:buClr>
                <a:srgbClr val="000000"/>
              </a:buClr>
            </a:pPr>
            <a:endParaRPr lang="lv-LV" b="1" spc="-1" dirty="0">
              <a:solidFill>
                <a:srgbClr val="000000"/>
              </a:solidFill>
              <a:ea typeface="Open Sans"/>
            </a:endParaRPr>
          </a:p>
          <a:p>
            <a:pPr marL="360">
              <a:lnSpc>
                <a:spcPct val="100000"/>
              </a:lnSpc>
              <a:buClr>
                <a:srgbClr val="000000"/>
              </a:buClr>
            </a:pPr>
            <a:endParaRPr lang="lv-LV" b="1" spc="-1" dirty="0">
              <a:solidFill>
                <a:srgbClr val="000000"/>
              </a:solidFill>
              <a:ea typeface="Open Sans"/>
            </a:endParaRPr>
          </a:p>
          <a:p>
            <a:pPr marL="360" algn="r">
              <a:lnSpc>
                <a:spcPct val="100000"/>
              </a:lnSpc>
              <a:buClr>
                <a:srgbClr val="000000"/>
              </a:buClr>
            </a:pPr>
            <a:r>
              <a:rPr lang="lv-LV" sz="2400" b="1" spc="-1" dirty="0">
                <a:solidFill>
                  <a:srgbClr val="000000"/>
                </a:solidFill>
                <a:ea typeface="Open Sans"/>
              </a:rPr>
              <a:t>Tēla veidošana</a:t>
            </a:r>
            <a:endParaRPr lang="lv-LV" sz="2400" spc="-1" dirty="0">
              <a:latin typeface="Arial"/>
            </a:endParaRPr>
          </a:p>
        </p:txBody>
      </p:sp>
      <p:pic>
        <p:nvPicPr>
          <p:cNvPr id="2055"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6351" y="1570527"/>
            <a:ext cx="3419348" cy="2667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970" y="1374195"/>
            <a:ext cx="1733550" cy="113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6560" y="2153329"/>
            <a:ext cx="1618040" cy="1103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p:nvPr/>
        </p:nvPicPr>
        <p:blipFill>
          <a:blip r:embed="rId7" cstate="screen">
            <a:extLst>
              <a:ext uri="{28A0092B-C50C-407E-A947-70E740481C1C}">
                <a14:useLocalDpi xmlns:a14="http://schemas.microsoft.com/office/drawing/2010/main"/>
              </a:ext>
            </a:extLst>
          </a:blip>
          <a:stretch/>
        </p:blipFill>
        <p:spPr>
          <a:xfrm>
            <a:off x="-76200" y="3417187"/>
            <a:ext cx="2209800" cy="3070943"/>
          </a:xfrm>
          <a:prstGeom prst="rect">
            <a:avLst/>
          </a:prstGeom>
          <a:ln>
            <a:noFill/>
          </a:ln>
        </p:spPr>
      </p:pic>
      <p:sp>
        <p:nvSpPr>
          <p:cNvPr id="8" name="Rectangle 7"/>
          <p:cNvSpPr/>
          <p:nvPr/>
        </p:nvSpPr>
        <p:spPr>
          <a:xfrm>
            <a:off x="0" y="5040671"/>
            <a:ext cx="4676170" cy="2492990"/>
          </a:xfrm>
          <a:prstGeom prst="rect">
            <a:avLst/>
          </a:prstGeom>
        </p:spPr>
        <p:txBody>
          <a:bodyPr wrap="square">
            <a:spAutoFit/>
          </a:bodyPr>
          <a:lstStyle/>
          <a:p>
            <a:pPr marL="360">
              <a:lnSpc>
                <a:spcPct val="100000"/>
              </a:lnSpc>
              <a:buClr>
                <a:srgbClr val="000000"/>
              </a:buClr>
            </a:pPr>
            <a:endParaRPr lang="lv-LV" b="1" spc="-1" dirty="0">
              <a:solidFill>
                <a:srgbClr val="000000"/>
              </a:solidFill>
              <a:ea typeface="Open Sans"/>
            </a:endParaRPr>
          </a:p>
          <a:p>
            <a:pPr marL="360">
              <a:lnSpc>
                <a:spcPct val="100000"/>
              </a:lnSpc>
              <a:buClr>
                <a:srgbClr val="000000"/>
              </a:buClr>
            </a:pPr>
            <a:endParaRPr lang="lv-LV" b="1" spc="-1" dirty="0">
              <a:solidFill>
                <a:srgbClr val="000000"/>
              </a:solidFill>
              <a:ea typeface="Open Sans"/>
            </a:endParaRPr>
          </a:p>
          <a:p>
            <a:pPr marL="360">
              <a:lnSpc>
                <a:spcPct val="100000"/>
              </a:lnSpc>
              <a:buClr>
                <a:srgbClr val="000000"/>
              </a:buClr>
            </a:pPr>
            <a:endParaRPr lang="lv-LV" b="1" spc="-1" dirty="0">
              <a:solidFill>
                <a:srgbClr val="000000"/>
              </a:solidFill>
              <a:ea typeface="Open Sans"/>
            </a:endParaRPr>
          </a:p>
          <a:p>
            <a:pPr marL="360">
              <a:lnSpc>
                <a:spcPct val="100000"/>
              </a:lnSpc>
              <a:buClr>
                <a:srgbClr val="000000"/>
              </a:buClr>
            </a:pPr>
            <a:r>
              <a:rPr lang="lv-LV" sz="2400" b="1" spc="-1" dirty="0">
                <a:solidFill>
                  <a:srgbClr val="000000"/>
                </a:solidFill>
                <a:ea typeface="Open Sans"/>
              </a:rPr>
              <a:t>Izglītošana un sabiedrības iesaistīšana</a:t>
            </a:r>
          </a:p>
          <a:p>
            <a:pPr marL="360">
              <a:lnSpc>
                <a:spcPct val="100000"/>
              </a:lnSpc>
              <a:buClr>
                <a:srgbClr val="000000"/>
              </a:buClr>
            </a:pPr>
            <a:endParaRPr lang="lv-LV" b="1" spc="-1" dirty="0">
              <a:solidFill>
                <a:srgbClr val="000000"/>
              </a:solidFill>
              <a:latin typeface="Arial"/>
            </a:endParaRPr>
          </a:p>
          <a:p>
            <a:pPr marL="360">
              <a:lnSpc>
                <a:spcPct val="100000"/>
              </a:lnSpc>
              <a:buClr>
                <a:srgbClr val="000000"/>
              </a:buClr>
            </a:pPr>
            <a:endParaRPr lang="lv-LV" b="1" spc="-1" dirty="0">
              <a:solidFill>
                <a:srgbClr val="000000"/>
              </a:solidFill>
              <a:latin typeface="Arial"/>
            </a:endParaRPr>
          </a:p>
          <a:p>
            <a:pPr marL="360">
              <a:lnSpc>
                <a:spcPct val="100000"/>
              </a:lnSpc>
              <a:buClr>
                <a:srgbClr val="000000"/>
              </a:buClr>
            </a:pPr>
            <a:endParaRPr lang="lv-LV" spc="-1" dirty="0">
              <a:latin typeface="Arial"/>
            </a:endParaRPr>
          </a:p>
        </p:txBody>
      </p:sp>
      <p:pic>
        <p:nvPicPr>
          <p:cNvPr id="2058" name="Picture 1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71373" y="3087520"/>
            <a:ext cx="1667704" cy="118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77141" y="3257132"/>
            <a:ext cx="2366859" cy="157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 name="Picture 1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646487" y="5211763"/>
            <a:ext cx="2462213"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9" name="Picture 21" descr="\\FS-DOME\Users\Sint_vi\Desktop\DSC_0802_.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631719" y="4298240"/>
            <a:ext cx="2073506" cy="1448934"/>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FS-DOME\Users\Sint_vi\Desktop\5.marts\Bildes\UNESCO 6.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103086" y="3338083"/>
            <a:ext cx="2699738" cy="179974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400800" y="4856964"/>
            <a:ext cx="2202600" cy="123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6201" y="2304075"/>
            <a:ext cx="2261127" cy="1200329"/>
          </a:xfrm>
          <a:prstGeom prst="rect">
            <a:avLst/>
          </a:prstGeom>
        </p:spPr>
        <p:txBody>
          <a:bodyPr wrap="square">
            <a:spAutoFit/>
          </a:bodyPr>
          <a:lstStyle/>
          <a:p>
            <a:pPr marL="360" lvl="0">
              <a:buClr>
                <a:srgbClr val="000000"/>
              </a:buClr>
            </a:pPr>
            <a:endParaRPr lang="lv-LV" sz="2400" b="1" spc="-1" dirty="0">
              <a:solidFill>
                <a:srgbClr val="000000"/>
              </a:solidFill>
              <a:ea typeface="Open Sans"/>
            </a:endParaRPr>
          </a:p>
          <a:p>
            <a:pPr marL="360" lvl="0">
              <a:buClr>
                <a:srgbClr val="000000"/>
              </a:buClr>
            </a:pPr>
            <a:endParaRPr lang="lv-LV" sz="2400" b="1" spc="-1" dirty="0">
              <a:solidFill>
                <a:srgbClr val="000000"/>
              </a:solidFill>
              <a:ea typeface="Open Sans"/>
            </a:endParaRPr>
          </a:p>
          <a:p>
            <a:pPr marL="360" lvl="0">
              <a:buClr>
                <a:srgbClr val="000000"/>
              </a:buClr>
            </a:pPr>
            <a:r>
              <a:rPr lang="lv-LV" sz="2400" b="1" spc="-1" dirty="0">
                <a:solidFill>
                  <a:srgbClr val="000000"/>
                </a:solidFill>
                <a:ea typeface="Open Sans"/>
              </a:rPr>
              <a:t>Izpētes</a:t>
            </a:r>
          </a:p>
        </p:txBody>
      </p:sp>
    </p:spTree>
    <p:extLst>
      <p:ext uri="{BB962C8B-B14F-4D97-AF65-F5344CB8AC3E}">
        <p14:creationId xmlns:p14="http://schemas.microsoft.com/office/powerpoint/2010/main" val="588291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lv-LV"/>
          </a:p>
        </p:txBody>
      </p:sp>
      <p:sp>
        <p:nvSpPr>
          <p:cNvPr id="3" name="Subtitle 2"/>
          <p:cNvSpPr>
            <a:spLocks noGrp="1"/>
          </p:cNvSpPr>
          <p:nvPr>
            <p:ph type="subTitle" idx="1"/>
          </p:nvPr>
        </p:nvSpPr>
        <p:spPr/>
        <p:txBody>
          <a:bodyPr/>
          <a:lstStyle/>
          <a:p>
            <a:endParaRPr lang="lv-LV"/>
          </a:p>
        </p:txBody>
      </p:sp>
      <p:sp>
        <p:nvSpPr>
          <p:cNvPr id="5" name="TextBox 3"/>
          <p:cNvSpPr txBox="1"/>
          <p:nvPr/>
        </p:nvSpPr>
        <p:spPr>
          <a:xfrm>
            <a:off x="611560" y="1556792"/>
            <a:ext cx="8352928" cy="646331"/>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dirty="0">
              <a:solidFill>
                <a:srgbClr val="A20227"/>
              </a:solidFill>
              <a:latin typeface="Open Sans" panose="020B0606030504020204" pitchFamily="34" charset="0"/>
              <a:ea typeface="Open Sans" panose="020B0606030504020204" pitchFamily="34" charset="0"/>
              <a:cs typeface="Open Sans" panose="020B0606030504020204" pitchFamily="34" charset="0"/>
            </a:endParaRPr>
          </a:p>
          <a:p>
            <a:endParaRPr lang="lv-LV" dirty="0">
              <a:solidFill>
                <a:srgbClr val="A2022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107504" y="836712"/>
            <a:ext cx="6750496" cy="1754326"/>
          </a:xfrm>
          <a:prstGeom prst="rect">
            <a:avLst/>
          </a:prstGeom>
        </p:spPr>
        <p:txBody>
          <a:bodyPr wrap="square">
            <a:spAutoFit/>
          </a:bodyPr>
          <a:lstStyle/>
          <a:p>
            <a:pPr algn="just"/>
            <a:endParaRPr lang="lv-LV" b="1" dirty="0">
              <a:ea typeface="Open Sans" panose="020B0606030504020204" pitchFamily="34" charset="0"/>
              <a:cs typeface="Open Sans" panose="020B0606030504020204" pitchFamily="34" charset="0"/>
            </a:endParaRPr>
          </a:p>
          <a:p>
            <a:pPr algn="just"/>
            <a:r>
              <a:rPr lang="lv-LV" b="1" dirty="0">
                <a:ea typeface="Open Sans" panose="020B0606030504020204" pitchFamily="34" charset="0"/>
                <a:cs typeface="Open Sans" panose="020B0606030504020204" pitchFamily="34" charset="0"/>
              </a:rPr>
              <a:t>1. Izpēte.</a:t>
            </a:r>
          </a:p>
          <a:p>
            <a:pPr algn="just"/>
            <a:r>
              <a:rPr lang="lv-LV" dirty="0">
                <a:ea typeface="Open Sans" panose="020B0606030504020204" pitchFamily="34" charset="0"/>
                <a:cs typeface="Open Sans" panose="020B0606030504020204" pitchFamily="34" charset="0"/>
              </a:rPr>
              <a:t>Mērķis: apzināt un pamatot unikālā vecpilsētas kultūrvides un dabas kompleksa vērtības. </a:t>
            </a:r>
            <a:r>
              <a:rPr lang="lv-LV" altLang="lv-LV" dirty="0"/>
              <a:t>Zinātniski pētījumi: </a:t>
            </a:r>
          </a:p>
          <a:p>
            <a:pPr algn="just"/>
            <a:r>
              <a:rPr lang="lv-LV" altLang="lv-LV" b="1" dirty="0"/>
              <a:t>“Kuldīga: arhitektūra un pilsētbūvniecība” (2014), </a:t>
            </a:r>
          </a:p>
          <a:p>
            <a:pPr algn="just"/>
            <a:r>
              <a:rPr lang="lv-LV" altLang="lv-LV" b="1" dirty="0"/>
              <a:t>“Kuldīga: laiki, cilvēki un ainava” (2017).</a:t>
            </a:r>
            <a:endParaRPr lang="lv-LV" b="1" dirty="0">
              <a:ea typeface="Open Sans" panose="020B0606030504020204" pitchFamily="34" charset="0"/>
              <a:cs typeface="Open Sans" panose="020B0606030504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140968"/>
            <a:ext cx="4956175" cy="299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http://kuldiga.lv/components/com_eventgallery/helpers/image.php?option=com_eventgallery&amp;mode=full&amp;view=resizeimage&amp;folder=gramatas_kuldiga_laiki_cilveki_ainava_atversana&amp;file=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1960" y="2780928"/>
            <a:ext cx="4500562"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431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119814" cy="2127770"/>
          </a:xfrm>
        </p:spPr>
        <p:txBody>
          <a:bodyPr>
            <a:normAutofit/>
          </a:bodyPr>
          <a:lstStyle/>
          <a:p>
            <a:pPr algn="ctr"/>
            <a:br>
              <a:rPr lang="lv-LV" sz="2800" b="1" dirty="0">
                <a:solidFill>
                  <a:srgbClr val="920704"/>
                </a:solidFill>
                <a:latin typeface="+mn-lt"/>
              </a:rPr>
            </a:br>
            <a:r>
              <a:rPr lang="lv-LV" sz="2800" b="1" dirty="0">
                <a:solidFill>
                  <a:srgbClr val="920704"/>
                </a:solidFill>
                <a:latin typeface="+mn-lt"/>
              </a:rPr>
              <a:t>Apvienoto Nāciju Izglītības, zinātnes un kultūras organizācija </a:t>
            </a:r>
          </a:p>
        </p:txBody>
      </p:sp>
      <p:sp>
        <p:nvSpPr>
          <p:cNvPr id="3" name="Content Placeholder 2"/>
          <p:cNvSpPr>
            <a:spLocks noGrp="1"/>
          </p:cNvSpPr>
          <p:nvPr>
            <p:ph idx="1"/>
          </p:nvPr>
        </p:nvSpPr>
        <p:spPr>
          <a:xfrm>
            <a:off x="611560" y="2564904"/>
            <a:ext cx="7903790" cy="3816424"/>
          </a:xfrm>
        </p:spPr>
        <p:txBody>
          <a:bodyPr/>
          <a:lstStyle/>
          <a:p>
            <a:pPr algn="just"/>
            <a:r>
              <a:rPr lang="lv-LV" dirty="0"/>
              <a:t>UNESCO dibināta 1945. gada 16.novembrī ar mērķi veicināt visā pasaulē miera kultūru, rosināt sadarbību un dialogu starp cilvēkiem un dažādām kultūrām, dot ieguldījumu nabadzības mazināšanā un veicināt ilgtspējīgu attīstību ar izglītības, zinātnes, kultūras un komunikāciju palīdzību. UNESCO pēc sava juridiskā statusa ir patstāvīga, autonoma starpvaldību organizācija. Šobrīd tajā ir 195 dalībvalstis. Tās ģenerāldirektore kopš 2017. gada rudens ir Francijas pārstāve Odrija </a:t>
            </a:r>
            <a:r>
              <a:rPr lang="lv-LV" dirty="0" err="1"/>
              <a:t>Azulē</a:t>
            </a:r>
            <a:r>
              <a:rPr lang="lv-LV" dirty="0"/>
              <a:t>.</a:t>
            </a:r>
          </a:p>
          <a:p>
            <a:pPr algn="just"/>
            <a:r>
              <a:rPr lang="lv-LV" dirty="0"/>
              <a:t>Katrā dalībvalstī ir nacionālā komisija.</a:t>
            </a:r>
          </a:p>
          <a:p>
            <a:pPr algn="just"/>
            <a:r>
              <a:rPr lang="lv-LV" dirty="0"/>
              <a:t>Galvenā mītne atrodas Parīzē.</a:t>
            </a:r>
          </a:p>
          <a:p>
            <a:endParaRPr lang="lv-LV"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20072" y="4221088"/>
            <a:ext cx="3286125" cy="247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849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F:\Jana\no darba datora 11.09\ARHITEKTAM\AIG petijums vecpisetas inventarizacija\AIG petijums gatavs 19.10.2009\Kartes_diskam\Jpg_formats\Eku_kopeja_autentiskuma_pakape.jpg">
            <a:extLst>
              <a:ext uri="{FF2B5EF4-FFF2-40B4-BE49-F238E27FC236}">
                <a16:creationId xmlns:a16="http://schemas.microsoft.com/office/drawing/2014/main" id="{4348CCDA-8277-442C-B7C3-A45D270E368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3302" y="548680"/>
            <a:ext cx="8617396" cy="6309320"/>
          </a:xfrm>
          <a:prstGeom prst="rect">
            <a:avLst/>
          </a:prstGeom>
          <a:ln>
            <a:noFill/>
          </a:ln>
          <a:effectLst/>
        </p:spPr>
      </p:pic>
      <p:sp>
        <p:nvSpPr>
          <p:cNvPr id="2" name="Subtitle 2">
            <a:extLst>
              <a:ext uri="{FF2B5EF4-FFF2-40B4-BE49-F238E27FC236}">
                <a16:creationId xmlns:a16="http://schemas.microsoft.com/office/drawing/2014/main" id="{7E4EC1EF-FB60-43C2-93B2-B0F55378D70E}"/>
              </a:ext>
            </a:extLst>
          </p:cNvPr>
          <p:cNvSpPr txBox="1">
            <a:spLocks/>
          </p:cNvSpPr>
          <p:nvPr/>
        </p:nvSpPr>
        <p:spPr>
          <a:xfrm>
            <a:off x="0" y="0"/>
            <a:ext cx="9144000" cy="567483"/>
          </a:xfrm>
          <a:prstGeom prst="rect">
            <a:avLst/>
          </a:prstGeom>
          <a:solidFill>
            <a:schemeClr val="bg1">
              <a:alpha val="60000"/>
            </a:schemeClr>
          </a:solidFill>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lv-LV" sz="2400" b="1" dirty="0">
                <a:solidFill>
                  <a:srgbClr val="C00000"/>
                </a:solidFill>
              </a:rPr>
              <a:t>Apzināšana</a:t>
            </a:r>
            <a:r>
              <a:rPr lang="lv-LV" sz="2400" dirty="0">
                <a:solidFill>
                  <a:srgbClr val="C00000"/>
                </a:solidFill>
              </a:rPr>
              <a:t> </a:t>
            </a:r>
            <a:endParaRPr lang="lv-LV" dirty="0"/>
          </a:p>
        </p:txBody>
      </p:sp>
    </p:spTree>
    <p:extLst>
      <p:ext uri="{BB962C8B-B14F-4D97-AF65-F5344CB8AC3E}">
        <p14:creationId xmlns:p14="http://schemas.microsoft.com/office/powerpoint/2010/main" val="2538658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6B4AB76-DE98-4694-8F46-C0DBC19E3164}"/>
              </a:ext>
            </a:extLst>
          </p:cNvPr>
          <p:cNvSpPr txBox="1">
            <a:spLocks/>
          </p:cNvSpPr>
          <p:nvPr/>
        </p:nvSpPr>
        <p:spPr>
          <a:xfrm>
            <a:off x="0" y="0"/>
            <a:ext cx="9144000" cy="567483"/>
          </a:xfrm>
          <a:prstGeom prst="rect">
            <a:avLst/>
          </a:prstGeom>
          <a:solidFill>
            <a:schemeClr val="bg1">
              <a:alpha val="60000"/>
            </a:schemeClr>
          </a:solidFill>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lv-LV" sz="2400" b="1" dirty="0">
                <a:solidFill>
                  <a:srgbClr val="C00000"/>
                </a:solidFill>
              </a:rPr>
              <a:t>Vienotu koncepciju radīšana</a:t>
            </a:r>
            <a:endParaRPr lang="lv-LV" sz="2400" b="1" dirty="0"/>
          </a:p>
          <a:p>
            <a:pPr marL="0" indent="0">
              <a:buNone/>
              <a:defRPr/>
            </a:pPr>
            <a:endParaRPr lang="lv-LV" dirty="0"/>
          </a:p>
        </p:txBody>
      </p:sp>
      <p:pic>
        <p:nvPicPr>
          <p:cNvPr id="3" name="Picture 3">
            <a:extLst>
              <a:ext uri="{FF2B5EF4-FFF2-40B4-BE49-F238E27FC236}">
                <a16:creationId xmlns:a16="http://schemas.microsoft.com/office/drawing/2014/main" id="{CDF11ED5-5BB0-405D-81C7-74F6DC8F99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48" y="714356"/>
            <a:ext cx="5027407" cy="588585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13">
            <a:extLst>
              <a:ext uri="{FF2B5EF4-FFF2-40B4-BE49-F238E27FC236}">
                <a16:creationId xmlns:a16="http://schemas.microsoft.com/office/drawing/2014/main" id="{2950B569-6936-4A18-86BE-FBD7712BD9C2}"/>
              </a:ext>
            </a:extLst>
          </p:cNvPr>
          <p:cNvPicPr>
            <a:picLocks noChangeAspect="1" noChangeArrowheads="1"/>
          </p:cNvPicPr>
          <p:nvPr/>
        </p:nvPicPr>
        <p:blipFill>
          <a:blip r:embed="rId4" cstate="print"/>
          <a:srcRect/>
          <a:stretch>
            <a:fillRect/>
          </a:stretch>
        </p:blipFill>
        <p:spPr bwMode="auto">
          <a:xfrm>
            <a:off x="5715008" y="4500570"/>
            <a:ext cx="2772368" cy="1900246"/>
          </a:xfrm>
          <a:prstGeom prst="rect">
            <a:avLst/>
          </a:prstGeom>
          <a:ln>
            <a:noFill/>
          </a:ln>
          <a:effectLst/>
        </p:spPr>
      </p:pic>
      <p:pic>
        <p:nvPicPr>
          <p:cNvPr id="5" name="Picture 17">
            <a:extLst>
              <a:ext uri="{FF2B5EF4-FFF2-40B4-BE49-F238E27FC236}">
                <a16:creationId xmlns:a16="http://schemas.microsoft.com/office/drawing/2014/main" id="{34AEF092-E135-476B-B9D0-E32A6D78D8D9}"/>
              </a:ext>
            </a:extLst>
          </p:cNvPr>
          <p:cNvPicPr>
            <a:picLocks noChangeAspect="1" noChangeArrowheads="1"/>
          </p:cNvPicPr>
          <p:nvPr/>
        </p:nvPicPr>
        <p:blipFill>
          <a:blip r:embed="rId5" cstate="print"/>
          <a:srcRect/>
          <a:stretch>
            <a:fillRect/>
          </a:stretch>
        </p:blipFill>
        <p:spPr bwMode="auto">
          <a:xfrm>
            <a:off x="5741555" y="2856882"/>
            <a:ext cx="2781735" cy="1643688"/>
          </a:xfrm>
          <a:prstGeom prst="rect">
            <a:avLst/>
          </a:prstGeom>
          <a:ln>
            <a:noFill/>
          </a:ln>
          <a:effectLst/>
        </p:spPr>
      </p:pic>
      <p:pic>
        <p:nvPicPr>
          <p:cNvPr id="6" name="Picture 4">
            <a:extLst>
              <a:ext uri="{FF2B5EF4-FFF2-40B4-BE49-F238E27FC236}">
                <a16:creationId xmlns:a16="http://schemas.microsoft.com/office/drawing/2014/main" id="{4B82F9A6-E636-4AE9-B1D8-518CB09D5FE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78520" y="1736054"/>
            <a:ext cx="2611632" cy="1220388"/>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744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lv-LV"/>
          </a:p>
        </p:txBody>
      </p:sp>
      <p:sp>
        <p:nvSpPr>
          <p:cNvPr id="3" name="Subtitle 2"/>
          <p:cNvSpPr>
            <a:spLocks noGrp="1"/>
          </p:cNvSpPr>
          <p:nvPr>
            <p:ph type="subTitle" idx="1"/>
          </p:nvPr>
        </p:nvSpPr>
        <p:spPr/>
        <p:txBody>
          <a:bodyPr/>
          <a:lstStyle/>
          <a:p>
            <a:endParaRPr lang="lv-LV"/>
          </a:p>
        </p:txBody>
      </p:sp>
      <p:sp>
        <p:nvSpPr>
          <p:cNvPr id="5" name="TextBox 3"/>
          <p:cNvSpPr txBox="1"/>
          <p:nvPr/>
        </p:nvSpPr>
        <p:spPr>
          <a:xfrm>
            <a:off x="285720" y="1000108"/>
            <a:ext cx="8643998" cy="3139321"/>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lv-LV" dirty="0"/>
              <a:t>Pilsētas spēles gaitā tiek veicināta piederības sajūta konkrētai unikālai vietai, izpratne par konkrētās vietas vērtībām; patstāvība, pašiniciatīva, radoša pieeja uzdevumam, jaunas zināšanas, iemaņas; veidota sadarbība pašvaldības ietvaros starp vecāko paaudzi, jaunatni, pedagogiem, pašvaldības speciālistiem u.c. institūcijām; mantojuma pārmantošanas ideju popularizēšana skolās un jauniešu interešu grupās. </a:t>
            </a:r>
          </a:p>
          <a:p>
            <a:pPr algn="just"/>
            <a:endParaRPr lang="lv-LV" dirty="0"/>
          </a:p>
          <a:p>
            <a:pPr algn="just"/>
            <a:r>
              <a:rPr lang="lv-LV" dirty="0"/>
              <a:t>2015. gadā Pilsētas spēle saņem VKPAI atzinības rakstu par ieguldījumu kultūras mantojuma jomā nominācijā “Kultūras mantojuma popularizēšana”</a:t>
            </a:r>
            <a:endParaRPr lang="lv-LV" dirty="0">
              <a:solidFill>
                <a:srgbClr val="A20227"/>
              </a:solidFill>
              <a:latin typeface="Open Sans" panose="020B0606030504020204" pitchFamily="34" charset="0"/>
              <a:ea typeface="Open Sans" panose="020B0606030504020204" pitchFamily="34" charset="0"/>
              <a:cs typeface="Open Sans" panose="020B0606030504020204" pitchFamily="34" charset="0"/>
            </a:endParaRPr>
          </a:p>
          <a:p>
            <a:pPr algn="just"/>
            <a:endParaRPr lang="lv-LV" dirty="0"/>
          </a:p>
          <a:p>
            <a:pPr algn="just"/>
            <a:endParaRPr lang="lv-LV" dirty="0"/>
          </a:p>
          <a:p>
            <a:r>
              <a:rPr lang="lv-LV" dirty="0">
                <a:solidFill>
                  <a:srgbClr val="A20227"/>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6" name="Picture 2" descr="http://www.kuldiga.lv/images/Rakstiem/Bildes_rakstos/mantojuma_balva_2015_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5736" y="3284984"/>
            <a:ext cx="4166581" cy="276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822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lv-LV"/>
          </a:p>
        </p:txBody>
      </p:sp>
      <p:sp>
        <p:nvSpPr>
          <p:cNvPr id="3" name="Subtitle 2"/>
          <p:cNvSpPr>
            <a:spLocks noGrp="1"/>
          </p:cNvSpPr>
          <p:nvPr>
            <p:ph type="subTitle" idx="1"/>
          </p:nvPr>
        </p:nvSpPr>
        <p:spPr/>
        <p:txBody>
          <a:bodyPr/>
          <a:lstStyle/>
          <a:p>
            <a:endParaRPr lang="lv-LV"/>
          </a:p>
        </p:txBody>
      </p:sp>
      <p:sp>
        <p:nvSpPr>
          <p:cNvPr id="5" name="TextBox 3"/>
          <p:cNvSpPr txBox="1"/>
          <p:nvPr/>
        </p:nvSpPr>
        <p:spPr>
          <a:xfrm>
            <a:off x="214282" y="1000108"/>
            <a:ext cx="8750206" cy="1477328"/>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lv-LV" dirty="0"/>
              <a:t>Dalība spēlē paredz darbošanos 5 cilvēku komandā, kas pilnveido sadarbības prasmes. Spēles svarīga sastāvdaļa ir iespēja līdzdarboties un sajust - gūt praktisku pieredzi, iesaistoties spēles rīkotāju izveidotajos pieturas punktos, kas paredz gan izglītojošas lekcijas, gan konkrētus darba uzdevumus.</a:t>
            </a:r>
            <a:endParaRPr lang="lv-LV" i="1" dirty="0">
              <a:solidFill>
                <a:srgbClr val="A20227"/>
              </a:solidFill>
              <a:ea typeface="Open Sans" panose="020B0606030504020204" pitchFamily="34" charset="0"/>
              <a:cs typeface="Open Sans" panose="020B0606030504020204" pitchFamily="34" charset="0"/>
            </a:endParaRPr>
          </a:p>
          <a:p>
            <a:endParaRPr lang="lv-LV" dirty="0">
              <a:solidFill>
                <a:srgbClr val="A2022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DSC_0317_E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286124"/>
            <a:ext cx="4071934" cy="2707836"/>
          </a:xfrm>
          <a:prstGeom prst="rect">
            <a:avLst/>
          </a:prstGeom>
        </p:spPr>
      </p:pic>
      <p:pic>
        <p:nvPicPr>
          <p:cNvPr id="9" name="Picture 8" descr="DSC0608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3306" y="1928802"/>
            <a:ext cx="4071966" cy="2725861"/>
          </a:xfrm>
          <a:prstGeom prst="rect">
            <a:avLst/>
          </a:prstGeom>
        </p:spPr>
      </p:pic>
      <p:pic>
        <p:nvPicPr>
          <p:cNvPr id="6" name="Picture 5" descr="01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2099" y="3643314"/>
            <a:ext cx="3821901" cy="2547934"/>
          </a:xfrm>
          <a:prstGeom prst="rect">
            <a:avLst/>
          </a:prstGeom>
        </p:spPr>
      </p:pic>
    </p:spTree>
    <p:extLst>
      <p:ext uri="{BB962C8B-B14F-4D97-AF65-F5344CB8AC3E}">
        <p14:creationId xmlns:p14="http://schemas.microsoft.com/office/powerpoint/2010/main" val="705716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lv-LV"/>
          </a:p>
        </p:txBody>
      </p:sp>
      <p:sp>
        <p:nvSpPr>
          <p:cNvPr id="3" name="Subtitle 2"/>
          <p:cNvSpPr>
            <a:spLocks noGrp="1"/>
          </p:cNvSpPr>
          <p:nvPr>
            <p:ph type="subTitle" idx="1"/>
          </p:nvPr>
        </p:nvSpPr>
        <p:spPr/>
        <p:txBody>
          <a:bodyPr/>
          <a:lstStyle/>
          <a:p>
            <a:endParaRPr lang="lv-LV"/>
          </a:p>
        </p:txBody>
      </p:sp>
      <p:pic>
        <p:nvPicPr>
          <p:cNvPr id="7" name="Picture 6" descr="DSCF229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43116"/>
            <a:ext cx="3000396" cy="4000528"/>
          </a:xfrm>
          <a:prstGeom prst="rect">
            <a:avLst/>
          </a:prstGeom>
        </p:spPr>
      </p:pic>
      <p:pic>
        <p:nvPicPr>
          <p:cNvPr id="9" name="Picture 8" descr="DSC0614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7720" y="3286124"/>
            <a:ext cx="4286280" cy="2869328"/>
          </a:xfrm>
          <a:prstGeom prst="rect">
            <a:avLst/>
          </a:prstGeom>
        </p:spPr>
      </p:pic>
      <p:pic>
        <p:nvPicPr>
          <p:cNvPr id="8" name="Picture 7" descr="DSCF233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28794" y="785794"/>
            <a:ext cx="3000378" cy="4000504"/>
          </a:xfrm>
          <a:prstGeom prst="rect">
            <a:avLst/>
          </a:prstGeom>
        </p:spPr>
      </p:pic>
      <p:sp>
        <p:nvSpPr>
          <p:cNvPr id="11" name="TextBox 10"/>
          <p:cNvSpPr txBox="1"/>
          <p:nvPr/>
        </p:nvSpPr>
        <p:spPr>
          <a:xfrm>
            <a:off x="6153160" y="1009632"/>
            <a:ext cx="2571768" cy="369332"/>
          </a:xfrm>
          <a:prstGeom prst="rect">
            <a:avLst/>
          </a:prstGeom>
          <a:noFill/>
        </p:spPr>
        <p:txBody>
          <a:bodyPr wrap="square" rtlCol="0">
            <a:spAutoFit/>
          </a:bodyPr>
          <a:lstStyle/>
          <a:p>
            <a:endParaRPr lang="lv-LV"/>
          </a:p>
        </p:txBody>
      </p:sp>
      <p:sp>
        <p:nvSpPr>
          <p:cNvPr id="13" name="TextBox 12"/>
          <p:cNvSpPr txBox="1"/>
          <p:nvPr/>
        </p:nvSpPr>
        <p:spPr>
          <a:xfrm>
            <a:off x="5000628" y="1285860"/>
            <a:ext cx="4143372" cy="1723549"/>
          </a:xfrm>
          <a:prstGeom prst="rect">
            <a:avLst/>
          </a:prstGeom>
          <a:noFill/>
        </p:spPr>
        <p:txBody>
          <a:bodyPr wrap="square" rtlCol="0">
            <a:spAutoFit/>
          </a:bodyPr>
          <a:lstStyle/>
          <a:p>
            <a:pPr algn="ctr"/>
            <a:r>
              <a:rPr lang="lv-LV" b="1" dirty="0"/>
              <a:t>Pilsētas spēles saturs ik gadus tiek dažādots, akcentējot jaunas tēmas vai virzienus, kuros ikdienā ierasti Kuldīgas vides aspekti tiek atklāti neparastā rakursā. </a:t>
            </a:r>
          </a:p>
          <a:p>
            <a:pPr algn="just"/>
            <a:endParaRPr lang="lv-LV" sz="1600" b="1" dirty="0"/>
          </a:p>
        </p:txBody>
      </p:sp>
    </p:spTree>
    <p:extLst>
      <p:ext uri="{BB962C8B-B14F-4D97-AF65-F5344CB8AC3E}">
        <p14:creationId xmlns:p14="http://schemas.microsoft.com/office/powerpoint/2010/main" val="1676223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lv-LV"/>
          </a:p>
        </p:txBody>
      </p:sp>
      <p:sp>
        <p:nvSpPr>
          <p:cNvPr id="3" name="Subtitle 2"/>
          <p:cNvSpPr>
            <a:spLocks noGrp="1"/>
          </p:cNvSpPr>
          <p:nvPr>
            <p:ph type="subTitle" idx="1"/>
          </p:nvPr>
        </p:nvSpPr>
        <p:spPr/>
        <p:txBody>
          <a:bodyPr/>
          <a:lstStyle/>
          <a:p>
            <a:endParaRPr lang="lv-LV"/>
          </a:p>
        </p:txBody>
      </p:sp>
      <p:pic>
        <p:nvPicPr>
          <p:cNvPr id="8" name="Picture 7" descr="DSC_0386_E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3438" y="3286124"/>
            <a:ext cx="4214842" cy="2802870"/>
          </a:xfrm>
          <a:prstGeom prst="rect">
            <a:avLst/>
          </a:prstGeom>
        </p:spPr>
      </p:pic>
      <p:pic>
        <p:nvPicPr>
          <p:cNvPr id="6" name="Picture 5" descr="DSC_0237_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7356" y="714356"/>
            <a:ext cx="4142298" cy="2754628"/>
          </a:xfrm>
          <a:prstGeom prst="rect">
            <a:avLst/>
          </a:prstGeom>
        </p:spPr>
      </p:pic>
      <p:pic>
        <p:nvPicPr>
          <p:cNvPr id="7" name="Picture 6" descr="DSC_0377_E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214686"/>
            <a:ext cx="4357149" cy="2897504"/>
          </a:xfrm>
          <a:prstGeom prst="rect">
            <a:avLst/>
          </a:prstGeom>
        </p:spPr>
      </p:pic>
      <p:sp>
        <p:nvSpPr>
          <p:cNvPr id="10" name="TextBox 9"/>
          <p:cNvSpPr txBox="1"/>
          <p:nvPr/>
        </p:nvSpPr>
        <p:spPr>
          <a:xfrm>
            <a:off x="6867540" y="1795450"/>
            <a:ext cx="847732" cy="369332"/>
          </a:xfrm>
          <a:prstGeom prst="rect">
            <a:avLst/>
          </a:prstGeom>
          <a:noFill/>
        </p:spPr>
        <p:txBody>
          <a:bodyPr wrap="square" rtlCol="0">
            <a:spAutoFit/>
          </a:bodyPr>
          <a:lstStyle/>
          <a:p>
            <a:endParaRPr lang="lv-LV" dirty="0"/>
          </a:p>
        </p:txBody>
      </p:sp>
      <p:sp>
        <p:nvSpPr>
          <p:cNvPr id="11" name="TextBox 10"/>
          <p:cNvSpPr txBox="1"/>
          <p:nvPr/>
        </p:nvSpPr>
        <p:spPr>
          <a:xfrm>
            <a:off x="6858016" y="1785926"/>
            <a:ext cx="847732" cy="369332"/>
          </a:xfrm>
          <a:prstGeom prst="rect">
            <a:avLst/>
          </a:prstGeom>
          <a:noFill/>
        </p:spPr>
        <p:txBody>
          <a:bodyPr wrap="square" rtlCol="0">
            <a:spAutoFit/>
          </a:bodyPr>
          <a:lstStyle/>
          <a:p>
            <a:endParaRPr lang="lv-LV" dirty="0"/>
          </a:p>
        </p:txBody>
      </p:sp>
      <p:sp>
        <p:nvSpPr>
          <p:cNvPr id="12" name="TextBox 11"/>
          <p:cNvSpPr txBox="1"/>
          <p:nvPr/>
        </p:nvSpPr>
        <p:spPr>
          <a:xfrm>
            <a:off x="7010416" y="1938326"/>
            <a:ext cx="847732" cy="369332"/>
          </a:xfrm>
          <a:prstGeom prst="rect">
            <a:avLst/>
          </a:prstGeom>
          <a:noFill/>
        </p:spPr>
        <p:txBody>
          <a:bodyPr wrap="square" rtlCol="0">
            <a:spAutoFit/>
          </a:bodyPr>
          <a:lstStyle/>
          <a:p>
            <a:endParaRPr lang="lv-LV" dirty="0"/>
          </a:p>
        </p:txBody>
      </p:sp>
      <p:sp>
        <p:nvSpPr>
          <p:cNvPr id="13" name="Rectangle 12"/>
          <p:cNvSpPr/>
          <p:nvPr/>
        </p:nvSpPr>
        <p:spPr>
          <a:xfrm>
            <a:off x="6072198" y="1357298"/>
            <a:ext cx="2786082" cy="1200329"/>
          </a:xfrm>
          <a:prstGeom prst="rect">
            <a:avLst/>
          </a:prstGeom>
        </p:spPr>
        <p:txBody>
          <a:bodyPr wrap="square">
            <a:spAutoFit/>
          </a:bodyPr>
          <a:lstStyle/>
          <a:p>
            <a:pPr algn="ctr"/>
            <a:r>
              <a:rPr lang="lv-LV" b="1" dirty="0"/>
              <a:t>Tā īpaša uzmanība tikusi pievērsta tradicionālo un izzūdošo amatu popularizēšanai.</a:t>
            </a:r>
            <a:endParaRPr lang="lv-LV" dirty="0"/>
          </a:p>
        </p:txBody>
      </p:sp>
    </p:spTree>
    <p:extLst>
      <p:ext uri="{BB962C8B-B14F-4D97-AF65-F5344CB8AC3E}">
        <p14:creationId xmlns:p14="http://schemas.microsoft.com/office/powerpoint/2010/main" val="195272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lv-LV"/>
          </a:p>
        </p:txBody>
      </p:sp>
      <p:sp>
        <p:nvSpPr>
          <p:cNvPr id="3" name="Subtitle 2"/>
          <p:cNvSpPr>
            <a:spLocks noGrp="1"/>
          </p:cNvSpPr>
          <p:nvPr>
            <p:ph type="subTitle" idx="1"/>
          </p:nvPr>
        </p:nvSpPr>
        <p:spPr/>
        <p:txBody>
          <a:bodyPr/>
          <a:lstStyle/>
          <a:p>
            <a:endParaRPr lang="lv-LV"/>
          </a:p>
        </p:txBody>
      </p:sp>
      <p:pic>
        <p:nvPicPr>
          <p:cNvPr id="7" name="Picture 6" descr="02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43108" y="714356"/>
            <a:ext cx="4143372" cy="2762248"/>
          </a:xfrm>
          <a:prstGeom prst="rect">
            <a:avLst/>
          </a:prstGeom>
        </p:spPr>
      </p:pic>
      <p:pic>
        <p:nvPicPr>
          <p:cNvPr id="8" name="Picture 7" descr="01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3357562"/>
            <a:ext cx="4143372" cy="2762248"/>
          </a:xfrm>
          <a:prstGeom prst="rect">
            <a:avLst/>
          </a:prstGeom>
        </p:spPr>
      </p:pic>
      <p:pic>
        <p:nvPicPr>
          <p:cNvPr id="6" name="Picture 5" descr="00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844" y="3357562"/>
            <a:ext cx="4071966" cy="2714644"/>
          </a:xfrm>
          <a:prstGeom prst="rect">
            <a:avLst/>
          </a:prstGeom>
        </p:spPr>
      </p:pic>
    </p:spTree>
    <p:extLst>
      <p:ext uri="{BB962C8B-B14F-4D97-AF65-F5344CB8AC3E}">
        <p14:creationId xmlns:p14="http://schemas.microsoft.com/office/powerpoint/2010/main" val="4021956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F:\bildes_modris\iveta restauracija sak\DSC_1189.JPG">
            <a:extLst>
              <a:ext uri="{FF2B5EF4-FFF2-40B4-BE49-F238E27FC236}">
                <a16:creationId xmlns:a16="http://schemas.microsoft.com/office/drawing/2014/main" id="{AB25F5E2-1DE5-4ACB-A0DA-7A166E6839B2}"/>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86380" cy="3429000"/>
          </a:xfrm>
          <a:prstGeom prst="rect">
            <a:avLst/>
          </a:prstGeom>
          <a:ln>
            <a:noFill/>
          </a:ln>
          <a:effectLst/>
        </p:spPr>
      </p:pic>
      <p:pic>
        <p:nvPicPr>
          <p:cNvPr id="7" name="Picture 2">
            <a:extLst>
              <a:ext uri="{FF2B5EF4-FFF2-40B4-BE49-F238E27FC236}">
                <a16:creationId xmlns:a16="http://schemas.microsoft.com/office/drawing/2014/main" id="{F732F99D-CC73-4756-AABC-566E818F5D6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3429000"/>
            <a:ext cx="3643306" cy="3429000"/>
          </a:xfrm>
          <a:prstGeom prst="rect">
            <a:avLst/>
          </a:prstGeom>
          <a:ln>
            <a:noFill/>
          </a:ln>
          <a:effectLst/>
        </p:spPr>
      </p:pic>
      <p:pic>
        <p:nvPicPr>
          <p:cNvPr id="4" name="Picture 6" descr="F:\bildes_modris\iveta aaderesana pie muzeja\DSC_3850.JPG">
            <a:extLst>
              <a:ext uri="{FF2B5EF4-FFF2-40B4-BE49-F238E27FC236}">
                <a16:creationId xmlns:a16="http://schemas.microsoft.com/office/drawing/2014/main" id="{B999588A-5775-4A9E-8A1B-DA49C6A7CACD}"/>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00562" y="0"/>
            <a:ext cx="4643438" cy="3429024"/>
          </a:xfrm>
          <a:prstGeom prst="rect">
            <a:avLst/>
          </a:prstGeom>
          <a:ln>
            <a:noFill/>
          </a:ln>
          <a:effectLst/>
        </p:spPr>
      </p:pic>
      <p:sp>
        <p:nvSpPr>
          <p:cNvPr id="8" name="Subtitle 2">
            <a:extLst>
              <a:ext uri="{FF2B5EF4-FFF2-40B4-BE49-F238E27FC236}">
                <a16:creationId xmlns:a16="http://schemas.microsoft.com/office/drawing/2014/main" id="{B3F034F7-3B24-4F72-ABE6-1823486E9A95}"/>
              </a:ext>
            </a:extLst>
          </p:cNvPr>
          <p:cNvSpPr txBox="1">
            <a:spLocks/>
          </p:cNvSpPr>
          <p:nvPr/>
        </p:nvSpPr>
        <p:spPr>
          <a:xfrm>
            <a:off x="0" y="0"/>
            <a:ext cx="9144000" cy="609050"/>
          </a:xfrm>
          <a:prstGeom prst="rect">
            <a:avLst/>
          </a:prstGeom>
          <a:solidFill>
            <a:schemeClr val="bg1">
              <a:alpha val="60000"/>
            </a:schemeClr>
          </a:solidFill>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lv-LV" sz="2400" b="1" dirty="0">
                <a:solidFill>
                  <a:srgbClr val="C00000"/>
                </a:solidFill>
              </a:rPr>
              <a:t>Zināšanu un prasmju apguve (amatnieki, profesionāļi)</a:t>
            </a:r>
            <a:endParaRPr lang="lv-LV" sz="2400" b="1" dirty="0"/>
          </a:p>
          <a:p>
            <a:pPr marL="0" indent="0">
              <a:buNone/>
              <a:defRPr/>
            </a:pPr>
            <a:endParaRPr lang="lv-LV" dirty="0"/>
          </a:p>
        </p:txBody>
      </p:sp>
      <p:pic>
        <p:nvPicPr>
          <p:cNvPr id="25602" name="Picture 2" descr="SaistÄ«ts attÄls"/>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643306" y="3420045"/>
            <a:ext cx="5500694" cy="3437955"/>
          </a:xfrm>
          <a:prstGeom prst="rect">
            <a:avLst/>
          </a:prstGeom>
          <a:noFill/>
        </p:spPr>
      </p:pic>
    </p:spTree>
    <p:extLst>
      <p:ext uri="{BB962C8B-B14F-4D97-AF65-F5344CB8AC3E}">
        <p14:creationId xmlns:p14="http://schemas.microsoft.com/office/powerpoint/2010/main" val="2026841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lv-LV"/>
          </a:p>
        </p:txBody>
      </p:sp>
      <p:sp>
        <p:nvSpPr>
          <p:cNvPr id="3" name="Subtitle 2"/>
          <p:cNvSpPr>
            <a:spLocks noGrp="1"/>
          </p:cNvSpPr>
          <p:nvPr>
            <p:ph type="subTitle" idx="1"/>
          </p:nvPr>
        </p:nvSpPr>
        <p:spPr/>
        <p:txBody>
          <a:bodyPr/>
          <a:lstStyle/>
          <a:p>
            <a:endParaRPr lang="lv-LV"/>
          </a:p>
        </p:txBody>
      </p:sp>
      <p:sp>
        <p:nvSpPr>
          <p:cNvPr id="5" name="TextBox 3"/>
          <p:cNvSpPr txBox="1"/>
          <p:nvPr/>
        </p:nvSpPr>
        <p:spPr>
          <a:xfrm>
            <a:off x="611560" y="1556792"/>
            <a:ext cx="8352928" cy="646331"/>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dirty="0">
              <a:solidFill>
                <a:srgbClr val="A20227"/>
              </a:solidFill>
              <a:latin typeface="Open Sans" panose="020B0606030504020204" pitchFamily="34" charset="0"/>
              <a:ea typeface="Open Sans" panose="020B0606030504020204" pitchFamily="34" charset="0"/>
              <a:cs typeface="Open Sans" panose="020B0606030504020204" pitchFamily="34" charset="0"/>
            </a:endParaRPr>
          </a:p>
          <a:p>
            <a:endParaRPr lang="lv-LV" dirty="0">
              <a:solidFill>
                <a:srgbClr val="A2022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35496" y="764702"/>
            <a:ext cx="8928992" cy="5632311"/>
          </a:xfrm>
          <a:prstGeom prst="rect">
            <a:avLst/>
          </a:prstGeom>
        </p:spPr>
        <p:txBody>
          <a:bodyPr wrap="square">
            <a:spAutoFit/>
          </a:bodyPr>
          <a:lstStyle/>
          <a:p>
            <a:pPr algn="just"/>
            <a:endParaRPr lang="lv-LV" b="1" dirty="0">
              <a:ea typeface="Open Sans" panose="020B0606030504020204" pitchFamily="34" charset="0"/>
              <a:cs typeface="Open Sans" panose="020B0606030504020204" pitchFamily="34" charset="0"/>
            </a:endParaRPr>
          </a:p>
          <a:p>
            <a:pPr algn="just"/>
            <a:r>
              <a:rPr lang="lv-LV" b="1" dirty="0">
                <a:ea typeface="Open Sans" panose="020B0606030504020204" pitchFamily="34" charset="0"/>
                <a:cs typeface="Open Sans" panose="020B0606030504020204" pitchFamily="34" charset="0"/>
              </a:rPr>
              <a:t>3. Mantojuma aizsardzība.</a:t>
            </a:r>
          </a:p>
          <a:p>
            <a:pPr algn="just"/>
            <a:r>
              <a:rPr lang="lv-LV" dirty="0">
                <a:ea typeface="Open Sans" panose="020B0606030504020204" pitchFamily="34" charset="0"/>
                <a:cs typeface="Open Sans" panose="020B0606030504020204" pitchFamily="34" charset="0"/>
              </a:rPr>
              <a:t>Mērķis: saglabāt vecpilsētas kultūrvides un dabas mantojumu nākamajām paaudzēm, nodrošinot juridisko un praktisko aizsardzību.</a:t>
            </a:r>
          </a:p>
          <a:p>
            <a:pPr algn="just"/>
            <a:endParaRPr lang="lv-LV" dirty="0">
              <a:ea typeface="Open Sans" panose="020B0606030504020204" pitchFamily="34" charset="0"/>
              <a:cs typeface="Open Sans" panose="020B0606030504020204" pitchFamily="34" charset="0"/>
            </a:endParaRPr>
          </a:p>
          <a:p>
            <a:pPr algn="just"/>
            <a:endParaRPr lang="lv-LV" dirty="0">
              <a:ea typeface="Open Sans" panose="020B0606030504020204" pitchFamily="34" charset="0"/>
              <a:cs typeface="Open Sans" panose="020B0606030504020204" pitchFamily="34" charset="0"/>
            </a:endParaRPr>
          </a:p>
          <a:p>
            <a:pPr algn="ctr"/>
            <a:r>
              <a:rPr lang="lv-LV" b="1" dirty="0">
                <a:ea typeface="Open Sans" panose="020B0606030504020204" pitchFamily="34" charset="0"/>
                <a:cs typeface="Open Sans" panose="020B0606030504020204" pitchFamily="34" charset="0"/>
              </a:rPr>
              <a:t>Mantojuma saglabāšanas un aizsardzības priekšnosacījumi Kuldīgā:</a:t>
            </a:r>
          </a:p>
          <a:p>
            <a:pPr algn="ctr"/>
            <a:endParaRPr lang="lv-LV" b="1" dirty="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lv-LV" dirty="0">
                <a:ea typeface="Open Sans" panose="020B0606030504020204" pitchFamily="34" charset="0"/>
                <a:cs typeface="Open Sans" panose="020B0606030504020204" pitchFamily="34" charset="0"/>
              </a:rPr>
              <a:t>Kultūras mantojuma saglabāšana kā stratēģisks politiskais uzstādījums – ilgtermiņa un vidēja termiņa attīstības plānošanas dokumentos;</a:t>
            </a:r>
          </a:p>
          <a:p>
            <a:pPr marL="285750" indent="-285750" algn="just">
              <a:buFont typeface="Arial" panose="020B0604020202020204" pitchFamily="34" charset="0"/>
              <a:buChar char="•"/>
            </a:pPr>
            <a:endParaRPr lang="lv-LV" dirty="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lv-LV" dirty="0">
                <a:ea typeface="Open Sans" panose="020B0606030504020204" pitchFamily="34" charset="0"/>
                <a:cs typeface="Open Sans" panose="020B0606030504020204" pitchFamily="34" charset="0"/>
              </a:rPr>
              <a:t>Valsts līmeņa aizsardzības statuss: pilsētbūvniecības pieminekļa teritorija (kopš 1969.g.);</a:t>
            </a:r>
          </a:p>
          <a:p>
            <a:pPr marL="285750" indent="-285750" algn="just">
              <a:buFont typeface="Arial" panose="020B0604020202020204" pitchFamily="34" charset="0"/>
              <a:buChar char="•"/>
            </a:pPr>
            <a:endParaRPr lang="lv-LV" dirty="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lv-LV" dirty="0">
                <a:ea typeface="Open Sans" panose="020B0606030504020204" pitchFamily="34" charset="0"/>
                <a:cs typeface="Open Sans" panose="020B0606030504020204" pitchFamily="34" charset="0"/>
              </a:rPr>
              <a:t>Ventas ieleja kā īpaši aizsargājamā dabas teritorija (kopš 1957.g.);</a:t>
            </a:r>
          </a:p>
          <a:p>
            <a:pPr marL="285750" indent="-285750" algn="just">
              <a:buFont typeface="Arial" panose="020B0604020202020204" pitchFamily="34" charset="0"/>
              <a:buChar char="•"/>
            </a:pPr>
            <a:endParaRPr lang="lv-LV" dirty="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lv-LV" dirty="0">
                <a:ea typeface="Open Sans" panose="020B0606030504020204" pitchFamily="34" charset="0"/>
                <a:cs typeface="Open Sans" panose="020B0606030504020204" pitchFamily="34" charset="0"/>
              </a:rPr>
              <a:t>Vietējo cilvēku entuziasms, kapacitāte, spēja mācīties.</a:t>
            </a:r>
          </a:p>
          <a:p>
            <a:pPr algn="just"/>
            <a:endParaRPr lang="lv-LV" dirty="0">
              <a:ea typeface="Open Sans" panose="020B0606030504020204" pitchFamily="34" charset="0"/>
              <a:cs typeface="Open Sans" panose="020B0606030504020204" pitchFamily="34" charset="0"/>
            </a:endParaRPr>
          </a:p>
          <a:p>
            <a:pPr algn="just"/>
            <a:endParaRPr lang="lv-LV" dirty="0">
              <a:ea typeface="Open Sans" panose="020B0606030504020204" pitchFamily="34" charset="0"/>
              <a:cs typeface="Open Sans" panose="020B0606030504020204" pitchFamily="34" charset="0"/>
            </a:endParaRPr>
          </a:p>
          <a:p>
            <a:pPr algn="just"/>
            <a:endParaRPr lang="lv-LV" dirty="0">
              <a:ea typeface="Open Sans" panose="020B0606030504020204" pitchFamily="34" charset="0"/>
              <a:cs typeface="Open Sans" panose="020B0606030504020204" pitchFamily="34" charset="0"/>
            </a:endParaRPr>
          </a:p>
          <a:p>
            <a:pPr algn="just"/>
            <a:endParaRPr lang="lv-LV"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1579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4BCFDB26-C713-4468-98FE-96E0BE731D84}"/>
              </a:ext>
            </a:extLst>
          </p:cNvPr>
          <p:cNvPicPr>
            <a:picLocks noChangeAspect="1" noChangeArrowheads="1"/>
          </p:cNvPicPr>
          <p:nvPr/>
        </p:nvPicPr>
        <p:blipFill>
          <a:blip r:embed="rId2" cstate="screen">
            <a:lum bright="-20000" contrast="20000"/>
            <a:extLst>
              <a:ext uri="{28A0092B-C50C-407E-A947-70E740481C1C}">
                <a14:useLocalDpi xmlns:a14="http://schemas.microsoft.com/office/drawing/2010/main"/>
              </a:ext>
            </a:extLst>
          </a:blip>
          <a:srcRect l="1471" t="848" r="1470" b="2216"/>
          <a:stretch>
            <a:fillRect/>
          </a:stretch>
        </p:blipFill>
        <p:spPr bwMode="auto">
          <a:xfrm>
            <a:off x="4429092" y="0"/>
            <a:ext cx="4714908" cy="4572008"/>
          </a:xfrm>
          <a:prstGeom prst="rect">
            <a:avLst/>
          </a:prstGeom>
          <a:ln>
            <a:noFill/>
          </a:ln>
          <a:effectLst/>
        </p:spPr>
      </p:pic>
      <p:pic>
        <p:nvPicPr>
          <p:cNvPr id="3" name="Picture 12" descr="pieminekluZonas">
            <a:extLst>
              <a:ext uri="{FF2B5EF4-FFF2-40B4-BE49-F238E27FC236}">
                <a16:creationId xmlns:a16="http://schemas.microsoft.com/office/drawing/2014/main" id="{C1F79EE9-A3F6-4C0D-8325-93546CD56E94}"/>
              </a:ext>
            </a:extLst>
          </p:cNvPr>
          <p:cNvPicPr>
            <a:picLocks noChangeAspect="1" noChangeArrowheads="1"/>
          </p:cNvPicPr>
          <p:nvPr/>
        </p:nvPicPr>
        <p:blipFill>
          <a:blip r:embed="rId3" cstate="print">
            <a:lum bright="-20000" contrast="30000"/>
          </a:blip>
          <a:srcRect/>
          <a:stretch>
            <a:fillRect/>
          </a:stretch>
        </p:blipFill>
        <p:spPr bwMode="auto">
          <a:xfrm>
            <a:off x="0" y="0"/>
            <a:ext cx="4429124" cy="4564418"/>
          </a:xfrm>
          <a:prstGeom prst="rect">
            <a:avLst/>
          </a:prstGeom>
          <a:ln>
            <a:noFill/>
          </a:ln>
          <a:effectLst/>
        </p:spPr>
      </p:pic>
      <p:sp>
        <p:nvSpPr>
          <p:cNvPr id="2" name="Subtitle 2">
            <a:extLst>
              <a:ext uri="{FF2B5EF4-FFF2-40B4-BE49-F238E27FC236}">
                <a16:creationId xmlns:a16="http://schemas.microsoft.com/office/drawing/2014/main" id="{31E41BD7-608B-4B54-9719-24FF8A9BC50B}"/>
              </a:ext>
            </a:extLst>
          </p:cNvPr>
          <p:cNvSpPr txBox="1">
            <a:spLocks/>
          </p:cNvSpPr>
          <p:nvPr/>
        </p:nvSpPr>
        <p:spPr>
          <a:xfrm>
            <a:off x="0" y="4571984"/>
            <a:ext cx="9144000" cy="2286016"/>
          </a:xfrm>
          <a:prstGeom prst="rect">
            <a:avLst/>
          </a:prstGeom>
          <a:solidFill>
            <a:schemeClr val="bg1">
              <a:lumMod val="65000"/>
              <a:alpha val="50000"/>
            </a:schemeClr>
          </a:solidFill>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lv-LV" sz="2600" b="1" dirty="0">
                <a:solidFill>
                  <a:srgbClr val="920704"/>
                </a:solidFill>
              </a:rPr>
              <a:t>Kuldīgas vecpilsēta attīstības plānošanas dokumentos:</a:t>
            </a:r>
          </a:p>
          <a:p>
            <a:pPr marL="0" indent="0" algn="just">
              <a:buNone/>
              <a:defRPr/>
            </a:pPr>
            <a:endParaRPr lang="lv-LV" sz="2100" b="1" dirty="0">
              <a:solidFill>
                <a:srgbClr val="920704"/>
              </a:solidFill>
            </a:endParaRPr>
          </a:p>
          <a:p>
            <a:pPr>
              <a:defRPr/>
            </a:pPr>
            <a:r>
              <a:rPr lang="lv-LV" sz="2100" b="1" dirty="0">
                <a:solidFill>
                  <a:srgbClr val="920704"/>
                </a:solidFill>
              </a:rPr>
              <a:t>Kuldīgas pilsētas teritorijas plāns 2002.g.;</a:t>
            </a:r>
          </a:p>
          <a:p>
            <a:pPr>
              <a:defRPr/>
            </a:pPr>
            <a:r>
              <a:rPr lang="lv-LV" sz="2100" b="1" dirty="0">
                <a:solidFill>
                  <a:srgbClr val="920704"/>
                </a:solidFill>
              </a:rPr>
              <a:t>Kuldīgas pilsētas teritorijas plāna grozījumi 2007.g. – specifiskas apbūves zonas un to būvnoteikumi;</a:t>
            </a:r>
          </a:p>
          <a:p>
            <a:pPr>
              <a:defRPr/>
            </a:pPr>
            <a:r>
              <a:rPr lang="lv-LV" sz="2100" b="1" dirty="0">
                <a:solidFill>
                  <a:srgbClr val="920704"/>
                </a:solidFill>
              </a:rPr>
              <a:t>6 apstiprināti detālplānojumu vecpilsētas kvartālu attīstīšanai;</a:t>
            </a:r>
          </a:p>
          <a:p>
            <a:pPr>
              <a:defRPr/>
            </a:pPr>
            <a:r>
              <a:rPr lang="lv-LV" sz="2100" b="1" dirty="0">
                <a:solidFill>
                  <a:srgbClr val="920704"/>
                </a:solidFill>
              </a:rPr>
              <a:t>Kuldīgas pilsētas attīstības programma 2014.g. Pilsētas vīzija –Kuldīga  pilsēta ar dvēseli.</a:t>
            </a:r>
          </a:p>
          <a:p>
            <a:pPr>
              <a:defRPr/>
            </a:pPr>
            <a:endParaRPr lang="lv-LV" sz="2100" dirty="0">
              <a:solidFill>
                <a:srgbClr val="C00000"/>
              </a:solidFill>
            </a:endParaRPr>
          </a:p>
          <a:p>
            <a:pPr marL="0" indent="0">
              <a:buNone/>
              <a:defRPr/>
            </a:pPr>
            <a:endParaRPr lang="lv-LV" sz="7200" dirty="0">
              <a:solidFill>
                <a:srgbClr val="C00000"/>
              </a:solidFill>
            </a:endParaRPr>
          </a:p>
          <a:p>
            <a:pPr>
              <a:defRPr/>
            </a:pPr>
            <a:endParaRPr lang="lv-LV" dirty="0"/>
          </a:p>
        </p:txBody>
      </p:sp>
    </p:spTree>
    <p:extLst>
      <p:ext uri="{BB962C8B-B14F-4D97-AF65-F5344CB8AC3E}">
        <p14:creationId xmlns:p14="http://schemas.microsoft.com/office/powerpoint/2010/main" val="2360254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lv-LV" sz="2800" b="1" dirty="0">
                <a:solidFill>
                  <a:srgbClr val="920704"/>
                </a:solidFill>
                <a:latin typeface="+mn-lt"/>
              </a:rPr>
            </a:br>
            <a:r>
              <a:rPr lang="lv-LV" sz="2800" b="1" dirty="0">
                <a:solidFill>
                  <a:srgbClr val="920704"/>
                </a:solidFill>
                <a:latin typeface="+mn-lt"/>
              </a:rPr>
              <a:t>Latvijas pievienošanās UNESCO</a:t>
            </a:r>
            <a:br>
              <a:rPr lang="lv-LV" dirty="0"/>
            </a:br>
            <a:endParaRPr lang="lv-LV" dirty="0"/>
          </a:p>
        </p:txBody>
      </p:sp>
      <p:sp>
        <p:nvSpPr>
          <p:cNvPr id="3" name="Content Placeholder 2"/>
          <p:cNvSpPr>
            <a:spLocks noGrp="1"/>
          </p:cNvSpPr>
          <p:nvPr>
            <p:ph idx="1"/>
          </p:nvPr>
        </p:nvSpPr>
        <p:spPr/>
        <p:txBody>
          <a:bodyPr/>
          <a:lstStyle/>
          <a:p>
            <a:r>
              <a:rPr lang="lv-LV" sz="2400" dirty="0"/>
              <a:t>1991.gadā Latvija pievienojas UNESCO</a:t>
            </a:r>
          </a:p>
          <a:p>
            <a:r>
              <a:rPr lang="lv-LV" sz="2400" dirty="0"/>
              <a:t>1992.gadā izveidota UNESCO LNK</a:t>
            </a:r>
          </a:p>
          <a:p>
            <a:r>
              <a:rPr lang="lv-LV" sz="2400" dirty="0"/>
              <a:t>1994.gadā pieņemts likums par UNESCO LNK</a:t>
            </a:r>
          </a:p>
          <a:p>
            <a:endParaRPr lang="lv-LV" sz="2400" dirty="0"/>
          </a:p>
          <a:p>
            <a:pPr marL="0" indent="0">
              <a:buNone/>
            </a:pPr>
            <a:r>
              <a:rPr lang="lv-LV" sz="2400" dirty="0"/>
              <a:t>                </a:t>
            </a:r>
            <a:r>
              <a:rPr lang="pt-BR" sz="2400" dirty="0"/>
              <a:t>UNESCO darbības galvenās jomas Latvijā ir:</a:t>
            </a:r>
            <a:endParaRPr lang="lv-LV" sz="2400" dirty="0"/>
          </a:p>
          <a:p>
            <a:endParaRPr lang="lv-LV" sz="2400" dirty="0"/>
          </a:p>
          <a:p>
            <a:pPr marL="0" indent="0">
              <a:buNone/>
            </a:pPr>
            <a:r>
              <a:rPr lang="lv-LV" sz="2400" dirty="0"/>
              <a:t>pasaules </a:t>
            </a:r>
            <a:r>
              <a:rPr lang="lv-LV" sz="2400" b="1" dirty="0"/>
              <a:t>materiāla </a:t>
            </a:r>
            <a:r>
              <a:rPr lang="lv-LV" sz="2400" dirty="0"/>
              <a:t>mantojuma;</a:t>
            </a:r>
            <a:r>
              <a:rPr lang="lv-LV" sz="2400" b="1" dirty="0"/>
              <a:t> nemateriālā </a:t>
            </a:r>
            <a:r>
              <a:rPr lang="lv-LV" sz="2400" dirty="0"/>
              <a:t>un </a:t>
            </a:r>
            <a:r>
              <a:rPr lang="lv-LV" sz="2400" b="1" dirty="0"/>
              <a:t>dokumentārā</a:t>
            </a:r>
            <a:r>
              <a:rPr lang="lv-LV" sz="2400" dirty="0"/>
              <a:t> kultūras mantojuma saglabāšana; </a:t>
            </a:r>
          </a:p>
          <a:p>
            <a:pPr marL="0" indent="0">
              <a:buNone/>
            </a:pPr>
            <a:r>
              <a:rPr lang="lv-LV" sz="2400" dirty="0"/>
              <a:t>inovatīvu sadarbības tīklu attīstīšana un koordinēšana; </a:t>
            </a:r>
          </a:p>
          <a:p>
            <a:pPr marL="0" indent="0">
              <a:buNone/>
            </a:pPr>
            <a:r>
              <a:rPr lang="lv-LV" sz="2400" dirty="0"/>
              <a:t>izglītības pieejamības un kvalitātes veicināšana.</a:t>
            </a:r>
          </a:p>
          <a:p>
            <a:endParaRPr lang="lv-LV"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41008" y="257638"/>
            <a:ext cx="3323480" cy="1731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9330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EC6158F-B381-47AE-8F46-5FF4E9AB37D9}"/>
              </a:ext>
            </a:extLst>
          </p:cNvPr>
          <p:cNvPicPr>
            <a:picLocks noChangeAspect="1" noChangeArrowheads="1"/>
          </p:cNvPicPr>
          <p:nvPr/>
        </p:nvPicPr>
        <p:blipFill>
          <a:blip r:embed="rId3"/>
          <a:srcRect/>
          <a:stretch>
            <a:fillRect/>
          </a:stretch>
        </p:blipFill>
        <p:spPr bwMode="auto">
          <a:xfrm>
            <a:off x="2143108" y="3929066"/>
            <a:ext cx="4680520" cy="2775893"/>
          </a:xfrm>
          <a:prstGeom prst="rect">
            <a:avLst/>
          </a:prstGeom>
          <a:ln>
            <a:noFill/>
          </a:ln>
          <a:effectLst/>
        </p:spPr>
      </p:pic>
      <p:pic>
        <p:nvPicPr>
          <p:cNvPr id="2" name="Picture 3" descr="JANA_21">
            <a:extLst>
              <a:ext uri="{FF2B5EF4-FFF2-40B4-BE49-F238E27FC236}">
                <a16:creationId xmlns:a16="http://schemas.microsoft.com/office/drawing/2014/main" id="{C9F6D49D-1726-4B9B-84C4-18FEB5EABA85}"/>
              </a:ext>
            </a:extLst>
          </p:cNvPr>
          <p:cNvPicPr>
            <a:picLocks noChangeAspect="1" noChangeArrowheads="1"/>
          </p:cNvPicPr>
          <p:nvPr/>
        </p:nvPicPr>
        <p:blipFill>
          <a:blip r:embed="rId4"/>
          <a:srcRect/>
          <a:stretch>
            <a:fillRect/>
          </a:stretch>
        </p:blipFill>
        <p:spPr bwMode="auto">
          <a:xfrm>
            <a:off x="928662" y="857232"/>
            <a:ext cx="7031704" cy="3023319"/>
          </a:xfrm>
          <a:prstGeom prst="rect">
            <a:avLst/>
          </a:prstGeom>
          <a:ln>
            <a:noFill/>
          </a:ln>
          <a:effectLst/>
        </p:spPr>
      </p:pic>
      <p:sp>
        <p:nvSpPr>
          <p:cNvPr id="3" name="Subtitle 2">
            <a:extLst>
              <a:ext uri="{FF2B5EF4-FFF2-40B4-BE49-F238E27FC236}">
                <a16:creationId xmlns:a16="http://schemas.microsoft.com/office/drawing/2014/main" id="{77BA3411-C267-4520-A276-B06ED3E0DA06}"/>
              </a:ext>
            </a:extLst>
          </p:cNvPr>
          <p:cNvSpPr txBox="1">
            <a:spLocks/>
          </p:cNvSpPr>
          <p:nvPr/>
        </p:nvSpPr>
        <p:spPr>
          <a:xfrm>
            <a:off x="419100" y="404664"/>
            <a:ext cx="8305800" cy="56748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lv-LV" sz="2400" b="1" dirty="0">
                <a:solidFill>
                  <a:srgbClr val="C00000"/>
                </a:solidFill>
              </a:rPr>
              <a:t>Saglabāšanas un atjaunošanas principi Kuldīgā </a:t>
            </a:r>
            <a:endParaRPr lang="lv-LV" sz="2400" b="1" dirty="0"/>
          </a:p>
          <a:p>
            <a:pPr>
              <a:defRPr/>
            </a:pPr>
            <a:endParaRPr lang="lv-LV" dirty="0"/>
          </a:p>
        </p:txBody>
      </p:sp>
    </p:spTree>
    <p:extLst>
      <p:ext uri="{BB962C8B-B14F-4D97-AF65-F5344CB8AC3E}">
        <p14:creationId xmlns:p14="http://schemas.microsoft.com/office/powerpoint/2010/main" val="4294944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25603" name="Picture 2" descr="C:\Users\Ilze\prezentacijas\1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94" y="3218803"/>
            <a:ext cx="6446628" cy="36267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FA585A89-7528-444F-8128-5575FB4F06CC}"/>
              </a:ext>
            </a:extLst>
          </p:cNvPr>
          <p:cNvSpPr txBox="1">
            <a:spLocks/>
          </p:cNvSpPr>
          <p:nvPr/>
        </p:nvSpPr>
        <p:spPr>
          <a:xfrm>
            <a:off x="0" y="404664"/>
            <a:ext cx="9144000" cy="567483"/>
          </a:xfrm>
          <a:prstGeom prst="rect">
            <a:avLst/>
          </a:prstGeom>
          <a:solidFill>
            <a:schemeClr val="bg1">
              <a:alpha val="60000"/>
            </a:schemeClr>
          </a:solidFill>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lv-LV" sz="2400" dirty="0">
                <a:solidFill>
                  <a:srgbClr val="C00000"/>
                </a:solidFill>
              </a:rPr>
              <a:t>Zināšanu un prasmju apguve (1)</a:t>
            </a:r>
            <a:endParaRPr lang="lv-LV" sz="2400" dirty="0"/>
          </a:p>
          <a:p>
            <a:pPr marL="0" indent="0">
              <a:buNone/>
              <a:defRPr/>
            </a:pPr>
            <a:endParaRPr lang="lv-LV" dirty="0"/>
          </a:p>
        </p:txBody>
      </p:sp>
      <p:pic>
        <p:nvPicPr>
          <p:cNvPr id="5" name="Picture 2" descr="C:\Users\Ilze\prezentacijas\20.jpg">
            <a:extLst>
              <a:ext uri="{FF2B5EF4-FFF2-40B4-BE49-F238E27FC236}">
                <a16:creationId xmlns:a16="http://schemas.microsoft.com/office/drawing/2014/main" id="{A8A48C69-C9DE-46B4-BC17-44B9111B6AF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01935" y="-15728"/>
            <a:ext cx="5749559" cy="32345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C:\Users\Ilze\prezentacijas\17.jpg">
            <a:extLst>
              <a:ext uri="{FF2B5EF4-FFF2-40B4-BE49-F238E27FC236}">
                <a16:creationId xmlns:a16="http://schemas.microsoft.com/office/drawing/2014/main" id="{E22B3E84-958C-42F2-A01C-6709FBCB6C2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94" y="12431"/>
            <a:ext cx="4276473" cy="32063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B3F034F7-3B24-4F72-ABE6-1823486E9A95}"/>
              </a:ext>
            </a:extLst>
          </p:cNvPr>
          <p:cNvSpPr txBox="1">
            <a:spLocks/>
          </p:cNvSpPr>
          <p:nvPr/>
        </p:nvSpPr>
        <p:spPr>
          <a:xfrm>
            <a:off x="0" y="0"/>
            <a:ext cx="9144000" cy="567483"/>
          </a:xfrm>
          <a:prstGeom prst="rect">
            <a:avLst/>
          </a:prstGeom>
          <a:solidFill>
            <a:schemeClr val="bg1">
              <a:alpha val="60000"/>
            </a:schemeClr>
          </a:solidFill>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lv-LV" sz="2400" b="1" dirty="0">
                <a:solidFill>
                  <a:srgbClr val="C00000"/>
                </a:solidFill>
              </a:rPr>
              <a:t>Zināšanu un prasmju apguve (iedzīvotāji)</a:t>
            </a:r>
            <a:endParaRPr lang="lv-LV" sz="2400" b="1" dirty="0"/>
          </a:p>
          <a:p>
            <a:pPr marL="0" indent="0">
              <a:buNone/>
              <a:defRPr/>
            </a:pPr>
            <a:endParaRPr lang="lv-LV" dirty="0"/>
          </a:p>
        </p:txBody>
      </p:sp>
      <p:sp>
        <p:nvSpPr>
          <p:cNvPr id="8" name="Subtitle 2">
            <a:extLst>
              <a:ext uri="{FF2B5EF4-FFF2-40B4-BE49-F238E27FC236}">
                <a16:creationId xmlns:a16="http://schemas.microsoft.com/office/drawing/2014/main" id="{6B1F30B6-4154-4D4F-814C-E5F9B3D02C8C}"/>
              </a:ext>
            </a:extLst>
          </p:cNvPr>
          <p:cNvSpPr txBox="1">
            <a:spLocks/>
          </p:cNvSpPr>
          <p:nvPr/>
        </p:nvSpPr>
        <p:spPr>
          <a:xfrm>
            <a:off x="6461616" y="3231235"/>
            <a:ext cx="2682384" cy="3626765"/>
          </a:xfrm>
          <a:prstGeom prst="rect">
            <a:avLst/>
          </a:prstGeom>
          <a:solidFill>
            <a:schemeClr val="bg1"/>
          </a:solidFill>
          <a:effectLst/>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endParaRPr lang="lv-LV" sz="2100" dirty="0">
              <a:solidFill>
                <a:srgbClr val="920704"/>
              </a:solidFill>
            </a:endParaRPr>
          </a:p>
          <a:p>
            <a:pPr marL="0" indent="0" algn="ctr">
              <a:buNone/>
              <a:defRPr/>
            </a:pPr>
            <a:r>
              <a:rPr lang="lv-LV" sz="2100" dirty="0">
                <a:solidFill>
                  <a:srgbClr val="920704"/>
                </a:solidFill>
              </a:rPr>
              <a:t>Mērķis – parādīt, ka praktiskie uzturēšanas darbi ir vienkārši, tos iespējams veikt pašiem un process ir pat patīkams. Aktivitāte rada piederības sajūtu Kuldīgai un atbildību par sava īpašuma atjaunošanu. </a:t>
            </a:r>
          </a:p>
          <a:p>
            <a:pPr marL="0" indent="0" algn="ctr">
              <a:buNone/>
              <a:defRPr/>
            </a:pPr>
            <a:r>
              <a:rPr lang="lv-LV" sz="2100" b="1" dirty="0">
                <a:solidFill>
                  <a:srgbClr val="920704"/>
                </a:solidFill>
              </a:rPr>
              <a:t>Kultūras mantojuma saglabāšana un uzturēšana kā socializēšanās aktivitāte.</a:t>
            </a:r>
          </a:p>
          <a:p>
            <a:pPr marL="0" indent="0">
              <a:buNone/>
              <a:defRPr/>
            </a:pPr>
            <a:endParaRPr lang="lv-LV" dirty="0"/>
          </a:p>
        </p:txBody>
      </p:sp>
    </p:spTree>
    <p:extLst>
      <p:ext uri="{BB962C8B-B14F-4D97-AF65-F5344CB8AC3E}">
        <p14:creationId xmlns:p14="http://schemas.microsoft.com/office/powerpoint/2010/main" val="387443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3" descr="narsts 029">
            <a:extLst>
              <a:ext uri="{FF2B5EF4-FFF2-40B4-BE49-F238E27FC236}">
                <a16:creationId xmlns:a16="http://schemas.microsoft.com/office/drawing/2014/main" id="{885F06BF-09D7-4A78-867E-7B67931167C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69250" y="0"/>
            <a:ext cx="2589739" cy="3424440"/>
          </a:xfrm>
          <a:prstGeom prst="rect">
            <a:avLst/>
          </a:prstGeom>
          <a:ln>
            <a:noFill/>
          </a:ln>
          <a:effectLst/>
        </p:spPr>
      </p:pic>
      <p:pic>
        <p:nvPicPr>
          <p:cNvPr id="3" name="Picture 5">
            <a:extLst>
              <a:ext uri="{FF2B5EF4-FFF2-40B4-BE49-F238E27FC236}">
                <a16:creationId xmlns:a16="http://schemas.microsoft.com/office/drawing/2014/main" id="{5E8BA0A3-994B-4E65-A58A-C5083FDFB106}"/>
              </a:ext>
            </a:extLst>
          </p:cNvPr>
          <p:cNvPicPr>
            <a:picLocks noChangeAspect="1" noChangeArrowheads="1"/>
          </p:cNvPicPr>
          <p:nvPr/>
        </p:nvPicPr>
        <p:blipFill>
          <a:blip r:embed="rId4"/>
          <a:srcRect/>
          <a:stretch>
            <a:fillRect/>
          </a:stretch>
        </p:blipFill>
        <p:spPr bwMode="auto">
          <a:xfrm>
            <a:off x="0" y="-2884"/>
            <a:ext cx="6572264" cy="4020678"/>
          </a:xfrm>
          <a:prstGeom prst="rect">
            <a:avLst/>
          </a:prstGeom>
          <a:ln>
            <a:noFill/>
          </a:ln>
          <a:effectLst/>
        </p:spPr>
      </p:pic>
      <p:pic>
        <p:nvPicPr>
          <p:cNvPr id="5" name="Picture 10" descr="F:\Jana\skolai\DOKTORAM\5.ceturksnis\konferences\apstiprinatas\vilna\buklets_iekspuse [Converted].jpg">
            <a:extLst>
              <a:ext uri="{FF2B5EF4-FFF2-40B4-BE49-F238E27FC236}">
                <a16:creationId xmlns:a16="http://schemas.microsoft.com/office/drawing/2014/main" id="{9B574754-73C6-410F-ABD9-2BAF0672F93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4" y="3433560"/>
            <a:ext cx="9144544" cy="3424440"/>
          </a:xfrm>
          <a:prstGeom prst="rect">
            <a:avLst/>
          </a:prstGeom>
          <a:ln>
            <a:noFill/>
          </a:ln>
          <a:effectLst/>
        </p:spPr>
      </p:pic>
      <p:sp>
        <p:nvSpPr>
          <p:cNvPr id="2" name="Subtitle 2">
            <a:extLst>
              <a:ext uri="{FF2B5EF4-FFF2-40B4-BE49-F238E27FC236}">
                <a16:creationId xmlns:a16="http://schemas.microsoft.com/office/drawing/2014/main" id="{816DE7DA-E5AF-413D-B13F-4557CB2E106A}"/>
              </a:ext>
            </a:extLst>
          </p:cNvPr>
          <p:cNvSpPr txBox="1">
            <a:spLocks/>
          </p:cNvSpPr>
          <p:nvPr/>
        </p:nvSpPr>
        <p:spPr>
          <a:xfrm>
            <a:off x="0" y="1"/>
            <a:ext cx="9144000" cy="571480"/>
          </a:xfrm>
          <a:prstGeom prst="rect">
            <a:avLst/>
          </a:prstGeom>
          <a:solidFill>
            <a:schemeClr val="bg1">
              <a:alpha val="60000"/>
            </a:schemeClr>
          </a:solidFill>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lv-LV" sz="2400" b="1" dirty="0">
                <a:solidFill>
                  <a:srgbClr val="C00000"/>
                </a:solidFill>
              </a:rPr>
              <a:t>Vērtību popularizēšana, vērst uzmanību</a:t>
            </a:r>
            <a:endParaRPr lang="lv-LV" sz="2400" b="1" dirty="0"/>
          </a:p>
          <a:p>
            <a:pPr marL="0" indent="0">
              <a:buNone/>
              <a:defRPr/>
            </a:pPr>
            <a:endParaRPr lang="lv-LV" dirty="0"/>
          </a:p>
        </p:txBody>
      </p:sp>
    </p:spTree>
    <p:extLst>
      <p:ext uri="{BB962C8B-B14F-4D97-AF65-F5344CB8AC3E}">
        <p14:creationId xmlns:p14="http://schemas.microsoft.com/office/powerpoint/2010/main" val="3008459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 name="Picture 18" descr="M:\%PILSETBUVNIECIBA\Sintija_UNESCO\PROJEKTI_VISI\PROJEKTI_AKTUĀLI_2014\9_KTIAN_vizualizesana\KTIAN vizualizācijas GATAVIE MATERIĀLI\JURIS ZVIEDRĀNS\Juris 16_06_2014\mura_dzega.tif"/>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2928926" y="4643446"/>
            <a:ext cx="2369358" cy="2214554"/>
          </a:xfrm>
          <a:prstGeom prst="rect">
            <a:avLst/>
          </a:prstGeom>
          <a:noFill/>
          <a:ln>
            <a:noFill/>
          </a:ln>
        </p:spPr>
      </p:pic>
      <p:pic>
        <p:nvPicPr>
          <p:cNvPr id="11" name="VN550123.WMA">
            <a:hlinkClick r:id="" action="ppaction://media"/>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087274" y="3237628"/>
            <a:ext cx="378065" cy="378065"/>
          </a:xfrm>
          <a:prstGeom prst="rect">
            <a:avLst/>
          </a:prstGeom>
          <a:noFill/>
          <a:ln>
            <a:solidFill>
              <a:schemeClr val="tx1"/>
            </a:solidFill>
            <a:bevel/>
          </a:ln>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6"/>
          <a:srcRect/>
          <a:stretch>
            <a:fillRect/>
          </a:stretch>
        </p:blipFill>
        <p:spPr bwMode="auto">
          <a:xfrm>
            <a:off x="0" y="1071546"/>
            <a:ext cx="1756208" cy="3071834"/>
          </a:xfrm>
          <a:prstGeom prst="rect">
            <a:avLst/>
          </a:prstGeom>
          <a:ln>
            <a:solidFill>
              <a:schemeClr val="tx1"/>
            </a:solidFill>
            <a:bevel/>
          </a:ln>
          <a:effectLst>
            <a:softEdge rad="112500"/>
          </a:effectLst>
        </p:spPr>
      </p:pic>
      <p:pic>
        <p:nvPicPr>
          <p:cNvPr id="1034" name="Picture 1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14480" y="1142984"/>
            <a:ext cx="1880697" cy="2975926"/>
          </a:xfrm>
          <a:prstGeom prst="rect">
            <a:avLst/>
          </a:prstGeom>
          <a:ln>
            <a:solidFill>
              <a:schemeClr val="tx1"/>
            </a:solidFill>
            <a:bevel/>
          </a:ln>
          <a:effectLst>
            <a:softEdge rad="112500"/>
          </a:effectLst>
        </p:spPr>
      </p:pic>
      <p:pic>
        <p:nvPicPr>
          <p:cNvPr id="1035" name="Picture 1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5304166"/>
            <a:ext cx="3086207" cy="1553834"/>
          </a:xfrm>
          <a:prstGeom prst="rect">
            <a:avLst/>
          </a:prstGeom>
          <a:ln>
            <a:solidFill>
              <a:schemeClr val="tx1"/>
            </a:solidFill>
            <a:bevel/>
          </a:ln>
          <a:effectLst>
            <a:softEdge rad="112500"/>
          </a:effectLst>
        </p:spPr>
      </p:pic>
      <p:pic>
        <p:nvPicPr>
          <p:cNvPr id="1036" name="Picture 1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571868" y="1214422"/>
            <a:ext cx="1327309" cy="1780036"/>
          </a:xfrm>
          <a:prstGeom prst="rect">
            <a:avLst/>
          </a:prstGeom>
          <a:ln>
            <a:solidFill>
              <a:schemeClr val="tx1"/>
            </a:solidFill>
            <a:bevel/>
          </a:ln>
          <a:effectLst>
            <a:softEdge rad="112500"/>
          </a:effectLst>
        </p:spPr>
      </p:pic>
      <p:pic>
        <p:nvPicPr>
          <p:cNvPr id="1037" name="Picture 1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500430" y="3000372"/>
            <a:ext cx="1369076" cy="1627642"/>
          </a:xfrm>
          <a:prstGeom prst="rect">
            <a:avLst/>
          </a:prstGeom>
          <a:ln>
            <a:solidFill>
              <a:schemeClr val="tx1"/>
            </a:solidFill>
            <a:bevel/>
          </a:ln>
          <a:effectLst>
            <a:softEdge rad="112500"/>
          </a:effectLst>
        </p:spPr>
      </p:pic>
      <p:pic>
        <p:nvPicPr>
          <p:cNvPr id="1038" name="Picture 1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0" y="4286256"/>
            <a:ext cx="3638905" cy="882269"/>
          </a:xfrm>
          <a:prstGeom prst="rect">
            <a:avLst/>
          </a:prstGeom>
          <a:ln>
            <a:solidFill>
              <a:schemeClr val="tx1"/>
            </a:solidFill>
            <a:bevel/>
          </a:ln>
          <a:effectLst>
            <a:softEdge rad="112500"/>
          </a:effectLst>
        </p:spPr>
      </p:pic>
      <p:pic>
        <p:nvPicPr>
          <p:cNvPr id="1039" name="Picture 15" descr="M:\%PILSETBUVNIECIBA\Sintija_UNESCO\PROJEKTI_VISI\PROJEKTI_AKTUĀLI_2014\9_KTIAN_vizualizesana\KTIAN vizualizācijas GATAVIE MATERIĀLI\ALDIS ORNIŅŠ\Aldis Orniņš_21.08.2014_viss kopā\kan-03.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6869904" y="1214422"/>
            <a:ext cx="2274096" cy="3479758"/>
          </a:xfrm>
          <a:prstGeom prst="rect">
            <a:avLst/>
          </a:prstGeom>
          <a:ln>
            <a:solidFill>
              <a:schemeClr val="tx1"/>
            </a:solidFill>
            <a:bevel/>
          </a:ln>
          <a:effectLst>
            <a:softEdge rad="112500"/>
          </a:effectLst>
        </p:spPr>
      </p:pic>
      <p:pic>
        <p:nvPicPr>
          <p:cNvPr id="1040" name="Picture 16" descr="M:\%PILSETBUVNIECIBA\Sintija_UNESCO\PROJEKTI_VISI\PROJEKTI_AKTUĀLI_2014\9_KTIAN_vizualizesana\KTIAN vizualizācijas GATAVIE MATERIĀLI\ALDIS ORNIŅŠ\Aldis Orniņš_21.08.2014_viss kopā\kan-23.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786314" y="1071546"/>
            <a:ext cx="2392792" cy="3477982"/>
          </a:xfrm>
          <a:prstGeom prst="rect">
            <a:avLst/>
          </a:prstGeom>
          <a:ln>
            <a:solidFill>
              <a:schemeClr val="tx1"/>
            </a:solidFill>
            <a:bevel/>
          </a:ln>
          <a:effectLst>
            <a:softEdge rad="112500"/>
          </a:effectLst>
        </p:spPr>
      </p:pic>
      <p:pic>
        <p:nvPicPr>
          <p:cNvPr id="1041" name="Picture 17" descr="M:\%PILSETBUVNIECIBA\Sintija_UNESCO\PROJEKTI_VISI\PROJEKTI_AKTUĀLI_2014\9_KTIAN_vizualizesana\KTIAN vizualizācijas GATAVIE MATERIĀLI\JURIS ZVIEDRĀNS\Juris 16_06_2014\jumta_logi_izvietojums_2.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980720" y="4242683"/>
            <a:ext cx="4163280" cy="2615317"/>
          </a:xfrm>
          <a:prstGeom prst="rect">
            <a:avLst/>
          </a:prstGeom>
          <a:ln>
            <a:solidFill>
              <a:schemeClr val="tx1"/>
            </a:solidFill>
            <a:bevel/>
          </a:ln>
          <a:effectLst>
            <a:softEdge rad="112500"/>
          </a:effectLst>
        </p:spPr>
      </p:pic>
      <p:sp>
        <p:nvSpPr>
          <p:cNvPr id="17" name="Subtitle 2">
            <a:extLst>
              <a:ext uri="{FF2B5EF4-FFF2-40B4-BE49-F238E27FC236}">
                <a16:creationId xmlns:a16="http://schemas.microsoft.com/office/drawing/2014/main" id="{B3F034F7-3B24-4F72-ABE6-1823486E9A95}"/>
              </a:ext>
            </a:extLst>
          </p:cNvPr>
          <p:cNvSpPr txBox="1">
            <a:spLocks/>
          </p:cNvSpPr>
          <p:nvPr/>
        </p:nvSpPr>
        <p:spPr>
          <a:xfrm>
            <a:off x="0" y="0"/>
            <a:ext cx="9144000" cy="567483"/>
          </a:xfrm>
          <a:prstGeom prst="rect">
            <a:avLst/>
          </a:prstGeom>
          <a:solidFill>
            <a:schemeClr val="bg1">
              <a:alpha val="60000"/>
            </a:schemeClr>
          </a:solidFill>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lv-LV" sz="2400" b="1" dirty="0">
                <a:solidFill>
                  <a:srgbClr val="C00000"/>
                </a:solidFill>
              </a:rPr>
              <a:t>Kuldīgas tradicionālā apbūve un detaļas brīvroku skicēs</a:t>
            </a:r>
            <a:endParaRPr lang="lv-LV" sz="2400" b="1" dirty="0"/>
          </a:p>
          <a:p>
            <a:pPr marL="0" indent="0">
              <a:buNone/>
              <a:defRPr/>
            </a:pPr>
            <a:endParaRPr lang="lv-LV" dirty="0"/>
          </a:p>
        </p:txBody>
      </p:sp>
    </p:spTree>
    <p:extLst>
      <p:ext uri="{BB962C8B-B14F-4D97-AF65-F5344CB8AC3E}">
        <p14:creationId xmlns:p14="http://schemas.microsoft.com/office/powerpoint/2010/main" val="1518258767"/>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sz="2400" dirty="0">
                <a:hlinkClick r:id="rId2"/>
              </a:rPr>
              <a:t>https://kuldiga-aa.maps.arcgis.com/home/webscene/viewer.html?webscene=e93a439c1ee345da8d50103d65b91b8c</a:t>
            </a:r>
            <a:endParaRPr lang="lv-LV" sz="2400" dirty="0"/>
          </a:p>
        </p:txBody>
      </p:sp>
      <p:pic>
        <p:nvPicPr>
          <p:cNvPr id="8194"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628650" y="2246552"/>
            <a:ext cx="7886700" cy="3509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1081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PILSETBUVNIECIBA\ARHITEKTAM_INTA\UNESCO_no_Inta\UNESCO\FOTO&amp;PREZENTACIJAS_JAUNAS_VECAS\publicitates_foto\muzej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232" y="0"/>
            <a:ext cx="5351229" cy="3689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F:\Jana\skolai\DOKTORAM\5.ceturksnis\promocijas darbs\bildes\restauracijas centrs\P521061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41997" y="2890063"/>
            <a:ext cx="3824731" cy="2868548"/>
          </a:xfrm>
          <a:prstGeom prst="rect">
            <a:avLst/>
          </a:prstGeom>
          <a:ln>
            <a:noFill/>
          </a:ln>
          <a:effectLst/>
        </p:spPr>
      </p:pic>
      <p:pic>
        <p:nvPicPr>
          <p:cNvPr id="6" name="Picture 7" descr="P521163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28403" y="479"/>
            <a:ext cx="3851920" cy="28895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ttÄlu rezultÄti vaicÄjumam âKuldÄ«gas muzejsâ"/>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9232" y="3699228"/>
            <a:ext cx="3223031" cy="320247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13799" y="3688105"/>
            <a:ext cx="2128198" cy="3204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aisnstūris 1"/>
          <p:cNvSpPr/>
          <p:nvPr/>
        </p:nvSpPr>
        <p:spPr>
          <a:xfrm>
            <a:off x="5436096" y="5949280"/>
            <a:ext cx="3707904" cy="646331"/>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Kuldīgas novada muzejs un Restaurācijas centra ēka</a:t>
            </a:r>
          </a:p>
        </p:txBody>
      </p:sp>
      <p:sp>
        <p:nvSpPr>
          <p:cNvPr id="8" name="Taisnstūris 1"/>
          <p:cNvSpPr/>
          <p:nvPr/>
        </p:nvSpPr>
        <p:spPr>
          <a:xfrm>
            <a:off x="0" y="3357562"/>
            <a:ext cx="5357818"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2009</a:t>
            </a:r>
          </a:p>
        </p:txBody>
      </p:sp>
      <p:sp>
        <p:nvSpPr>
          <p:cNvPr id="10" name="Taisnstūris 1"/>
          <p:cNvSpPr/>
          <p:nvPr/>
        </p:nvSpPr>
        <p:spPr>
          <a:xfrm>
            <a:off x="0" y="6488668"/>
            <a:ext cx="3214678"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2006</a:t>
            </a:r>
          </a:p>
        </p:txBody>
      </p:sp>
      <p:sp>
        <p:nvSpPr>
          <p:cNvPr id="11" name="Taisnstūris 1"/>
          <p:cNvSpPr/>
          <p:nvPr/>
        </p:nvSpPr>
        <p:spPr>
          <a:xfrm>
            <a:off x="5357818" y="5357826"/>
            <a:ext cx="3786182"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2009</a:t>
            </a:r>
          </a:p>
        </p:txBody>
      </p:sp>
      <p:sp>
        <p:nvSpPr>
          <p:cNvPr id="12" name="Taisnstūris 1"/>
          <p:cNvSpPr/>
          <p:nvPr/>
        </p:nvSpPr>
        <p:spPr>
          <a:xfrm>
            <a:off x="5357818" y="2500306"/>
            <a:ext cx="3786182"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2006</a:t>
            </a:r>
          </a:p>
        </p:txBody>
      </p:sp>
    </p:spTree>
    <p:extLst>
      <p:ext uri="{BB962C8B-B14F-4D97-AF65-F5344CB8AC3E}">
        <p14:creationId xmlns:p14="http://schemas.microsoft.com/office/powerpoint/2010/main" val="1498521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P1250151"/>
          <p:cNvPicPr>
            <a:picLocks noChangeAspect="1" noChangeArrowheads="1"/>
          </p:cNvPicPr>
          <p:nvPr/>
        </p:nvPicPr>
        <p:blipFill>
          <a:blip r:embed="rId2" cstate="print">
            <a:lum contrast="30000"/>
          </a:blip>
          <a:srcRect/>
          <a:stretch>
            <a:fillRect/>
          </a:stretch>
        </p:blipFill>
        <p:spPr bwMode="auto">
          <a:xfrm>
            <a:off x="3906159" y="0"/>
            <a:ext cx="5237841" cy="3929066"/>
          </a:xfrm>
          <a:prstGeom prst="rect">
            <a:avLst/>
          </a:prstGeom>
          <a:ln>
            <a:noFill/>
          </a:ln>
          <a:effectLst/>
        </p:spPr>
      </p:pic>
      <p:pic>
        <p:nvPicPr>
          <p:cNvPr id="3" name="Picture 9" descr="build_thumb"/>
          <p:cNvPicPr>
            <a:picLocks noChangeAspect="1" noChangeArrowheads="1"/>
          </p:cNvPicPr>
          <p:nvPr/>
        </p:nvPicPr>
        <p:blipFill>
          <a:blip r:embed="rId3" cstate="print">
            <a:lum contrast="30000"/>
          </a:blip>
          <a:srcRect/>
          <a:stretch>
            <a:fillRect/>
          </a:stretch>
        </p:blipFill>
        <p:spPr bwMode="auto">
          <a:xfrm>
            <a:off x="3857620" y="2901409"/>
            <a:ext cx="5286380" cy="3956592"/>
          </a:xfrm>
          <a:prstGeom prst="rect">
            <a:avLst/>
          </a:prstGeom>
          <a:ln>
            <a:noFill/>
          </a:ln>
          <a:effectLst/>
        </p:spPr>
      </p:pic>
      <p:pic>
        <p:nvPicPr>
          <p:cNvPr id="4" name="Picture 11" descr="65"/>
          <p:cNvPicPr>
            <a:picLocks noChangeAspect="1" noChangeArrowheads="1"/>
          </p:cNvPicPr>
          <p:nvPr/>
        </p:nvPicPr>
        <p:blipFill rotWithShape="1">
          <a:blip r:embed="rId4" cstate="print">
            <a:lum bright="10000" contrast="30000"/>
            <a:extLst>
              <a:ext uri="{28A0092B-C50C-407E-A947-70E740481C1C}">
                <a14:useLocalDpi xmlns:a14="http://schemas.microsoft.com/office/drawing/2010/main"/>
              </a:ext>
            </a:extLst>
          </a:blip>
          <a:srcRect/>
          <a:stretch/>
        </p:blipFill>
        <p:spPr bwMode="auto">
          <a:xfrm>
            <a:off x="0" y="-142900"/>
            <a:ext cx="3908410" cy="3500438"/>
          </a:xfrm>
          <a:prstGeom prst="rect">
            <a:avLst/>
          </a:prstGeom>
          <a:ln>
            <a:noFill/>
          </a:ln>
          <a:effectLst/>
        </p:spPr>
      </p:pic>
      <p:pic>
        <p:nvPicPr>
          <p:cNvPr id="5122" name="Picture 2" descr="M:\%PILSETBUVNIECIBA\ARHITEKTAM_INTA\UNESCO_no_Inta\UNESCO\FOTO&amp;PREZENTACIJAS_JAUNAS_VECAS\publicitates_foto\Biblioteka Ziedonis 23.09.2011\Pano4.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3306536"/>
            <a:ext cx="3929058" cy="3551464"/>
          </a:xfrm>
          <a:prstGeom prst="rect">
            <a:avLst/>
          </a:prstGeom>
          <a:noFill/>
          <a:extLst>
            <a:ext uri="{909E8E84-426E-40DD-AFC4-6F175D3DCCD1}">
              <a14:hiddenFill xmlns:a14="http://schemas.microsoft.com/office/drawing/2010/main">
                <a:solidFill>
                  <a:srgbClr val="FFFFFF"/>
                </a:solidFill>
              </a14:hiddenFill>
            </a:ext>
          </a:extLst>
        </p:spPr>
      </p:pic>
      <p:sp>
        <p:nvSpPr>
          <p:cNvPr id="7" name="Taisnstūris 1"/>
          <p:cNvSpPr/>
          <p:nvPr/>
        </p:nvSpPr>
        <p:spPr>
          <a:xfrm>
            <a:off x="0" y="2928934"/>
            <a:ext cx="3929058"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2005</a:t>
            </a:r>
          </a:p>
        </p:txBody>
      </p:sp>
      <p:sp>
        <p:nvSpPr>
          <p:cNvPr id="8" name="Taisnstūris 1"/>
          <p:cNvSpPr/>
          <p:nvPr/>
        </p:nvSpPr>
        <p:spPr>
          <a:xfrm>
            <a:off x="0" y="6488668"/>
            <a:ext cx="3929058"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2010</a:t>
            </a:r>
          </a:p>
        </p:txBody>
      </p:sp>
      <p:sp>
        <p:nvSpPr>
          <p:cNvPr id="9" name="Taisnstūris 1"/>
          <p:cNvSpPr/>
          <p:nvPr/>
        </p:nvSpPr>
        <p:spPr>
          <a:xfrm>
            <a:off x="3929058" y="6488668"/>
            <a:ext cx="5214942"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2008</a:t>
            </a:r>
          </a:p>
        </p:txBody>
      </p:sp>
      <p:sp>
        <p:nvSpPr>
          <p:cNvPr id="10" name="Taisnstūris 1"/>
          <p:cNvSpPr/>
          <p:nvPr/>
        </p:nvSpPr>
        <p:spPr>
          <a:xfrm>
            <a:off x="3929058" y="2571744"/>
            <a:ext cx="5214942"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2006</a:t>
            </a:r>
          </a:p>
        </p:txBody>
      </p:sp>
    </p:spTree>
    <p:extLst>
      <p:ext uri="{BB962C8B-B14F-4D97-AF65-F5344CB8AC3E}">
        <p14:creationId xmlns:p14="http://schemas.microsoft.com/office/powerpoint/2010/main" val="386927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103" y="3356992"/>
            <a:ext cx="5746808" cy="350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ttēls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9103" y="-5310"/>
            <a:ext cx="5766627"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L:\KULDIGAS ADRESES\Kalna\06\1929.04.14\0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737704" y="0"/>
            <a:ext cx="340629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K:\Construction\Arhitektam_INTA\PIETEIKUMI_APBALVOJUMI\Buvnieciba_2018\Kalna iela_6_Kuldīga\8_publikacijas_bildes\Kalna 6 - 154.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737704" y="2867026"/>
            <a:ext cx="3406295" cy="23431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K:\Construction\Arhitektam_INTA\PIETEIKUMI_APBALVOJUMI\Buvnieciba_2018\Kalna iela_6_Kuldīga\8_publikacijas_bildes\Kalna 6 - 124.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737703" y="5020766"/>
            <a:ext cx="3406296" cy="1837234"/>
          </a:xfrm>
          <a:prstGeom prst="rect">
            <a:avLst/>
          </a:prstGeom>
          <a:noFill/>
          <a:extLst>
            <a:ext uri="{909E8E84-426E-40DD-AFC4-6F175D3DCCD1}">
              <a14:hiddenFill xmlns:a14="http://schemas.microsoft.com/office/drawing/2010/main">
                <a:solidFill>
                  <a:srgbClr val="FFFFFF"/>
                </a:solidFill>
              </a14:hiddenFill>
            </a:ext>
          </a:extLst>
        </p:spPr>
      </p:pic>
      <p:sp>
        <p:nvSpPr>
          <p:cNvPr id="7" name="Taisnstūris 1"/>
          <p:cNvSpPr/>
          <p:nvPr/>
        </p:nvSpPr>
        <p:spPr>
          <a:xfrm>
            <a:off x="0" y="0"/>
            <a:ext cx="9144000"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Sporta skolas komplekss, 2017</a:t>
            </a:r>
          </a:p>
        </p:txBody>
      </p:sp>
      <p:sp>
        <p:nvSpPr>
          <p:cNvPr id="8" name="Taisnstūris 1"/>
          <p:cNvSpPr/>
          <p:nvPr/>
        </p:nvSpPr>
        <p:spPr>
          <a:xfrm>
            <a:off x="0" y="3143248"/>
            <a:ext cx="5786414"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2017</a:t>
            </a:r>
          </a:p>
        </p:txBody>
      </p:sp>
      <p:sp>
        <p:nvSpPr>
          <p:cNvPr id="9" name="Taisnstūris 1"/>
          <p:cNvSpPr/>
          <p:nvPr/>
        </p:nvSpPr>
        <p:spPr>
          <a:xfrm>
            <a:off x="0" y="6488668"/>
            <a:ext cx="5715008"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2008</a:t>
            </a:r>
          </a:p>
        </p:txBody>
      </p:sp>
      <p:sp>
        <p:nvSpPr>
          <p:cNvPr id="10" name="Taisnstūris 1"/>
          <p:cNvSpPr/>
          <p:nvPr/>
        </p:nvSpPr>
        <p:spPr>
          <a:xfrm>
            <a:off x="5786446" y="2500306"/>
            <a:ext cx="3357554"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1930-tie</a:t>
            </a:r>
          </a:p>
        </p:txBody>
      </p:sp>
    </p:spTree>
    <p:extLst>
      <p:ext uri="{BB962C8B-B14F-4D97-AF65-F5344CB8AC3E}">
        <p14:creationId xmlns:p14="http://schemas.microsoft.com/office/powerpoint/2010/main" val="18400109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86315" y="0"/>
            <a:ext cx="4357686" cy="3214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L:\KULDIGAS ADRESES\Baznicas\30\2003.12.17\AUT7745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86314" cy="3286124"/>
          </a:xfrm>
          <a:prstGeom prst="rect">
            <a:avLst/>
          </a:prstGeom>
          <a:noFill/>
          <a:extLst>
            <a:ext uri="{909E8E84-426E-40DD-AFC4-6F175D3DCCD1}">
              <a14:hiddenFill xmlns:a14="http://schemas.microsoft.com/office/drawing/2010/main">
                <a:solidFill>
                  <a:srgbClr val="FFFFFF"/>
                </a:solidFill>
              </a14:hiddenFill>
            </a:ext>
          </a:extLst>
        </p:spPr>
      </p:pic>
      <p:sp>
        <p:nvSpPr>
          <p:cNvPr id="5" name="Taisnstūris 1"/>
          <p:cNvSpPr/>
          <p:nvPr/>
        </p:nvSpPr>
        <p:spPr>
          <a:xfrm>
            <a:off x="0" y="2857496"/>
            <a:ext cx="9144000"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2011</a:t>
            </a:r>
          </a:p>
        </p:txBody>
      </p:sp>
      <p:pic>
        <p:nvPicPr>
          <p:cNvPr id="4101" name="Picture 5" descr="L:\KULDIGAS ADRESES\Baznicas\30\2012.07.31\DSCF229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14686"/>
            <a:ext cx="3643306" cy="364331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L:\KULDIGAS ADRESES\Baznicas\30\2018.02.14\IMG_20180214_13004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3306" y="3185592"/>
            <a:ext cx="5500694" cy="3672408"/>
          </a:xfrm>
          <a:prstGeom prst="rect">
            <a:avLst/>
          </a:prstGeom>
          <a:noFill/>
          <a:extLst>
            <a:ext uri="{909E8E84-426E-40DD-AFC4-6F175D3DCCD1}">
              <a14:hiddenFill xmlns:a14="http://schemas.microsoft.com/office/drawing/2010/main">
                <a:solidFill>
                  <a:srgbClr val="FFFFFF"/>
                </a:solidFill>
              </a14:hiddenFill>
            </a:ext>
          </a:extLst>
        </p:spPr>
      </p:pic>
      <p:sp>
        <p:nvSpPr>
          <p:cNvPr id="6" name="Taisnstūris 1"/>
          <p:cNvSpPr/>
          <p:nvPr/>
        </p:nvSpPr>
        <p:spPr>
          <a:xfrm>
            <a:off x="3643306" y="6488668"/>
            <a:ext cx="5500694"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2018</a:t>
            </a:r>
          </a:p>
        </p:txBody>
      </p:sp>
      <p:sp>
        <p:nvSpPr>
          <p:cNvPr id="7" name="Taisnstūris 1"/>
          <p:cNvSpPr/>
          <p:nvPr/>
        </p:nvSpPr>
        <p:spPr>
          <a:xfrm>
            <a:off x="0" y="6488668"/>
            <a:ext cx="3643306"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2012</a:t>
            </a:r>
          </a:p>
        </p:txBody>
      </p:sp>
    </p:spTree>
    <p:extLst>
      <p:ext uri="{BB962C8B-B14F-4D97-AF65-F5344CB8AC3E}">
        <p14:creationId xmlns:p14="http://schemas.microsoft.com/office/powerpoint/2010/main" val="1335477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KULDIGAS ADRESES\Skolas\02\2016.04.27\IMAG167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600400"/>
            <a:ext cx="5760808" cy="32576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L:\KULDIGAS ADRESES\Skolas\02\2016.04.27\IMAG1643.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60808" y="3600400"/>
            <a:ext cx="3383192" cy="221838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KULDIGAS ADRESES\Skolas\02\2011.04.15\Fotoattēls131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800534" cy="36004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L:\KULDIGAS ADRESES\Skolas\02\1994.03\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76549" y="1"/>
            <a:ext cx="4368542" cy="3600399"/>
          </a:xfrm>
          <a:prstGeom prst="rect">
            <a:avLst/>
          </a:prstGeom>
          <a:noFill/>
          <a:extLst>
            <a:ext uri="{909E8E84-426E-40DD-AFC4-6F175D3DCCD1}">
              <a14:hiddenFill xmlns:a14="http://schemas.microsoft.com/office/drawing/2010/main">
                <a:solidFill>
                  <a:srgbClr val="FFFFFF"/>
                </a:solidFill>
              </a14:hiddenFill>
            </a:ext>
          </a:extLst>
        </p:spPr>
      </p:pic>
      <p:sp>
        <p:nvSpPr>
          <p:cNvPr id="6" name="Taisnstūris 1"/>
          <p:cNvSpPr/>
          <p:nvPr/>
        </p:nvSpPr>
        <p:spPr>
          <a:xfrm>
            <a:off x="5760808" y="6143644"/>
            <a:ext cx="3383192"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Ēka Skolas ielā 2 </a:t>
            </a:r>
          </a:p>
        </p:txBody>
      </p:sp>
      <p:sp>
        <p:nvSpPr>
          <p:cNvPr id="7" name="Taisnstūris 1"/>
          <p:cNvSpPr/>
          <p:nvPr/>
        </p:nvSpPr>
        <p:spPr>
          <a:xfrm>
            <a:off x="4786314" y="3214686"/>
            <a:ext cx="4357686"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1994</a:t>
            </a:r>
          </a:p>
        </p:txBody>
      </p:sp>
      <p:sp>
        <p:nvSpPr>
          <p:cNvPr id="8" name="Taisnstūris 1"/>
          <p:cNvSpPr/>
          <p:nvPr/>
        </p:nvSpPr>
        <p:spPr>
          <a:xfrm>
            <a:off x="0" y="3214686"/>
            <a:ext cx="4786314"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2011</a:t>
            </a:r>
          </a:p>
        </p:txBody>
      </p:sp>
      <p:sp>
        <p:nvSpPr>
          <p:cNvPr id="9" name="Taisnstūris 1"/>
          <p:cNvSpPr/>
          <p:nvPr/>
        </p:nvSpPr>
        <p:spPr>
          <a:xfrm>
            <a:off x="0" y="6488668"/>
            <a:ext cx="5786446"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2017</a:t>
            </a:r>
          </a:p>
        </p:txBody>
      </p:sp>
    </p:spTree>
    <p:extLst>
      <p:ext uri="{BB962C8B-B14F-4D97-AF65-F5344CB8AC3E}">
        <p14:creationId xmlns:p14="http://schemas.microsoft.com/office/powerpoint/2010/main" val="242634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8047806" cy="2232248"/>
          </a:xfrm>
        </p:spPr>
        <p:txBody>
          <a:bodyPr>
            <a:normAutofit/>
          </a:bodyPr>
          <a:lstStyle/>
          <a:p>
            <a:pPr algn="just"/>
            <a:r>
              <a:rPr lang="lv-LV" sz="2400" b="1" dirty="0">
                <a:solidFill>
                  <a:srgbClr val="920704"/>
                </a:solidFill>
              </a:rPr>
              <a:t>Darbs pie nominācijas “Kuldīgas vecpilsēta Ventas senlejā” pieteikšanas UNESCO Pasaules mantojuma sarakstam uzsākts 1997. </a:t>
            </a:r>
          </a:p>
        </p:txBody>
      </p:sp>
      <p:sp>
        <p:nvSpPr>
          <p:cNvPr id="3" name="Content Placeholder 2"/>
          <p:cNvSpPr>
            <a:spLocks noGrp="1"/>
          </p:cNvSpPr>
          <p:nvPr>
            <p:ph idx="1"/>
          </p:nvPr>
        </p:nvSpPr>
        <p:spPr>
          <a:xfrm>
            <a:off x="628650" y="3645023"/>
            <a:ext cx="7886700" cy="2736305"/>
          </a:xfrm>
        </p:spPr>
        <p:txBody>
          <a:bodyPr>
            <a:normAutofit fontScale="92500"/>
          </a:bodyPr>
          <a:lstStyle/>
          <a:p>
            <a:pPr algn="just"/>
            <a:r>
              <a:rPr lang="lv-LV" dirty="0"/>
              <a:t>2001. gadā  Kuldīgas pašvaldība UNESCO Latvijas Nacionālajai komisijai iesniedza ziņojumu par vēlmi uzsākt darbu pie Kuldīgas nominācijas sagatavošanas kopā ar Nacionālo kultūras mantojuma pārvaldi.</a:t>
            </a:r>
          </a:p>
          <a:p>
            <a:pPr algn="just"/>
            <a:r>
              <a:rPr lang="lv-LV" dirty="0"/>
              <a:t>2004. gadā Kuldīgas nominācija tika apstiprināta UNESCO Pasaules mantojuma Latvijas nacionālajam sarakstam. </a:t>
            </a:r>
          </a:p>
          <a:p>
            <a:pPr algn="just"/>
            <a:r>
              <a:rPr lang="lv-LV" dirty="0"/>
              <a:t>2011. gadā UNESCO LNK Asambleja apstiprināja Kuldīga nominācijas vietu UNESCO Pasaules mantojuma 2011. gadā UNESCO LNK Asambleja apstiprināja Kuldīga nominācijas vietu UNESCO Pasaules mantojuma Latvijas nacionālajā sarakstā. </a:t>
            </a:r>
          </a:p>
          <a:p>
            <a:endParaRPr lang="lv-LV" dirty="0"/>
          </a:p>
          <a:p>
            <a:pPr marL="0" indent="0">
              <a:buNone/>
            </a:pPr>
            <a:endParaRPr lang="lv-LV" dirty="0"/>
          </a:p>
        </p:txBody>
      </p:sp>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27784" y="1778260"/>
            <a:ext cx="2441615"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24128" y="1484784"/>
            <a:ext cx="3078163"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604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KULDIGAS ADRESES\Kalpaka\1\2000.03.26\7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3929058" cy="3477003"/>
          </a:xfrm>
          <a:prstGeom prst="rect">
            <a:avLst/>
          </a:prstGeom>
          <a:noFill/>
          <a:extLst>
            <a:ext uri="{909E8E84-426E-40DD-AFC4-6F175D3DCCD1}">
              <a14:hiddenFill xmlns:a14="http://schemas.microsoft.com/office/drawing/2010/main">
                <a:solidFill>
                  <a:srgbClr val="FFFFFF"/>
                </a:solidFill>
              </a14:hiddenFill>
            </a:ext>
          </a:extLst>
        </p:spPr>
      </p:pic>
      <p:sp>
        <p:nvSpPr>
          <p:cNvPr id="3" name="Taisnstūris 1"/>
          <p:cNvSpPr/>
          <p:nvPr/>
        </p:nvSpPr>
        <p:spPr>
          <a:xfrm>
            <a:off x="5868144" y="5949280"/>
            <a:ext cx="3275856" cy="646331"/>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Kalpaka 1 </a:t>
            </a:r>
          </a:p>
          <a:p>
            <a:pPr algn="ctr"/>
            <a:r>
              <a:rPr lang="lv-LV" b="1" dirty="0">
                <a:ln w="17780" cmpd="sng">
                  <a:noFill/>
                  <a:prstDash val="solid"/>
                  <a:miter lim="800000"/>
                </a:ln>
                <a:solidFill>
                  <a:srgbClr val="920704"/>
                </a:solidFill>
              </a:rPr>
              <a:t>2000, 2016,  </a:t>
            </a:r>
          </a:p>
        </p:txBody>
      </p:sp>
      <p:pic>
        <p:nvPicPr>
          <p:cNvPr id="15362" name="Picture 2" descr="C:\Users\Inese\Desktop\k1-1.JPG"/>
          <p:cNvPicPr>
            <a:picLocks noChangeAspect="1" noChangeArrowheads="1"/>
          </p:cNvPicPr>
          <p:nvPr/>
        </p:nvPicPr>
        <p:blipFill>
          <a:blip r:embed="rId3"/>
          <a:srcRect/>
          <a:stretch>
            <a:fillRect/>
          </a:stretch>
        </p:blipFill>
        <p:spPr bwMode="auto">
          <a:xfrm>
            <a:off x="5214942" y="3500438"/>
            <a:ext cx="4293686" cy="3357562"/>
          </a:xfrm>
          <a:prstGeom prst="rect">
            <a:avLst/>
          </a:prstGeom>
          <a:noFill/>
        </p:spPr>
      </p:pic>
      <p:pic>
        <p:nvPicPr>
          <p:cNvPr id="15363" name="Picture 3" descr="C:\Users\Inese\Desktop\k1.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29058" y="0"/>
            <a:ext cx="5500694" cy="3500462"/>
          </a:xfrm>
          <a:prstGeom prst="rect">
            <a:avLst/>
          </a:prstGeom>
          <a:noFill/>
        </p:spPr>
      </p:pic>
      <p:pic>
        <p:nvPicPr>
          <p:cNvPr id="6147" name="Picture 3" descr="L:\KULDIGAS ADRESES\Kalpaka\1\2016.11.14\DSCF6295.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500438"/>
            <a:ext cx="5429256" cy="3357562"/>
          </a:xfrm>
          <a:prstGeom prst="rect">
            <a:avLst/>
          </a:prstGeom>
          <a:noFill/>
          <a:extLst>
            <a:ext uri="{909E8E84-426E-40DD-AFC4-6F175D3DCCD1}">
              <a14:hiddenFill xmlns:a14="http://schemas.microsoft.com/office/drawing/2010/main">
                <a:solidFill>
                  <a:srgbClr val="FFFFFF"/>
                </a:solidFill>
              </a14:hiddenFill>
            </a:ext>
          </a:extLst>
        </p:spPr>
      </p:pic>
      <p:sp>
        <p:nvSpPr>
          <p:cNvPr id="7" name="Taisnstūris 1"/>
          <p:cNvSpPr/>
          <p:nvPr/>
        </p:nvSpPr>
        <p:spPr>
          <a:xfrm>
            <a:off x="0" y="3143248"/>
            <a:ext cx="3929058"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2000</a:t>
            </a:r>
          </a:p>
        </p:txBody>
      </p:sp>
      <p:sp>
        <p:nvSpPr>
          <p:cNvPr id="8" name="Taisnstūris 1"/>
          <p:cNvSpPr/>
          <p:nvPr/>
        </p:nvSpPr>
        <p:spPr>
          <a:xfrm>
            <a:off x="0" y="6488668"/>
            <a:ext cx="5429256" cy="369332"/>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2016</a:t>
            </a:r>
          </a:p>
        </p:txBody>
      </p:sp>
      <p:sp>
        <p:nvSpPr>
          <p:cNvPr id="10" name="Taisnstūris 1"/>
          <p:cNvSpPr/>
          <p:nvPr/>
        </p:nvSpPr>
        <p:spPr>
          <a:xfrm>
            <a:off x="3929058" y="0"/>
            <a:ext cx="5500726" cy="646331"/>
          </a:xfrm>
          <a:prstGeom prst="rect">
            <a:avLst/>
          </a:prstGeom>
          <a:solidFill>
            <a:schemeClr val="bg1">
              <a:alpha val="50000"/>
            </a:schemeClr>
          </a:solidFill>
        </p:spPr>
        <p:txBody>
          <a:bodyPr wrap="square">
            <a:spAutoFit/>
          </a:bodyPr>
          <a:lstStyle/>
          <a:p>
            <a:pPr algn="ctr"/>
            <a:r>
              <a:rPr lang="lv-LV" b="1" dirty="0">
                <a:ln w="17780" cmpd="sng">
                  <a:noFill/>
                  <a:prstDash val="solid"/>
                  <a:miter lim="800000"/>
                </a:ln>
                <a:solidFill>
                  <a:srgbClr val="920704"/>
                </a:solidFill>
              </a:rPr>
              <a:t>Kuldīgas tehnoloģiju un tūrisma tehnikums – būvniecības iecere</a:t>
            </a:r>
          </a:p>
        </p:txBody>
      </p:sp>
    </p:spTree>
    <p:extLst>
      <p:ext uri="{BB962C8B-B14F-4D97-AF65-F5344CB8AC3E}">
        <p14:creationId xmlns:p14="http://schemas.microsoft.com/office/powerpoint/2010/main" val="28657638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KULDIGAS ADRESES\Baznicas\07\2017.08.10\20170810_123636.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071934" y="3603909"/>
            <a:ext cx="5072066" cy="3258291"/>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B3F034F7-3B24-4F72-ABE6-1823486E9A95}"/>
              </a:ext>
            </a:extLst>
          </p:cNvPr>
          <p:cNvSpPr txBox="1">
            <a:spLocks/>
          </p:cNvSpPr>
          <p:nvPr/>
        </p:nvSpPr>
        <p:spPr>
          <a:xfrm>
            <a:off x="0" y="214290"/>
            <a:ext cx="9144000" cy="567483"/>
          </a:xfrm>
          <a:prstGeom prst="rect">
            <a:avLst/>
          </a:prstGeom>
          <a:solidFill>
            <a:schemeClr val="bg1">
              <a:alpha val="60000"/>
            </a:schemeClr>
          </a:solidFill>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lv-LV" sz="2400" b="1" dirty="0">
                <a:solidFill>
                  <a:srgbClr val="C00000"/>
                </a:solidFill>
              </a:rPr>
              <a:t>Finansiāls atbalsts</a:t>
            </a:r>
            <a:endParaRPr lang="lv-LV" sz="2400" b="1" dirty="0"/>
          </a:p>
          <a:p>
            <a:pPr marL="0" indent="0">
              <a:buNone/>
              <a:defRPr/>
            </a:pPr>
            <a:endParaRPr lang="lv-LV" dirty="0"/>
          </a:p>
        </p:txBody>
      </p:sp>
      <p:sp>
        <p:nvSpPr>
          <p:cNvPr id="7" name="Subtitle 2">
            <a:extLst>
              <a:ext uri="{FF2B5EF4-FFF2-40B4-BE49-F238E27FC236}">
                <a16:creationId xmlns:a16="http://schemas.microsoft.com/office/drawing/2014/main" id="{6B1F30B6-4154-4D4F-814C-E5F9B3D02C8C}"/>
              </a:ext>
            </a:extLst>
          </p:cNvPr>
          <p:cNvSpPr txBox="1">
            <a:spLocks/>
          </p:cNvSpPr>
          <p:nvPr/>
        </p:nvSpPr>
        <p:spPr>
          <a:xfrm>
            <a:off x="857224" y="785794"/>
            <a:ext cx="7500990" cy="3643338"/>
          </a:xfrm>
          <a:prstGeom prst="rect">
            <a:avLst/>
          </a:prstGeom>
          <a:noFill/>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defRPr/>
            </a:pPr>
            <a:r>
              <a:rPr lang="lv-LV" sz="2100" b="1" dirty="0">
                <a:solidFill>
                  <a:srgbClr val="C00000"/>
                </a:solidFill>
              </a:rPr>
              <a:t> Konkurss “Darīsim paši”;</a:t>
            </a:r>
          </a:p>
          <a:p>
            <a:pPr marL="0" indent="0" algn="just">
              <a:defRPr/>
            </a:pPr>
            <a:r>
              <a:rPr lang="lv-LV" sz="2100" b="1" dirty="0">
                <a:solidFill>
                  <a:srgbClr val="C00000"/>
                </a:solidFill>
              </a:rPr>
              <a:t> Konkurss “Valsts nozīmes kultūras pieminekļa “Kuldīgas pilsētas vēsturiskais centrs” teritorijā esošo ēku, kā arī Kuldīgas novadā esošu Latvijas valsts aizsargājamo kultūras pieminekļu sarakstā ietverto ēku restaurācija un konservācija”;</a:t>
            </a:r>
          </a:p>
          <a:p>
            <a:pPr marL="0" indent="0" algn="just">
              <a:defRPr/>
            </a:pPr>
            <a:r>
              <a:rPr lang="lv-LV" sz="2100" b="1" dirty="0">
                <a:solidFill>
                  <a:srgbClr val="C00000"/>
                </a:solidFill>
              </a:rPr>
              <a:t> Konkurss “Daudzdzīvokļu dzīvojamo māju un pagalmu labiekārtošana Kuldīgas pilētā”;</a:t>
            </a:r>
          </a:p>
          <a:p>
            <a:pPr marL="0" indent="0" algn="just">
              <a:defRPr/>
            </a:pPr>
            <a:r>
              <a:rPr lang="lv-LV" sz="2100" b="1" dirty="0">
                <a:solidFill>
                  <a:srgbClr val="C00000"/>
                </a:solidFill>
              </a:rPr>
              <a:t> Regulārā logu apkopes akcija;</a:t>
            </a:r>
          </a:p>
          <a:p>
            <a:pPr marL="0" indent="0" algn="just">
              <a:defRPr/>
            </a:pPr>
            <a:r>
              <a:rPr lang="lv-LV" sz="2100" b="1" dirty="0">
                <a:solidFill>
                  <a:srgbClr val="C00000"/>
                </a:solidFill>
              </a:rPr>
              <a:t> http://kuldiga.lv/lv/kuldiga/kuldigas-vecpilseta/atbalsts-iedzivotajiem</a:t>
            </a:r>
          </a:p>
          <a:p>
            <a:pPr marL="0" indent="0" algn="just">
              <a:buNone/>
              <a:defRPr/>
            </a:pPr>
            <a:endParaRPr lang="lv-LV" sz="2100" b="1" dirty="0">
              <a:solidFill>
                <a:srgbClr val="C00000"/>
              </a:solidFill>
            </a:endParaRPr>
          </a:p>
          <a:p>
            <a:pPr marL="0" indent="0" algn="just">
              <a:buNone/>
              <a:defRPr/>
            </a:pPr>
            <a:endParaRPr lang="lv-LV" dirty="0"/>
          </a:p>
        </p:txBody>
      </p:sp>
      <p:sp>
        <p:nvSpPr>
          <p:cNvPr id="18436" name="AutoShape 4" descr="AttÄlu rezultÄti vaicÄjumam âfinansiÄls atbalstsâ"/>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v-LV"/>
          </a:p>
        </p:txBody>
      </p:sp>
      <p:sp>
        <p:nvSpPr>
          <p:cNvPr id="18438" name="AutoShape 6" descr="AttÄlu rezultÄti vaicÄjumam âfinansiÄls atbalstsâ"/>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v-LV"/>
          </a:p>
        </p:txBody>
      </p:sp>
      <p:pic>
        <p:nvPicPr>
          <p:cNvPr id="7171" name="Picture 3" descr="M:\%PILSETBUVNIECIBA\ARHITEKTAM_INTA\UNESCO_no_Inta\UNESCO\FOTO&amp;PREZENTACIJAS_JAUNAS_VECAS\KULDIGA_koka mantojums\Kuldiga_kokaarh_bildes\baznicas7\DSC_008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16279"/>
            <a:ext cx="4071934" cy="2545922"/>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2">
            <a:extLst>
              <a:ext uri="{FF2B5EF4-FFF2-40B4-BE49-F238E27FC236}">
                <a16:creationId xmlns:a16="http://schemas.microsoft.com/office/drawing/2014/main" id="{B3F034F7-3B24-4F72-ABE6-1823486E9A95}"/>
              </a:ext>
            </a:extLst>
          </p:cNvPr>
          <p:cNvSpPr txBox="1">
            <a:spLocks/>
          </p:cNvSpPr>
          <p:nvPr/>
        </p:nvSpPr>
        <p:spPr>
          <a:xfrm>
            <a:off x="4071934" y="6513754"/>
            <a:ext cx="5114372" cy="348447"/>
          </a:xfrm>
          <a:prstGeom prst="rect">
            <a:avLst/>
          </a:prstGeom>
          <a:solidFill>
            <a:schemeClr val="bg1">
              <a:alpha val="60000"/>
            </a:schemeClr>
          </a:solidFill>
          <a:effectLst/>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lv-LV" sz="1800" b="1" dirty="0">
                <a:solidFill>
                  <a:srgbClr val="920704"/>
                </a:solidFill>
              </a:rPr>
              <a:t>2017</a:t>
            </a:r>
            <a:endParaRPr lang="lv-LV" sz="1800" dirty="0">
              <a:solidFill>
                <a:srgbClr val="920704"/>
              </a:solidFill>
            </a:endParaRPr>
          </a:p>
        </p:txBody>
      </p:sp>
      <p:sp>
        <p:nvSpPr>
          <p:cNvPr id="9" name="Subtitle 2">
            <a:extLst>
              <a:ext uri="{FF2B5EF4-FFF2-40B4-BE49-F238E27FC236}">
                <a16:creationId xmlns:a16="http://schemas.microsoft.com/office/drawing/2014/main" id="{B3F034F7-3B24-4F72-ABE6-1823486E9A95}"/>
              </a:ext>
            </a:extLst>
          </p:cNvPr>
          <p:cNvSpPr txBox="1">
            <a:spLocks/>
          </p:cNvSpPr>
          <p:nvPr/>
        </p:nvSpPr>
        <p:spPr>
          <a:xfrm>
            <a:off x="0" y="6509553"/>
            <a:ext cx="4071934" cy="348447"/>
          </a:xfrm>
          <a:prstGeom prst="rect">
            <a:avLst/>
          </a:prstGeom>
          <a:solidFill>
            <a:schemeClr val="bg1">
              <a:alpha val="60000"/>
            </a:schemeClr>
          </a:solidFill>
          <a:effectLst/>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lv-LV" sz="1800" b="1" dirty="0">
                <a:solidFill>
                  <a:srgbClr val="920704"/>
                </a:solidFill>
              </a:rPr>
              <a:t>2011</a:t>
            </a:r>
            <a:endParaRPr lang="lv-LV" sz="1800" dirty="0">
              <a:solidFill>
                <a:srgbClr val="920704"/>
              </a:solidFill>
            </a:endParaRPr>
          </a:p>
        </p:txBody>
      </p:sp>
    </p:spTree>
    <p:extLst>
      <p:ext uri="{BB962C8B-B14F-4D97-AF65-F5344CB8AC3E}">
        <p14:creationId xmlns:p14="http://schemas.microsoft.com/office/powerpoint/2010/main" val="1001178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lv-LV"/>
          </a:p>
        </p:txBody>
      </p:sp>
      <p:sp>
        <p:nvSpPr>
          <p:cNvPr id="3" name="Subtitle 2"/>
          <p:cNvSpPr>
            <a:spLocks noGrp="1"/>
          </p:cNvSpPr>
          <p:nvPr>
            <p:ph type="subTitle" idx="1"/>
          </p:nvPr>
        </p:nvSpPr>
        <p:spPr/>
        <p:txBody>
          <a:bodyPr/>
          <a:lstStyle/>
          <a:p>
            <a:endParaRPr lang="lv-LV"/>
          </a:p>
        </p:txBody>
      </p:sp>
      <p:sp>
        <p:nvSpPr>
          <p:cNvPr id="5" name="TextBox 3"/>
          <p:cNvSpPr txBox="1"/>
          <p:nvPr/>
        </p:nvSpPr>
        <p:spPr>
          <a:xfrm>
            <a:off x="611560" y="1556792"/>
            <a:ext cx="8352928" cy="646331"/>
          </a:xfrm>
          <a:prstGeom prst="rect">
            <a:avLst/>
          </a:prstGeom>
          <a:noFill/>
        </p:spPr>
        <p:txBody>
          <a:bodyPr wrap="square" rtlCol="0">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lv-LV" dirty="0">
              <a:solidFill>
                <a:srgbClr val="A20227"/>
              </a:solidFill>
              <a:latin typeface="Open Sans" panose="020B0606030504020204" pitchFamily="34" charset="0"/>
              <a:ea typeface="Open Sans" panose="020B0606030504020204" pitchFamily="34" charset="0"/>
              <a:cs typeface="Open Sans" panose="020B0606030504020204" pitchFamily="34" charset="0"/>
            </a:endParaRPr>
          </a:p>
          <a:p>
            <a:endParaRPr lang="lv-LV" dirty="0">
              <a:solidFill>
                <a:srgbClr val="A20227"/>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107504" y="836712"/>
            <a:ext cx="8712968" cy="5293757"/>
          </a:xfrm>
          <a:prstGeom prst="rect">
            <a:avLst/>
          </a:prstGeom>
        </p:spPr>
        <p:txBody>
          <a:bodyPr wrap="square">
            <a:spAutoFit/>
          </a:bodyPr>
          <a:lstStyle/>
          <a:p>
            <a:pPr algn="just"/>
            <a:r>
              <a:rPr lang="lv-LV" b="1" dirty="0">
                <a:ea typeface="Open Sans" panose="020B0606030504020204" pitchFamily="34" charset="0"/>
                <a:cs typeface="Open Sans" panose="020B0606030504020204" pitchFamily="34" charset="0"/>
              </a:rPr>
              <a:t>4. Tēla veidošana </a:t>
            </a:r>
            <a:r>
              <a:rPr lang="lv-LV" dirty="0">
                <a:ea typeface="Open Sans" panose="020B0606030504020204" pitchFamily="34" charset="0"/>
                <a:cs typeface="Open Sans" panose="020B0606030504020204" pitchFamily="34" charset="0"/>
              </a:rPr>
              <a:t>-  saskaņā ar Vecpilsētas saglabāšanas un attīstības programmu. </a:t>
            </a:r>
          </a:p>
          <a:p>
            <a:pPr algn="just"/>
            <a:endParaRPr lang="lv-LV" dirty="0">
              <a:ea typeface="Open Sans" panose="020B0606030504020204" pitchFamily="34" charset="0"/>
              <a:cs typeface="Open Sans" panose="020B0606030504020204" pitchFamily="34" charset="0"/>
            </a:endParaRPr>
          </a:p>
          <a:p>
            <a:pPr algn="just"/>
            <a:endParaRPr lang="lv-LV" dirty="0">
              <a:ea typeface="Open Sans" panose="020B0606030504020204" pitchFamily="34" charset="0"/>
              <a:cs typeface="Open Sans" panose="020B0606030504020204" pitchFamily="34" charset="0"/>
            </a:endParaRPr>
          </a:p>
          <a:p>
            <a:pPr algn="just"/>
            <a:endParaRPr lang="lv-LV" dirty="0">
              <a:ea typeface="Open Sans" panose="020B0606030504020204" pitchFamily="34" charset="0"/>
              <a:cs typeface="Open Sans" panose="020B0606030504020204" pitchFamily="34" charset="0"/>
            </a:endParaRPr>
          </a:p>
          <a:p>
            <a:pPr algn="just"/>
            <a:endParaRPr lang="lv-LV" dirty="0">
              <a:ea typeface="Open Sans" panose="020B0606030504020204" pitchFamily="34" charset="0"/>
              <a:cs typeface="Open Sans" panose="020B0606030504020204" pitchFamily="34" charset="0"/>
            </a:endParaRPr>
          </a:p>
          <a:p>
            <a:pPr algn="just"/>
            <a:endParaRPr lang="lv-LV" dirty="0">
              <a:ea typeface="Open Sans" panose="020B0606030504020204" pitchFamily="34" charset="0"/>
              <a:cs typeface="Open Sans" panose="020B0606030504020204" pitchFamily="34" charset="0"/>
            </a:endParaRPr>
          </a:p>
          <a:p>
            <a:pPr algn="just"/>
            <a:endParaRPr lang="lv-LV" dirty="0">
              <a:ea typeface="Open Sans" panose="020B0606030504020204" pitchFamily="34" charset="0"/>
              <a:cs typeface="Open Sans" panose="020B0606030504020204" pitchFamily="34" charset="0"/>
            </a:endParaRPr>
          </a:p>
          <a:p>
            <a:pPr algn="just"/>
            <a:endParaRPr lang="lv-LV" dirty="0">
              <a:ea typeface="Open Sans" panose="020B0606030504020204" pitchFamily="34" charset="0"/>
              <a:cs typeface="Open Sans" panose="020B0606030504020204" pitchFamily="34" charset="0"/>
            </a:endParaRPr>
          </a:p>
          <a:p>
            <a:pPr algn="just"/>
            <a:endParaRPr lang="lv-LV" dirty="0">
              <a:ea typeface="Open Sans" panose="020B0606030504020204" pitchFamily="34" charset="0"/>
              <a:cs typeface="Open Sans" panose="020B0606030504020204" pitchFamily="34" charset="0"/>
            </a:endParaRPr>
          </a:p>
          <a:p>
            <a:pPr algn="just"/>
            <a:endParaRPr lang="lv-LV" dirty="0">
              <a:ea typeface="Open Sans" panose="020B0606030504020204" pitchFamily="34" charset="0"/>
              <a:cs typeface="Open Sans" panose="020B0606030504020204" pitchFamily="34" charset="0"/>
            </a:endParaRPr>
          </a:p>
          <a:p>
            <a:pPr algn="just"/>
            <a:endParaRPr lang="lv-LV" sz="1400" dirty="0">
              <a:ea typeface="Open Sans" panose="020B0606030504020204" pitchFamily="34" charset="0"/>
              <a:cs typeface="Open Sans" panose="020B0606030504020204" pitchFamily="34" charset="0"/>
            </a:endParaRPr>
          </a:p>
          <a:p>
            <a:pPr algn="just"/>
            <a:endParaRPr lang="lv-LV" sz="1400" dirty="0">
              <a:ea typeface="Open Sans" panose="020B0606030504020204" pitchFamily="34" charset="0"/>
              <a:cs typeface="Open Sans" panose="020B0606030504020204" pitchFamily="34" charset="0"/>
            </a:endParaRPr>
          </a:p>
          <a:p>
            <a:pPr algn="just"/>
            <a:endParaRPr lang="lv-LV" sz="1400" dirty="0">
              <a:ea typeface="Open Sans" panose="020B0606030504020204" pitchFamily="34" charset="0"/>
              <a:cs typeface="Open Sans" panose="020B0606030504020204" pitchFamily="34" charset="0"/>
            </a:endParaRPr>
          </a:p>
          <a:p>
            <a:pPr algn="just"/>
            <a:r>
              <a:rPr lang="lv-LV" sz="1400" dirty="0">
                <a:ea typeface="Open Sans" panose="020B0606030504020204" pitchFamily="34" charset="0"/>
                <a:cs typeface="Open Sans" panose="020B0606030504020204" pitchFamily="34" charset="0"/>
                <a:hlinkClick r:id="rId2"/>
              </a:rPr>
              <a:t>http://kuldiga.lv/lv/kuldiga/kuldigas-vecpilseta/normativi-izpetes-datu-bazes/izpetes</a:t>
            </a:r>
            <a:endParaRPr lang="lv-LV" sz="1400" dirty="0">
              <a:ea typeface="Open Sans" panose="020B0606030504020204" pitchFamily="34" charset="0"/>
              <a:cs typeface="Open Sans" panose="020B0606030504020204" pitchFamily="34" charset="0"/>
            </a:endParaRPr>
          </a:p>
          <a:p>
            <a:pPr algn="just"/>
            <a:endParaRPr lang="lv-LV" sz="1400" dirty="0">
              <a:ea typeface="Open Sans" panose="020B0606030504020204" pitchFamily="34" charset="0"/>
              <a:cs typeface="Open Sans" panose="020B0606030504020204" pitchFamily="34" charset="0"/>
            </a:endParaRPr>
          </a:p>
          <a:p>
            <a:pPr algn="just"/>
            <a:endParaRPr lang="lv-LV" sz="1400" dirty="0">
              <a:ea typeface="Open Sans" panose="020B0606030504020204" pitchFamily="34" charset="0"/>
              <a:cs typeface="Open Sans" panose="020B0606030504020204" pitchFamily="34" charset="0"/>
            </a:endParaRPr>
          </a:p>
          <a:p>
            <a:pPr algn="just"/>
            <a:r>
              <a:rPr lang="lv-LV" sz="1400" dirty="0">
                <a:ea typeface="Open Sans" panose="020B0606030504020204" pitchFamily="34" charset="0"/>
                <a:cs typeface="Open Sans" panose="020B0606030504020204" pitchFamily="34" charset="0"/>
              </a:rPr>
              <a:t>Kuldīgas īpašo gaisotni veido pašvaldības veidotie oriģinālie pasākumi un iedzīvotāju neviltotā atsaucība. </a:t>
            </a:r>
          </a:p>
          <a:p>
            <a:pPr algn="just"/>
            <a:r>
              <a:rPr lang="lv-LV" sz="1400" dirty="0">
                <a:ea typeface="Open Sans" panose="020B0606030504020204" pitchFamily="34" charset="0"/>
                <a:cs typeface="Open Sans" panose="020B0606030504020204" pitchFamily="34" charset="0"/>
              </a:rPr>
              <a:t>Kas smeļ mīlestības spēku vienotībā un priekā, par savu pilsētu! </a:t>
            </a:r>
          </a:p>
          <a:p>
            <a:pPr algn="just"/>
            <a:r>
              <a:rPr lang="lv-LV" sz="1400" b="1" dirty="0">
                <a:ea typeface="Open Sans" panose="020B0606030504020204" pitchFamily="34" charset="0"/>
                <a:cs typeface="Open Sans" panose="020B0606030504020204" pitchFamily="34" charset="0"/>
              </a:rPr>
              <a:t>„Ar to arī Kuldīga ir īpaša – ar aizrautīgiem kuldīdzniekiem, kas mīl savu pilsētu” </a:t>
            </a:r>
          </a:p>
          <a:p>
            <a:pPr algn="just"/>
            <a:r>
              <a:rPr lang="lv-LV" sz="1400" b="1" dirty="0">
                <a:ea typeface="Open Sans" panose="020B0606030504020204" pitchFamily="34" charset="0"/>
                <a:cs typeface="Open Sans" panose="020B0606030504020204" pitchFamily="34" charset="0"/>
              </a:rPr>
              <a:t>saka Kuldīgas novada Domes </a:t>
            </a:r>
            <a:r>
              <a:rPr lang="lv-LV" sz="1400" b="1" dirty="0" err="1">
                <a:ea typeface="Open Sans" panose="020B0606030504020204" pitchFamily="34" charset="0"/>
                <a:cs typeface="Open Sans" panose="020B0606030504020204" pitchFamily="34" charset="0"/>
              </a:rPr>
              <a:t>priešsēdētāja</a:t>
            </a:r>
            <a:r>
              <a:rPr lang="lv-LV" sz="1400" b="1" dirty="0">
                <a:ea typeface="Open Sans" panose="020B0606030504020204" pitchFamily="34" charset="0"/>
                <a:cs typeface="Open Sans" panose="020B0606030504020204" pitchFamily="34" charset="0"/>
              </a:rPr>
              <a:t> Inga Bērziņa.</a:t>
            </a:r>
          </a:p>
          <a:p>
            <a:pPr algn="just"/>
            <a:endParaRPr lang="lv-LV" dirty="0">
              <a:ea typeface="Open Sans" panose="020B0606030504020204" pitchFamily="34" charset="0"/>
              <a:cs typeface="Open Sans" panose="020B0606030504020204" pitchFamily="34" charset="0"/>
            </a:endParaRP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11760" y="1268760"/>
            <a:ext cx="3024336" cy="267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7552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B3F034F7-3B24-4F72-ABE6-1823486E9A95}"/>
              </a:ext>
            </a:extLst>
          </p:cNvPr>
          <p:cNvSpPr txBox="1">
            <a:spLocks/>
          </p:cNvSpPr>
          <p:nvPr/>
        </p:nvSpPr>
        <p:spPr>
          <a:xfrm>
            <a:off x="0" y="1412776"/>
            <a:ext cx="9144000" cy="1037126"/>
          </a:xfrm>
          <a:prstGeom prst="rect">
            <a:avLst/>
          </a:prstGeom>
          <a:solidFill>
            <a:schemeClr val="bg1">
              <a:alpha val="60000"/>
            </a:schemeClr>
          </a:solidFill>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lv-LV" sz="2400" b="1" dirty="0">
                <a:solidFill>
                  <a:srgbClr val="C00000"/>
                </a:solidFill>
              </a:rPr>
              <a:t>Paldies par uzmanību!</a:t>
            </a:r>
            <a:endParaRPr lang="lv-LV" sz="2400" b="1" dirty="0"/>
          </a:p>
          <a:p>
            <a:pPr marL="0" indent="0">
              <a:buNone/>
              <a:defRPr/>
            </a:pPr>
            <a:endParaRPr lang="lv-LV" dirty="0"/>
          </a:p>
        </p:txBody>
      </p:sp>
      <p:sp>
        <p:nvSpPr>
          <p:cNvPr id="10" name="Subtitle 2">
            <a:extLst>
              <a:ext uri="{FF2B5EF4-FFF2-40B4-BE49-F238E27FC236}">
                <a16:creationId xmlns:a16="http://schemas.microsoft.com/office/drawing/2014/main" id="{B3F034F7-3B24-4F72-ABE6-1823486E9A95}"/>
              </a:ext>
            </a:extLst>
          </p:cNvPr>
          <p:cNvSpPr txBox="1">
            <a:spLocks/>
          </p:cNvSpPr>
          <p:nvPr/>
        </p:nvSpPr>
        <p:spPr>
          <a:xfrm>
            <a:off x="2339752" y="2492896"/>
            <a:ext cx="4286280" cy="2736304"/>
          </a:xfrm>
          <a:prstGeom prst="rect">
            <a:avLst/>
          </a:prstGeom>
          <a:solidFill>
            <a:schemeClr val="bg1">
              <a:alpha val="60000"/>
            </a:schemeClr>
          </a:solidFill>
          <a:effectLst/>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endParaRPr lang="lv-LV" sz="1900" b="1" dirty="0">
              <a:solidFill>
                <a:srgbClr val="C00000"/>
              </a:solidFill>
            </a:endParaRPr>
          </a:p>
          <a:p>
            <a:pPr marL="0" indent="0" algn="ctr">
              <a:buNone/>
              <a:defRPr/>
            </a:pPr>
            <a:endParaRPr lang="lv-LV" sz="2400" b="1" dirty="0"/>
          </a:p>
          <a:p>
            <a:pPr marL="0" indent="0">
              <a:buNone/>
              <a:defRPr/>
            </a:pPr>
            <a:endParaRPr lang="lv-LV"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65126"/>
            <a:ext cx="8352928" cy="2127770"/>
          </a:xfrm>
        </p:spPr>
        <p:txBody>
          <a:bodyPr>
            <a:noAutofit/>
          </a:bodyPr>
          <a:lstStyle/>
          <a:p>
            <a:r>
              <a:rPr lang="lv-LV" sz="2800" dirty="0">
                <a:latin typeface="+mn-lt"/>
              </a:rPr>
              <a:t>Līdz ar Kuldīgas vecpilsētas iekļaušanu </a:t>
            </a:r>
            <a:br>
              <a:rPr lang="lv-LV" sz="2800" dirty="0">
                <a:latin typeface="+mn-lt"/>
              </a:rPr>
            </a:br>
            <a:r>
              <a:rPr lang="lv-LV" sz="2800" dirty="0">
                <a:latin typeface="+mn-lt"/>
              </a:rPr>
              <a:t>UNESCO Pasaules mantojuma Latvijas nacionālajā sarakstā pilsēta apliecinājusi, ka tai rūp ilgtspējīga attīstība, cienot un saglabājot reiz radīto un kopt to.</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411760" y="2996952"/>
            <a:ext cx="6096788" cy="342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27584" y="2492896"/>
            <a:ext cx="3522375" cy="369332"/>
          </a:xfrm>
          <a:prstGeom prst="rect">
            <a:avLst/>
          </a:prstGeom>
        </p:spPr>
        <p:txBody>
          <a:bodyPr wrap="none">
            <a:spAutoFit/>
          </a:bodyPr>
          <a:lstStyle/>
          <a:p>
            <a:r>
              <a:rPr lang="lv-LV" dirty="0"/>
              <a:t>http://latvijasdargumi.unesco.lv/lv/</a:t>
            </a:r>
          </a:p>
        </p:txBody>
      </p:sp>
    </p:spTree>
    <p:extLst>
      <p:ext uri="{BB962C8B-B14F-4D97-AF65-F5344CB8AC3E}">
        <p14:creationId xmlns:p14="http://schemas.microsoft.com/office/powerpoint/2010/main" val="3170730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65126"/>
            <a:ext cx="7975798" cy="1695722"/>
          </a:xfrm>
        </p:spPr>
        <p:txBody>
          <a:bodyPr>
            <a:normAutofit fontScale="90000"/>
          </a:bodyPr>
          <a:lstStyle/>
          <a:p>
            <a:r>
              <a:rPr lang="lv-LV" sz="2800" b="1" dirty="0">
                <a:solidFill>
                  <a:srgbClr val="920704"/>
                </a:solidFill>
                <a:latin typeface="+mn-lt"/>
              </a:rPr>
              <a:t>UNESCO Pasaules mantojuma saraksts:</a:t>
            </a:r>
            <a:br>
              <a:rPr lang="lv-LV" sz="2800" b="1" dirty="0">
                <a:solidFill>
                  <a:srgbClr val="920704"/>
                </a:solidFill>
                <a:latin typeface="+mn-lt"/>
              </a:rPr>
            </a:br>
            <a:r>
              <a:rPr lang="lv-LV" sz="2800" b="1" dirty="0">
                <a:solidFill>
                  <a:srgbClr val="920704"/>
                </a:solidFill>
                <a:latin typeface="+mn-lt"/>
              </a:rPr>
              <a:t>https://whc.unesco.org/en/list/</a:t>
            </a:r>
            <a:br>
              <a:rPr lang="lv-LV" sz="2800" b="1" dirty="0">
                <a:solidFill>
                  <a:srgbClr val="920704"/>
                </a:solidFill>
                <a:latin typeface="+mn-lt"/>
              </a:rPr>
            </a:br>
            <a:br>
              <a:rPr lang="lv-LV" dirty="0">
                <a:solidFill>
                  <a:srgbClr val="00B050"/>
                </a:solidFill>
              </a:rPr>
            </a:br>
            <a:endParaRPr lang="lv-LV" dirty="0"/>
          </a:p>
        </p:txBody>
      </p:sp>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32240" y="314120"/>
            <a:ext cx="1648346" cy="1477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descr="http://img-fotki.yandex.ru/get/5403/pplatner.51/0_3d530_4d64a8db_XL.jp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4982250" y="2483296"/>
            <a:ext cx="3581034" cy="23858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unaitalia.ru/assets/images/unesco.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7788" y="3933056"/>
            <a:ext cx="3754388" cy="2520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87624" y="1340767"/>
            <a:ext cx="3188528" cy="228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8725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lumMod val="75000"/>
              <a:alpha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lv-LV" sz="2400" dirty="0">
              <a:ln w="9525" cmpd="sng">
                <a:solidFill>
                  <a:srgbClr val="C70A05"/>
                </a:solidFill>
                <a:prstDash val="solid"/>
              </a:ln>
              <a:effectLst>
                <a:outerShdw blurRad="38100" dist="38100" dir="2700000" algn="tl">
                  <a:srgbClr val="000000">
                    <a:alpha val="43137"/>
                  </a:srgbClr>
                </a:outerShdw>
              </a:effectLst>
              <a:latin typeface="Arial Narrow" pitchFamily="34" charset="0"/>
            </a:endParaRPr>
          </a:p>
        </p:txBody>
      </p:sp>
      <p:pic>
        <p:nvPicPr>
          <p:cNvPr id="6" name="Picture 12" descr="http://www.inbox.lv/horde/imp/view.php?mailbox=INBOX&amp;index=0.2508&amp;array_index=0&amp;id=2&amp;actionID=113&amp;f=/IMG_8864.jpg"/>
          <p:cNvPicPr>
            <a:picLocks noChangeAspect="1" noChangeArrowheads="1"/>
          </p:cNvPicPr>
          <p:nvPr/>
        </p:nvPicPr>
        <p:blipFill rotWithShape="1">
          <a:blip r:embed="rId2" r:link="rId3" cstate="print">
            <a:extLst>
              <a:ext uri="{28A0092B-C50C-407E-A947-70E740481C1C}">
                <a14:useLocalDpi xmlns:a14="http://schemas.microsoft.com/office/drawing/2010/main"/>
              </a:ext>
            </a:extLst>
          </a:blip>
          <a:srcRect/>
          <a:stretch>
            <a:fillRect/>
          </a:stretch>
        </p:blipFill>
        <p:spPr bwMode="auto">
          <a:xfrm>
            <a:off x="6068" y="-393192"/>
            <a:ext cx="9137931" cy="7251192"/>
          </a:xfrm>
          <a:prstGeom prst="rect">
            <a:avLst/>
          </a:prstGeom>
          <a:ln>
            <a:noFill/>
          </a:ln>
          <a:effectLst/>
        </p:spPr>
      </p:pic>
      <p:pic>
        <p:nvPicPr>
          <p:cNvPr id="5" name="Picture 2" descr="http://main.turismslatvija.lv/texts/Image/kuldiga/kuldigakarog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5428" y="5949280"/>
            <a:ext cx="1129308" cy="564654"/>
          </a:xfrm>
          <a:prstGeom prst="rect">
            <a:avLst/>
          </a:prstGeom>
          <a:ln>
            <a:noFill/>
          </a:ln>
          <a:effectLst>
            <a:softEdge rad="31750"/>
          </a:effectLst>
        </p:spPr>
      </p:pic>
      <p:pic>
        <p:nvPicPr>
          <p:cNvPr id="9" name="Picture 4" descr="http://smartit.kuldiga.lv:8080/_EXTRA/Logo/logo_j.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350" y="5359534"/>
            <a:ext cx="504056" cy="589746"/>
          </a:xfrm>
          <a:prstGeom prst="rect">
            <a:avLst/>
          </a:prstGeom>
          <a:ln>
            <a:noFill/>
          </a:ln>
          <a:effectLst>
            <a:softEdge rad="31750"/>
          </a:effectLst>
        </p:spPr>
      </p:pic>
      <p:pic>
        <p:nvPicPr>
          <p:cNvPr id="10" name="Picture 6" descr="http://www.mantojums.lv/_rict_text/Image/Eiropas_zime_2.jpg"/>
          <p:cNvPicPr>
            <a:picLocks noChangeAspect="1" noChangeArrowheads="1"/>
          </p:cNvPicPr>
          <p:nvPr/>
        </p:nvPicPr>
        <p:blipFill>
          <a:blip r:embed="rId6" cstate="print"/>
          <a:srcRect/>
          <a:stretch>
            <a:fillRect/>
          </a:stretch>
        </p:blipFill>
        <p:spPr bwMode="auto">
          <a:xfrm>
            <a:off x="361841" y="2388495"/>
            <a:ext cx="741074" cy="548680"/>
          </a:xfrm>
          <a:prstGeom prst="rect">
            <a:avLst/>
          </a:prstGeom>
          <a:ln>
            <a:noFill/>
          </a:ln>
          <a:effectLst>
            <a:softEdge rad="31750"/>
          </a:effectLst>
        </p:spPr>
      </p:pic>
      <p:pic>
        <p:nvPicPr>
          <p:cNvPr id="12" name="Picture 10" descr="http://www.celotajs.lv/images/ico/C-C-CULTURE-LV.png"/>
          <p:cNvPicPr>
            <a:picLocks noChangeAspect="1" noChangeArrowheads="1"/>
          </p:cNvPicPr>
          <p:nvPr/>
        </p:nvPicPr>
        <p:blipFill>
          <a:blip r:embed="rId7" cstate="print"/>
          <a:srcRect/>
          <a:stretch>
            <a:fillRect/>
          </a:stretch>
        </p:blipFill>
        <p:spPr bwMode="auto">
          <a:xfrm>
            <a:off x="570062" y="3011892"/>
            <a:ext cx="360040" cy="533394"/>
          </a:xfrm>
          <a:prstGeom prst="rect">
            <a:avLst/>
          </a:prstGeom>
          <a:ln>
            <a:noFill/>
          </a:ln>
          <a:effectLst>
            <a:softEdge rad="31750"/>
          </a:effectLst>
        </p:spPr>
      </p:pic>
      <p:graphicFrame>
        <p:nvGraphicFramePr>
          <p:cNvPr id="14" name="Object 2"/>
          <p:cNvGraphicFramePr>
            <a:graphicFrameLocks noChangeAspect="1"/>
          </p:cNvGraphicFramePr>
          <p:nvPr>
            <p:extLst>
              <p:ext uri="{D42A27DB-BD31-4B8C-83A1-F6EECF244321}">
                <p14:modId xmlns:p14="http://schemas.microsoft.com/office/powerpoint/2010/main" val="1238216616"/>
              </p:ext>
            </p:extLst>
          </p:nvPr>
        </p:nvGraphicFramePr>
        <p:xfrm>
          <a:off x="451216" y="3659964"/>
          <a:ext cx="562324" cy="552372"/>
        </p:xfrm>
        <a:graphic>
          <a:graphicData uri="http://schemas.openxmlformats.org/presentationml/2006/ole">
            <mc:AlternateContent xmlns:mc="http://schemas.openxmlformats.org/markup-compatibility/2006">
              <mc:Choice xmlns:v="urn:schemas-microsoft-com:vml" Requires="v">
                <p:oleObj r:id="rId8" imgW="3839111" imgH="3780952" progId="PBrush">
                  <p:embed/>
                </p:oleObj>
              </mc:Choice>
              <mc:Fallback>
                <p:oleObj r:id="rId8" imgW="3839111" imgH="3780952" progId="PBrush">
                  <p:embed/>
                  <p:pic>
                    <p:nvPicPr>
                      <p:cNvPr id="0" name="Picture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216" y="3659964"/>
                        <a:ext cx="562324" cy="5523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128" name="Picture 8" descr="C:\Users\Bandiits\Desktop\UNESCO Latvijas Nacionālā komisija.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 y="1787756"/>
            <a:ext cx="1500166" cy="484339"/>
          </a:xfrm>
          <a:prstGeom prst="rect">
            <a:avLst/>
          </a:prstGeom>
          <a:noFill/>
        </p:spPr>
      </p:pic>
      <p:pic>
        <p:nvPicPr>
          <p:cNvPr id="11" name="Picture 10" descr="europa nostra internationaal"/>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9570" y="4344705"/>
            <a:ext cx="581025" cy="989330"/>
          </a:xfrm>
          <a:prstGeom prst="rect">
            <a:avLst/>
          </a:prstGeom>
          <a:noFill/>
          <a:ln>
            <a:noFill/>
          </a:ln>
        </p:spPr>
      </p:pic>
      <p:sp>
        <p:nvSpPr>
          <p:cNvPr id="2" name="Taisnstūris 1"/>
          <p:cNvSpPr/>
          <p:nvPr/>
        </p:nvSpPr>
        <p:spPr>
          <a:xfrm>
            <a:off x="107503" y="0"/>
            <a:ext cx="8928993" cy="1384995"/>
          </a:xfrm>
          <a:prstGeom prst="rect">
            <a:avLst/>
          </a:prstGeom>
          <a:solidFill>
            <a:schemeClr val="bg1">
              <a:alpha val="50000"/>
            </a:schemeClr>
          </a:solidFill>
        </p:spPr>
        <p:txBody>
          <a:bodyPr wrap="square">
            <a:spAutoFit/>
          </a:bodyPr>
          <a:lstStyle/>
          <a:p>
            <a:pPr algn="ctr"/>
            <a:r>
              <a:rPr lang="lv-LV" sz="2800" b="1" cap="all" dirty="0">
                <a:ln w="17780" cmpd="sng">
                  <a:noFill/>
                  <a:prstDash val="solid"/>
                  <a:miter lim="800000"/>
                </a:ln>
                <a:solidFill>
                  <a:srgbClr val="920704"/>
                </a:solidFill>
              </a:rPr>
              <a:t>Kultūras mantojuma praktiskā saglabāšana</a:t>
            </a:r>
            <a:r>
              <a:rPr lang="lv-LV" sz="2800" b="1" dirty="0">
                <a:ln w="17780" cmpd="sng">
                  <a:noFill/>
                  <a:prstDash val="solid"/>
                  <a:miter lim="800000"/>
                </a:ln>
                <a:solidFill>
                  <a:srgbClr val="920704"/>
                </a:solidFill>
              </a:rPr>
              <a:t> </a:t>
            </a:r>
          </a:p>
          <a:p>
            <a:pPr algn="ctr"/>
            <a:r>
              <a:rPr lang="lv-LV" sz="2800" b="1" dirty="0">
                <a:ln w="17780" cmpd="sng">
                  <a:noFill/>
                  <a:prstDash val="solid"/>
                  <a:miter lim="800000"/>
                </a:ln>
                <a:solidFill>
                  <a:srgbClr val="920704"/>
                </a:solidFill>
              </a:rPr>
              <a:t>Kuldīgas vecpilsētas Ventas senlejā</a:t>
            </a:r>
          </a:p>
          <a:p>
            <a:pPr algn="ctr"/>
            <a:r>
              <a:rPr lang="lv-LV" sz="2800" b="1" dirty="0">
                <a:ln w="17780" cmpd="sng">
                  <a:noFill/>
                  <a:prstDash val="solid"/>
                  <a:miter lim="800000"/>
                </a:ln>
                <a:solidFill>
                  <a:srgbClr val="920704"/>
                </a:solidFill>
              </a:rPr>
              <a:t>ceļā uz UNESCO Pasaules mantojuma sarakstu</a:t>
            </a:r>
          </a:p>
        </p:txBody>
      </p:sp>
    </p:spTree>
    <p:extLst>
      <p:ext uri="{BB962C8B-B14F-4D97-AF65-F5344CB8AC3E}">
        <p14:creationId xmlns:p14="http://schemas.microsoft.com/office/powerpoint/2010/main" val="1247395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lnbalts.jpg"/>
          <p:cNvPicPr>
            <a:picLocks noChangeAspect="1"/>
          </p:cNvPicPr>
          <p:nvPr/>
        </p:nvPicPr>
        <p:blipFill>
          <a:blip r:embed="rId2" cstate="screen">
            <a:extLst>
              <a:ext uri="{28A0092B-C50C-407E-A947-70E740481C1C}">
                <a14:useLocalDpi xmlns:a14="http://schemas.microsoft.com/office/drawing/2010/main"/>
              </a:ext>
            </a:extLst>
          </a:blip>
          <a:srcRect l="-503"/>
          <a:stretch>
            <a:fillRect/>
          </a:stretch>
        </p:blipFill>
        <p:spPr>
          <a:xfrm>
            <a:off x="-127581" y="2139"/>
            <a:ext cx="9537387" cy="6975103"/>
          </a:xfrm>
          <a:prstGeom prst="rect">
            <a:avLst/>
          </a:prstGeom>
        </p:spPr>
      </p:pic>
      <p:pic>
        <p:nvPicPr>
          <p:cNvPr id="10" name="Picture 9" descr="krasaina-3.jpg"/>
          <p:cNvPicPr>
            <a:picLocks noChangeAspect="1"/>
          </p:cNvPicPr>
          <p:nvPr/>
        </p:nvPicPr>
        <p:blipFill>
          <a:blip r:embed="rId3" cstate="screen">
            <a:lum bright="-20000" contrast="30000"/>
            <a:extLst>
              <a:ext uri="{28A0092B-C50C-407E-A947-70E740481C1C}">
                <a14:useLocalDpi xmlns:a14="http://schemas.microsoft.com/office/drawing/2010/main"/>
              </a:ext>
            </a:extLst>
          </a:blip>
          <a:srcRect l="-3728"/>
          <a:stretch>
            <a:fillRect/>
          </a:stretch>
        </p:blipFill>
        <p:spPr>
          <a:xfrm>
            <a:off x="-180528" y="0"/>
            <a:ext cx="5616624" cy="2420888"/>
          </a:xfrm>
          <a:prstGeom prst="ellipse">
            <a:avLst/>
          </a:prstGeom>
          <a:ln>
            <a:noFill/>
          </a:ln>
          <a:effectLst>
            <a:softEdge rad="635000"/>
          </a:effectLst>
        </p:spPr>
      </p:pic>
      <p:pic>
        <p:nvPicPr>
          <p:cNvPr id="3074" name="Picture 2" descr="http://commondatastorage.googleapis.com/static.panoramio.com/photos/original/26017592.jpg"/>
          <p:cNvPicPr>
            <a:picLocks noChangeAspect="1" noChangeArrowheads="1"/>
          </p:cNvPicPr>
          <p:nvPr/>
        </p:nvPicPr>
        <p:blipFill>
          <a:blip r:embed="rId4" cstate="screen">
            <a:lum contrast="30000"/>
            <a:extLst>
              <a:ext uri="{28A0092B-C50C-407E-A947-70E740481C1C}">
                <a14:useLocalDpi xmlns:a14="http://schemas.microsoft.com/office/drawing/2010/main"/>
              </a:ext>
            </a:extLst>
          </a:blip>
          <a:srcRect/>
          <a:stretch>
            <a:fillRect/>
          </a:stretch>
        </p:blipFill>
        <p:spPr bwMode="auto">
          <a:xfrm>
            <a:off x="5731296" y="2139"/>
            <a:ext cx="3347864" cy="2510898"/>
          </a:xfrm>
          <a:prstGeom prst="rect">
            <a:avLst/>
          </a:prstGeom>
          <a:ln>
            <a:noFill/>
          </a:ln>
          <a:effectLst>
            <a:softEdge rad="317500"/>
          </a:effectLst>
        </p:spPr>
      </p:pic>
      <p:pic>
        <p:nvPicPr>
          <p:cNvPr id="7" name="Picture 6" descr="krasaina-3.jpg"/>
          <p:cNvPicPr>
            <a:picLocks noChangeAspect="1"/>
          </p:cNvPicPr>
          <p:nvPr/>
        </p:nvPicPr>
        <p:blipFill>
          <a:blip r:embed="rId5" cstate="screen">
            <a:lum bright="-20000" contrast="30000"/>
            <a:extLst>
              <a:ext uri="{28A0092B-C50C-407E-A947-70E740481C1C}">
                <a14:useLocalDpi xmlns:a14="http://schemas.microsoft.com/office/drawing/2010/main"/>
              </a:ext>
            </a:extLst>
          </a:blip>
          <a:srcRect/>
          <a:stretch>
            <a:fillRect/>
          </a:stretch>
        </p:blipFill>
        <p:spPr>
          <a:xfrm>
            <a:off x="1475656" y="-531440"/>
            <a:ext cx="4320480" cy="1872208"/>
          </a:xfrm>
          <a:prstGeom prst="ellipse">
            <a:avLst/>
          </a:prstGeom>
          <a:ln>
            <a:noFill/>
          </a:ln>
          <a:effectLst>
            <a:softEdge rad="635000"/>
          </a:effectLst>
        </p:spPr>
      </p:pic>
      <p:pic>
        <p:nvPicPr>
          <p:cNvPr id="11" name="Picture 10" descr="krasaina-3.jpg"/>
          <p:cNvPicPr>
            <a:picLocks noChangeAspect="1"/>
          </p:cNvPicPr>
          <p:nvPr/>
        </p:nvPicPr>
        <p:blipFill>
          <a:blip r:embed="rId6" cstate="screen">
            <a:lum bright="-20000" contrast="30000"/>
            <a:extLst>
              <a:ext uri="{28A0092B-C50C-407E-A947-70E740481C1C}">
                <a14:useLocalDpi xmlns:a14="http://schemas.microsoft.com/office/drawing/2010/main"/>
              </a:ext>
            </a:extLst>
          </a:blip>
          <a:srcRect l="-20429"/>
          <a:stretch>
            <a:fillRect/>
          </a:stretch>
        </p:blipFill>
        <p:spPr>
          <a:xfrm>
            <a:off x="-252536" y="1124744"/>
            <a:ext cx="2088232" cy="1368152"/>
          </a:xfrm>
          <a:prstGeom prst="rect">
            <a:avLst/>
          </a:prstGeom>
          <a:ln>
            <a:noFill/>
          </a:ln>
          <a:effectLst>
            <a:softEdge rad="112500"/>
          </a:effectLst>
        </p:spPr>
      </p:pic>
      <p:sp>
        <p:nvSpPr>
          <p:cNvPr id="12" name="Taisnstūris 11"/>
          <p:cNvSpPr/>
          <p:nvPr/>
        </p:nvSpPr>
        <p:spPr>
          <a:xfrm>
            <a:off x="-60301" y="5565338"/>
            <a:ext cx="9459813" cy="1292662"/>
          </a:xfrm>
          <a:prstGeom prst="rect">
            <a:avLst/>
          </a:prstGeom>
          <a:solidFill>
            <a:schemeClr val="bg1">
              <a:alpha val="60000"/>
            </a:schemeClr>
          </a:solidFill>
        </p:spPr>
        <p:txBody>
          <a:bodyPr wrap="square">
            <a:spAutoFit/>
          </a:bodyPr>
          <a:lstStyle/>
          <a:p>
            <a:r>
              <a:rPr lang="lv-LV" sz="2400" b="1" dirty="0">
                <a:ln w="17780" cmpd="sng">
                  <a:noFill/>
                  <a:prstDash val="solid"/>
                  <a:miter lim="800000"/>
                </a:ln>
                <a:solidFill>
                  <a:srgbClr val="920704"/>
                </a:solidFill>
              </a:rPr>
              <a:t>Venta un Ventas rumba</a:t>
            </a:r>
          </a:p>
          <a:p>
            <a:pPr marL="285750" indent="-285750">
              <a:buFont typeface="Arial" panose="020B0604020202020204" pitchFamily="34" charset="0"/>
              <a:buChar char="•"/>
            </a:pPr>
            <a:r>
              <a:rPr lang="lv-LV" b="1" dirty="0">
                <a:ln w="17780" cmpd="sng">
                  <a:noFill/>
                  <a:prstDash val="solid"/>
                  <a:miter lim="800000"/>
                </a:ln>
                <a:solidFill>
                  <a:srgbClr val="920704"/>
                </a:solidFill>
              </a:rPr>
              <a:t>Upe pie Kuldīgas veido līdz 17m dziļu senleju;</a:t>
            </a:r>
          </a:p>
          <a:p>
            <a:pPr marL="285750" indent="-285750">
              <a:buFont typeface="Arial" panose="020B0604020202020204" pitchFamily="34" charset="0"/>
              <a:buChar char="•"/>
            </a:pPr>
            <a:r>
              <a:rPr lang="lv-LV" b="1" dirty="0">
                <a:ln w="17780" cmpd="sng">
                  <a:noFill/>
                  <a:prstDash val="solid"/>
                  <a:miter lim="800000"/>
                </a:ln>
                <a:solidFill>
                  <a:srgbClr val="920704"/>
                </a:solidFill>
              </a:rPr>
              <a:t>Ventas rumba ir nozīmīgs ģeomorfoloģisks objekts Ventas senlejā, augstums 1,8-2,2m atkarībā no ūdens līmeņa, platums vasarā sasniedz līdz par 249m.</a:t>
            </a:r>
          </a:p>
        </p:txBody>
      </p:sp>
      <p:pic>
        <p:nvPicPr>
          <p:cNvPr id="13" name="Picture 2" descr="http://www.geolocation.ws/i/P/28431336/1205,1000"/>
          <p:cNvPicPr>
            <a:picLocks noChangeAspect="1" noChangeArrowheads="1"/>
          </p:cNvPicPr>
          <p:nvPr/>
        </p:nvPicPr>
        <p:blipFill>
          <a:blip r:embed="rId7" cstate="screen">
            <a:lum contrast="30000"/>
            <a:extLst>
              <a:ext uri="{28A0092B-C50C-407E-A947-70E740481C1C}">
                <a14:useLocalDpi xmlns:a14="http://schemas.microsoft.com/office/drawing/2010/main"/>
              </a:ext>
            </a:extLst>
          </a:blip>
          <a:srcRect/>
          <a:stretch>
            <a:fillRect/>
          </a:stretch>
        </p:blipFill>
        <p:spPr bwMode="auto">
          <a:xfrm>
            <a:off x="5612899" y="2780928"/>
            <a:ext cx="3459762" cy="2304256"/>
          </a:xfrm>
          <a:prstGeom prst="rect">
            <a:avLst/>
          </a:prstGeom>
          <a:ln>
            <a:noFill/>
          </a:ln>
          <a:effectLst>
            <a:softEdge rad="317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3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3000"/>
                                        <p:tgtEl>
                                          <p:spTgt spid="11"/>
                                        </p:tgtEl>
                                      </p:cBhvr>
                                    </p:animEffect>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2000"/>
                                        <p:tgtEl>
                                          <p:spTgt spid="3074"/>
                                        </p:tgtEl>
                                      </p:cBhvr>
                                    </p:animEffect>
                                  </p:childTnLst>
                                </p:cTn>
                              </p:par>
                            </p:childTnLst>
                          </p:cTn>
                        </p:par>
                        <p:par>
                          <p:cTn id="18" fill="hold">
                            <p:stCondLst>
                              <p:cond delay="50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lnbalts.jpg"/>
          <p:cNvPicPr>
            <a:picLocks noChangeAspect="1"/>
          </p:cNvPicPr>
          <p:nvPr/>
        </p:nvPicPr>
        <p:blipFill>
          <a:blip r:embed="rId2" cstate="screen">
            <a:extLst>
              <a:ext uri="{28A0092B-C50C-407E-A947-70E740481C1C}">
                <a14:useLocalDpi xmlns:a14="http://schemas.microsoft.com/office/drawing/2010/main"/>
              </a:ext>
            </a:extLst>
          </a:blip>
          <a:srcRect l="-503"/>
          <a:stretch>
            <a:fillRect/>
          </a:stretch>
        </p:blipFill>
        <p:spPr>
          <a:xfrm>
            <a:off x="-140851" y="-27384"/>
            <a:ext cx="9537387" cy="6975103"/>
          </a:xfrm>
          <a:prstGeom prst="rect">
            <a:avLst/>
          </a:prstGeom>
        </p:spPr>
      </p:pic>
      <p:sp>
        <p:nvSpPr>
          <p:cNvPr id="5123" name="Rectangle 3"/>
          <p:cNvSpPr>
            <a:spLocks noChangeArrowheads="1"/>
          </p:cNvSpPr>
          <p:nvPr/>
        </p:nvSpPr>
        <p:spPr bwMode="auto">
          <a:xfrm>
            <a:off x="5148263" y="2997200"/>
            <a:ext cx="3744912" cy="1143000"/>
          </a:xfrm>
          <a:prstGeom prst="rect">
            <a:avLst/>
          </a:prstGeom>
          <a:noFill/>
          <a:ln w="9525">
            <a:noFill/>
            <a:miter lim="800000"/>
            <a:headEnd/>
            <a:tailEnd/>
          </a:ln>
          <a:effectLst/>
        </p:spPr>
        <p:txBody>
          <a:bodyPr anchor="ctr"/>
          <a:lstStyle/>
          <a:p>
            <a:pPr algn="ctr"/>
            <a:endParaRPr lang="lv-LV" sz="4400" dirty="0">
              <a:solidFill>
                <a:schemeClr val="tx2"/>
              </a:solidFill>
            </a:endParaRPr>
          </a:p>
        </p:txBody>
      </p:sp>
      <p:pic>
        <p:nvPicPr>
          <p:cNvPr id="11" name="Picture 10" descr="krasaina-3.jpg"/>
          <p:cNvPicPr>
            <a:picLocks noChangeAspect="1"/>
          </p:cNvPicPr>
          <p:nvPr/>
        </p:nvPicPr>
        <p:blipFill>
          <a:blip r:embed="rId3" cstate="screen">
            <a:lum bright="-20000" contrast="30000"/>
            <a:extLst>
              <a:ext uri="{28A0092B-C50C-407E-A947-70E740481C1C}">
                <a14:useLocalDpi xmlns:a14="http://schemas.microsoft.com/office/drawing/2010/main"/>
              </a:ext>
            </a:extLst>
          </a:blip>
          <a:srcRect l="-10774" r="-2477"/>
          <a:stretch>
            <a:fillRect/>
          </a:stretch>
        </p:blipFill>
        <p:spPr>
          <a:xfrm>
            <a:off x="-1044624" y="1772816"/>
            <a:ext cx="10585176" cy="1584176"/>
          </a:xfrm>
          <a:prstGeom prst="wave">
            <a:avLst/>
          </a:prstGeom>
          <a:ln>
            <a:noFill/>
          </a:ln>
          <a:effectLst>
            <a:softEdge rad="317500"/>
          </a:effectLst>
        </p:spPr>
      </p:pic>
      <p:pic>
        <p:nvPicPr>
          <p:cNvPr id="19458" name="Picture 2" descr="http://i1.ifrype.com/business/000/311/v2/nm_311.jpg"/>
          <p:cNvPicPr>
            <a:picLocks noChangeAspect="1" noChangeArrowheads="1"/>
          </p:cNvPicPr>
          <p:nvPr/>
        </p:nvPicPr>
        <p:blipFill>
          <a:blip r:embed="rId4" cstate="print">
            <a:lum contrast="30000"/>
          </a:blip>
          <a:srcRect/>
          <a:stretch>
            <a:fillRect/>
          </a:stretch>
        </p:blipFill>
        <p:spPr bwMode="auto">
          <a:xfrm>
            <a:off x="-140850" y="2863934"/>
            <a:ext cx="1976636" cy="2701404"/>
          </a:xfrm>
          <a:prstGeom prst="rect">
            <a:avLst/>
          </a:prstGeom>
          <a:ln>
            <a:noFill/>
          </a:ln>
          <a:effectLst>
            <a:softEdge rad="317500"/>
          </a:effectLst>
        </p:spPr>
      </p:pic>
      <p:sp>
        <p:nvSpPr>
          <p:cNvPr id="8" name="Taisnstūris 7"/>
          <p:cNvSpPr/>
          <p:nvPr/>
        </p:nvSpPr>
        <p:spPr>
          <a:xfrm>
            <a:off x="-36487" y="5445224"/>
            <a:ext cx="9399512" cy="1015663"/>
          </a:xfrm>
          <a:prstGeom prst="rect">
            <a:avLst/>
          </a:prstGeom>
          <a:solidFill>
            <a:schemeClr val="bg1">
              <a:alpha val="60000"/>
            </a:schemeClr>
          </a:solidFill>
        </p:spPr>
        <p:txBody>
          <a:bodyPr wrap="square">
            <a:spAutoFit/>
          </a:bodyPr>
          <a:lstStyle/>
          <a:p>
            <a:r>
              <a:rPr lang="lv-LV" sz="2400" b="1" dirty="0">
                <a:ln w="17780" cmpd="sng">
                  <a:noFill/>
                  <a:prstDash val="solid"/>
                  <a:miter lim="800000"/>
                </a:ln>
                <a:solidFill>
                  <a:srgbClr val="920704"/>
                </a:solidFill>
              </a:rPr>
              <a:t>Vēsturiskā apbūve ap </a:t>
            </a:r>
            <a:r>
              <a:rPr lang="lv-LV" sz="2400" b="1" dirty="0" err="1">
                <a:ln w="17780" cmpd="sng">
                  <a:noFill/>
                  <a:prstDash val="solid"/>
                  <a:miter lim="800000"/>
                </a:ln>
                <a:solidFill>
                  <a:srgbClr val="920704"/>
                </a:solidFill>
              </a:rPr>
              <a:t>Alekšupi</a:t>
            </a:r>
            <a:r>
              <a:rPr lang="lv-LV" sz="2400" b="1" dirty="0">
                <a:ln w="17780" cmpd="sng">
                  <a:noFill/>
                  <a:prstDash val="solid"/>
                  <a:miter lim="800000"/>
                </a:ln>
                <a:solidFill>
                  <a:srgbClr val="920704"/>
                </a:solidFill>
              </a:rPr>
              <a:t>:</a:t>
            </a:r>
          </a:p>
          <a:p>
            <a:pPr algn="just"/>
            <a:r>
              <a:rPr lang="lv-LV" b="1" dirty="0">
                <a:ln w="17780" cmpd="sng">
                  <a:noFill/>
                  <a:prstDash val="solid"/>
                  <a:miter lim="800000"/>
                </a:ln>
                <a:solidFill>
                  <a:srgbClr val="920704"/>
                </a:solidFill>
              </a:rPr>
              <a:t>Vēsturiskā centra plānojums sācis attīstīties kopš 13.gs., ēkas saglabājušās sākot no 17.gs., kopumā apbūve datējama sākot no 19.gs.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9458"/>
                                        </p:tgtEl>
                                        <p:attrNameLst>
                                          <p:attrName>style.visibility</p:attrName>
                                        </p:attrNameLst>
                                      </p:cBhvr>
                                      <p:to>
                                        <p:strVal val="visible"/>
                                      </p:to>
                                    </p:set>
                                    <p:animEffect transition="in" filter="fade">
                                      <p:cBhvr>
                                        <p:cTn id="11" dur="2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ēma">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15044</TotalTime>
  <Words>1547</Words>
  <Application>Microsoft Office PowerPoint</Application>
  <PresentationFormat>Slaidrāde ekrānā (4:3)</PresentationFormat>
  <Paragraphs>188</Paragraphs>
  <Slides>43</Slides>
  <Notes>8</Notes>
  <HiddenSlides>0</HiddenSlides>
  <MMClips>1</MMClips>
  <ScaleCrop>false</ScaleCrop>
  <HeadingPairs>
    <vt:vector size="8" baseType="variant">
      <vt:variant>
        <vt:lpstr>Lietotie fonti</vt:lpstr>
      </vt:variant>
      <vt:variant>
        <vt:i4>5</vt:i4>
      </vt:variant>
      <vt:variant>
        <vt:lpstr>Dizains</vt:lpstr>
      </vt:variant>
      <vt:variant>
        <vt:i4>1</vt:i4>
      </vt:variant>
      <vt:variant>
        <vt:lpstr>Iegulti OLE serveri</vt:lpstr>
      </vt:variant>
      <vt:variant>
        <vt:i4>0</vt:i4>
      </vt:variant>
      <vt:variant>
        <vt:lpstr>Slaidu virsraksti</vt:lpstr>
      </vt:variant>
      <vt:variant>
        <vt:i4>43</vt:i4>
      </vt:variant>
    </vt:vector>
  </HeadingPairs>
  <TitlesOfParts>
    <vt:vector size="49" baseType="lpstr">
      <vt:lpstr>Arial</vt:lpstr>
      <vt:lpstr>Arial Narrow</vt:lpstr>
      <vt:lpstr>Calibri</vt:lpstr>
      <vt:lpstr>Calibri Light</vt:lpstr>
      <vt:lpstr>Open Sans</vt:lpstr>
      <vt:lpstr>Office dizains</vt:lpstr>
      <vt:lpstr>PowerPoint prezentācija</vt:lpstr>
      <vt:lpstr> Apvienoto Nāciju Izglītības, zinātnes un kultūras organizācija </vt:lpstr>
      <vt:lpstr> Latvijas pievienošanās UNESCO </vt:lpstr>
      <vt:lpstr>Darbs pie nominācijas “Kuldīgas vecpilsēta Ventas senlejā” pieteikšanas UNESCO Pasaules mantojuma sarakstam uzsākts 1997. </vt:lpstr>
      <vt:lpstr>Līdz ar Kuldīgas vecpilsētas iekļaušanu  UNESCO Pasaules mantojuma Latvijas nacionālajā sarakstā pilsēta apliecinājusi, ka tai rūp ilgtspējīga attīstība, cienot un saglabājot reiz radīto un kopt to.</vt:lpstr>
      <vt:lpstr>UNESCO Pasaules mantojuma saraksts: https://whc.unesco.org/en/list/  </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 Kuldīga UNESCO Pasaules mantojuma sarakstā startē kā vienīgā pilsēta no Kurzemes un Zemgales hercogistes, kurai saglabājusies unikālā vecpilsēta, jo citas pilsētas kara laikā tikušas izpostītas. Iesniedzot pieteikumu, Kuldīgai būs jāpierāda sava unikalitāte Pasaules mantojuma kontekstā. Tā kā Kuldīga no kādreizējās hercogistes vienīgā ir spējusi saglabāt savu vecpilsētu, turklāt bijusi pirmā Kurzemes un Zemgales hercogistes galvaspilsēta, tad šādā virzienā tiks veidots pieteikums.</vt:lpstr>
      <vt:lpstr>Kuldīgas novada Domē ar prezentāciju uzstājās Brandenburgas Tehniskās universitātes Pasaules mantojuma programmas nodaļas vadītāja profesore Brita Rūdolfa, kas palīdzēs Kuldīgai izstrādāt pieteikumu, pretendējot uz pilsētas iekļaušanu UNESCO Pasaules mantojuma sarakstā.</vt:lpstr>
      <vt:lpstr>PowerPoint prezentācija</vt:lpstr>
      <vt:lpstr>  Kuldīgas vecpilsētas saglabāšana  ir prioritāte Kuldīgas novada ilgtspējīgas attīstības stratēģijā, attīstības programmā un budžetā </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https://kuldiga-aa.maps.arcgis.com/home/webscene/viewer.html?webscene=e93a439c1ee345da8d50103d65b91b8c</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Kaspars</dc:creator>
  <cp:lastModifiedBy>Liga</cp:lastModifiedBy>
  <cp:revision>162</cp:revision>
  <cp:lastPrinted>2019-11-06T08:30:03Z</cp:lastPrinted>
  <dcterms:created xsi:type="dcterms:W3CDTF">2011-05-25T09:04:16Z</dcterms:created>
  <dcterms:modified xsi:type="dcterms:W3CDTF">2021-08-11T16:52:46Z</dcterms:modified>
</cp:coreProperties>
</file>