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080625" cy="7559675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lv-LV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lv-LV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lv-LV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lv-LV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lv-LV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lv-LV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lv-LV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lv-LV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ipt.byu.edu/Plugins/FileManager/Files/Documents/List_of_Names_-_German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35" name="CustomShape 1"/>
          <p:cNvSpPr/>
          <p:nvPr/>
        </p:nvSpPr>
        <p:spPr>
          <a:xfrm>
            <a:off x="1512000" y="-38160"/>
            <a:ext cx="8564760" cy="125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Vācu valodas paleogrāfijas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pamati.</a:t>
            </a:r>
            <a:endParaRPr/>
          </a:p>
        </p:txBody>
      </p:sp>
      <p:sp>
        <p:nvSpPr>
          <p:cNvPr id="36" name="CustomShape 2"/>
          <p:cNvSpPr/>
          <p:nvPr/>
        </p:nvSpPr>
        <p:spPr>
          <a:xfrm>
            <a:off x="1728000" y="1764000"/>
            <a:ext cx="7269120" cy="2445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 i="1" dirty="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Pētot senos rokrakstā rakstītos tekstus baznīcu grāmatās,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dvēseļu </a:t>
            </a:r>
            <a:r>
              <a:rPr lang="lv-LV" sz="2000" dirty="0" err="1">
                <a:solidFill>
                  <a:srgbClr val="202124"/>
                </a:solidFill>
                <a:latin typeface="Times New Roman"/>
                <a:ea typeface="Times New Roman"/>
              </a:rPr>
              <a:t>revizijās</a:t>
            </a: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 un citos dokumentos nākas sastapties ar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vēsturiskajiem vācu rokrakstiem.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Daļēji teksti ir  rakstīti latīņu alfabēta burtiem (parasti vārds,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uzvārds) un neviļus liekas, ka proti salasīt, bet tiklīdz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mēģini izlasīt sociālo piederību vai amatu pēkšņi saproti,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lv-LV" sz="2000" dirty="0">
                <a:solidFill>
                  <a:srgbClr val="202124"/>
                </a:solidFill>
                <a:latin typeface="Times New Roman"/>
                <a:ea typeface="Times New Roman"/>
              </a:rPr>
              <a:t>ka pat zinot vācu valodu nevar saprast pilnīgi neko...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pic>
        <p:nvPicPr>
          <p:cNvPr id="37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00" y="4680000"/>
            <a:ext cx="7271280" cy="280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76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E e </a:t>
            </a:r>
            <a:endParaRPr/>
          </a:p>
        </p:txBody>
      </p:sp>
      <p:pic>
        <p:nvPicPr>
          <p:cNvPr id="77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1944000" y="1888560"/>
            <a:ext cx="7708320" cy="545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80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F f </a:t>
            </a:r>
            <a:endParaRPr/>
          </a:p>
        </p:txBody>
      </p:sp>
      <p:pic>
        <p:nvPicPr>
          <p:cNvPr id="81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82" name="Picture 81"/>
          <p:cNvPicPr/>
          <p:nvPr/>
        </p:nvPicPr>
        <p:blipFill>
          <a:blip r:embed="rId4"/>
          <a:stretch>
            <a:fillRect/>
          </a:stretch>
        </p:blipFill>
        <p:spPr>
          <a:xfrm>
            <a:off x="1913760" y="1908000"/>
            <a:ext cx="7810200" cy="552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G g </a:t>
            </a:r>
            <a:endParaRPr/>
          </a:p>
        </p:txBody>
      </p:sp>
      <p:pic>
        <p:nvPicPr>
          <p:cNvPr id="85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86" name="Picture 85"/>
          <p:cNvPicPr/>
          <p:nvPr/>
        </p:nvPicPr>
        <p:blipFill>
          <a:blip r:embed="rId4"/>
          <a:stretch>
            <a:fillRect/>
          </a:stretch>
        </p:blipFill>
        <p:spPr>
          <a:xfrm>
            <a:off x="1836000" y="1867680"/>
            <a:ext cx="7815960" cy="553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88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H h</a:t>
            </a:r>
            <a:endParaRPr/>
          </a:p>
        </p:txBody>
      </p:sp>
      <p:pic>
        <p:nvPicPr>
          <p:cNvPr id="89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90" name="Picture 89"/>
          <p:cNvPicPr/>
          <p:nvPr/>
        </p:nvPicPr>
        <p:blipFill>
          <a:blip r:embed="rId4"/>
          <a:stretch>
            <a:fillRect/>
          </a:stretch>
        </p:blipFill>
        <p:spPr>
          <a:xfrm>
            <a:off x="1872000" y="1886040"/>
            <a:ext cx="7743960" cy="548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92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I i </a:t>
            </a:r>
            <a:endParaRPr/>
          </a:p>
        </p:txBody>
      </p:sp>
      <p:pic>
        <p:nvPicPr>
          <p:cNvPr id="93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94" name="Picture 93"/>
          <p:cNvPicPr/>
          <p:nvPr/>
        </p:nvPicPr>
        <p:blipFill>
          <a:blip r:embed="rId4"/>
          <a:stretch>
            <a:fillRect/>
          </a:stretch>
        </p:blipFill>
        <p:spPr>
          <a:xfrm>
            <a:off x="1944000" y="1922040"/>
            <a:ext cx="7743960" cy="548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96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J j </a:t>
            </a:r>
            <a:endParaRPr/>
          </a:p>
        </p:txBody>
      </p:sp>
      <p:pic>
        <p:nvPicPr>
          <p:cNvPr id="97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98" name="Picture 97"/>
          <p:cNvPicPr/>
          <p:nvPr/>
        </p:nvPicPr>
        <p:blipFill>
          <a:blip r:embed="rId4"/>
          <a:stretch>
            <a:fillRect/>
          </a:stretch>
        </p:blipFill>
        <p:spPr>
          <a:xfrm>
            <a:off x="1822320" y="1872000"/>
            <a:ext cx="7865640" cy="556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00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K k </a:t>
            </a:r>
            <a:endParaRPr/>
          </a:p>
        </p:txBody>
      </p:sp>
      <p:pic>
        <p:nvPicPr>
          <p:cNvPr id="101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1800000" y="1820160"/>
            <a:ext cx="7887960" cy="558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04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L l </a:t>
            </a:r>
            <a:endParaRPr/>
          </a:p>
        </p:txBody>
      </p:sp>
      <p:pic>
        <p:nvPicPr>
          <p:cNvPr id="105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1852200" y="1836000"/>
            <a:ext cx="7763760" cy="549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08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M m </a:t>
            </a:r>
            <a:endParaRPr/>
          </a:p>
        </p:txBody>
      </p:sp>
      <p:pic>
        <p:nvPicPr>
          <p:cNvPr id="109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1822320" y="1836000"/>
            <a:ext cx="7865640" cy="556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12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N n </a:t>
            </a:r>
            <a:endParaRPr/>
          </a:p>
        </p:txBody>
      </p:sp>
      <p:pic>
        <p:nvPicPr>
          <p:cNvPr id="113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14" name="Picture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1872000" y="1886040"/>
            <a:ext cx="7743960" cy="548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1512000" y="-38160"/>
            <a:ext cx="8564760" cy="125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Kurrent – vācu senā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rakstība rokrakstā</a:t>
            </a: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1728000" y="1764000"/>
            <a:ext cx="7269120" cy="2445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 i="1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Pavirši uzmetot acis liekas, ka rakstība ir ļoti līdzīga mūsu dienās pieņemtajie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latviešu rakstītajiem burtiem- tikai nedaudz jāpierod- gluži tā kā pie fraktūras-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drukātā vācu alfabēta. Latvijā mēs to pazīstam kā “veco druku”. Ikviens, kurš ir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pamēģinājis lasīt vecajā drukā zina, ka vajadzīgas ir kādas 5 adaptācijas minūtes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un var lasīt pavisam raiti.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42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00" y="3888000"/>
            <a:ext cx="4895280" cy="365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16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O o </a:t>
            </a:r>
            <a:endParaRPr/>
          </a:p>
        </p:txBody>
      </p:sp>
      <p:pic>
        <p:nvPicPr>
          <p:cNvPr id="117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18" name="Picture 117"/>
          <p:cNvPicPr/>
          <p:nvPr/>
        </p:nvPicPr>
        <p:blipFill>
          <a:blip r:embed="rId4"/>
          <a:stretch>
            <a:fillRect/>
          </a:stretch>
        </p:blipFill>
        <p:spPr>
          <a:xfrm>
            <a:off x="1858320" y="1836000"/>
            <a:ext cx="7865640" cy="556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P p</a:t>
            </a:r>
            <a:endParaRPr/>
          </a:p>
        </p:txBody>
      </p:sp>
      <p:pic>
        <p:nvPicPr>
          <p:cNvPr id="121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22" name="Picture 121"/>
          <p:cNvPicPr/>
          <p:nvPr/>
        </p:nvPicPr>
        <p:blipFill>
          <a:blip r:embed="rId4"/>
          <a:stretch>
            <a:fillRect/>
          </a:stretch>
        </p:blipFill>
        <p:spPr>
          <a:xfrm>
            <a:off x="1872000" y="1850400"/>
            <a:ext cx="7743960" cy="548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Q q </a:t>
            </a:r>
            <a:endParaRPr/>
          </a:p>
        </p:txBody>
      </p:sp>
      <p:pic>
        <p:nvPicPr>
          <p:cNvPr id="125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4"/>
          <a:stretch>
            <a:fillRect/>
          </a:stretch>
        </p:blipFill>
        <p:spPr>
          <a:xfrm>
            <a:off x="1852200" y="1872000"/>
            <a:ext cx="7763760" cy="549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28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R r </a:t>
            </a:r>
            <a:endParaRPr/>
          </a:p>
        </p:txBody>
      </p:sp>
      <p:pic>
        <p:nvPicPr>
          <p:cNvPr id="129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30" name="Picture 129"/>
          <p:cNvPicPr/>
          <p:nvPr/>
        </p:nvPicPr>
        <p:blipFill>
          <a:blip r:embed="rId4"/>
          <a:stretch>
            <a:fillRect/>
          </a:stretch>
        </p:blipFill>
        <p:spPr>
          <a:xfrm>
            <a:off x="1872000" y="1892160"/>
            <a:ext cx="7887960" cy="558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32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S s </a:t>
            </a:r>
            <a:endParaRPr/>
          </a:p>
        </p:txBody>
      </p:sp>
      <p:pic>
        <p:nvPicPr>
          <p:cNvPr id="133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34" name="Picture 133"/>
          <p:cNvPicPr/>
          <p:nvPr/>
        </p:nvPicPr>
        <p:blipFill>
          <a:blip r:embed="rId4"/>
          <a:stretch>
            <a:fillRect/>
          </a:stretch>
        </p:blipFill>
        <p:spPr>
          <a:xfrm>
            <a:off x="39600" y="448560"/>
            <a:ext cx="10080360" cy="713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T t </a:t>
            </a:r>
            <a:endParaRPr/>
          </a:p>
        </p:txBody>
      </p:sp>
      <p:pic>
        <p:nvPicPr>
          <p:cNvPr id="137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>
          <a:blip r:embed="rId4"/>
          <a:stretch>
            <a:fillRect/>
          </a:stretch>
        </p:blipFill>
        <p:spPr>
          <a:xfrm>
            <a:off x="1875600" y="1901880"/>
            <a:ext cx="7772400" cy="55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40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U u </a:t>
            </a:r>
            <a:endParaRPr/>
          </a:p>
        </p:txBody>
      </p:sp>
      <p:pic>
        <p:nvPicPr>
          <p:cNvPr id="141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42" name="Picture 141"/>
          <p:cNvPicPr/>
          <p:nvPr/>
        </p:nvPicPr>
        <p:blipFill>
          <a:blip r:embed="rId4"/>
          <a:stretch>
            <a:fillRect/>
          </a:stretch>
        </p:blipFill>
        <p:spPr>
          <a:xfrm>
            <a:off x="1875600" y="1908000"/>
            <a:ext cx="7560360" cy="535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44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V v </a:t>
            </a:r>
            <a:endParaRPr/>
          </a:p>
        </p:txBody>
      </p:sp>
      <p:pic>
        <p:nvPicPr>
          <p:cNvPr id="145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46" name="Picture 145"/>
          <p:cNvPicPr/>
          <p:nvPr/>
        </p:nvPicPr>
        <p:blipFill>
          <a:blip r:embed="rId4"/>
          <a:stretch>
            <a:fillRect/>
          </a:stretch>
        </p:blipFill>
        <p:spPr>
          <a:xfrm>
            <a:off x="1836000" y="1820160"/>
            <a:ext cx="7887960" cy="558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48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W w </a:t>
            </a:r>
            <a:endParaRPr/>
          </a:p>
        </p:txBody>
      </p:sp>
      <p:pic>
        <p:nvPicPr>
          <p:cNvPr id="149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50" name="Picture 149"/>
          <p:cNvPicPr/>
          <p:nvPr/>
        </p:nvPicPr>
        <p:blipFill>
          <a:blip r:embed="rId4"/>
          <a:stretch>
            <a:fillRect/>
          </a:stretch>
        </p:blipFill>
        <p:spPr>
          <a:xfrm>
            <a:off x="1872000" y="1870920"/>
            <a:ext cx="7815960" cy="553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152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Z z </a:t>
            </a:r>
            <a:endParaRPr/>
          </a:p>
        </p:txBody>
      </p:sp>
      <p:pic>
        <p:nvPicPr>
          <p:cNvPr id="153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54" name="Picture 153"/>
          <p:cNvPicPr/>
          <p:nvPr/>
        </p:nvPicPr>
        <p:blipFill>
          <a:blip r:embed="rId4"/>
          <a:stretch>
            <a:fillRect/>
          </a:stretch>
        </p:blipFill>
        <p:spPr>
          <a:xfrm>
            <a:off x="1908000" y="1880640"/>
            <a:ext cx="7887960" cy="561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45" name="CustomShape 1"/>
          <p:cNvSpPr/>
          <p:nvPr/>
        </p:nvSpPr>
        <p:spPr>
          <a:xfrm>
            <a:off x="1512000" y="-38160"/>
            <a:ext cx="8564760" cy="1258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Kurrent – vācu senā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rakstība rokrakstā</a:t>
            </a:r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1728000" y="1764000"/>
            <a:ext cx="7269120" cy="2445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 i="1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Tomēr tā nav ar kurrent-u. Zemāk redzamais alfabēts tikai ārēji liekas līdzīgs mūsu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rokraksta rakstībai. Mēģinām iemācīties no galvas atšķirīgos burtus:d,h,p s,t,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B, C,D,E,F,K,M,N,S,T,VWY,Z, tomēr ar to nepietiek, jo īpašas grūtības sagādā lasīt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tekstā burtus c, e,m,n,v, kuri savstarpējās līdzības dēļ sajūk rakstītā tekstā.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 Nepietiek, ja tos iemācāmies no galvas- tie visi šķiet vienādi.</a:t>
            </a:r>
            <a:endParaRPr/>
          </a:p>
        </p:txBody>
      </p:sp>
      <p:pic>
        <p:nvPicPr>
          <p:cNvPr id="47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4"/>
          <a:stretch>
            <a:fillRect/>
          </a:stretch>
        </p:blipFill>
        <p:spPr>
          <a:xfrm>
            <a:off x="1263600" y="4142160"/>
            <a:ext cx="7807680" cy="327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" y="0"/>
            <a:ext cx="10076760" cy="7866720"/>
          </a:xfrm>
          <a:prstGeom prst="rect">
            <a:avLst/>
          </a:prstGeom>
        </p:spPr>
      </p:pic>
      <p:sp>
        <p:nvSpPr>
          <p:cNvPr id="156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600" b="1">
                <a:solidFill>
                  <a:srgbClr val="202124"/>
                </a:solidFill>
                <a:latin typeface="Times New Roman"/>
                <a:ea typeface="Times New Roman"/>
              </a:rPr>
              <a:t>Palīglīdzeklis Latvijas arhīvu un bibliotēku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2600" b="1">
                <a:solidFill>
                  <a:srgbClr val="202124"/>
                </a:solidFill>
                <a:latin typeface="Times New Roman"/>
                <a:ea typeface="Times New Roman"/>
              </a:rPr>
              <a:t>16-20 gadsimta sākuma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2600" b="1">
                <a:solidFill>
                  <a:srgbClr val="202124"/>
                </a:solidFill>
                <a:latin typeface="Times New Roman"/>
                <a:ea typeface="Times New Roman"/>
              </a:rPr>
              <a:t>vācu rokrakstu paleogrāfijā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1728000" y="1764000"/>
            <a:ext cx="7269120" cy="2445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 i="1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Izdevumā publicēti 48 dažāda veida dokumenti vai to fragmenti vācu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valodā. Izdevumā iekļauts katras dokumenta lapas attēls un tam pretim –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precīza teksta transkripcija, kuru analizējot un salīdzinot ar attēlu,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iespējams izprast senās rakstības īpatnības. Grāmatas ievadā latviešu un vācu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valodā sniegts ieskats vācu rakstības attīstībā un publicēto dokumentu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vēsturiskajā kontekstā. Izdevumu papildina paleogrāfijas apguvei un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vēsturisko dokumentu interpretācijai noderīgas literatūras saraksts.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Autors Manfrēds fon Betihers </a:t>
            </a:r>
            <a:endParaRPr/>
          </a:p>
        </p:txBody>
      </p:sp>
      <p:pic>
        <p:nvPicPr>
          <p:cNvPr id="158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59" name="Picture 15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0" y="4608000"/>
            <a:ext cx="4951800" cy="283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" y="0"/>
            <a:ext cx="10076760" cy="7866720"/>
          </a:xfrm>
          <a:prstGeom prst="rect">
            <a:avLst/>
          </a:prstGeom>
        </p:spPr>
      </p:pic>
      <p:sp>
        <p:nvSpPr>
          <p:cNvPr id="161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600" b="1">
                <a:solidFill>
                  <a:srgbClr val="202124"/>
                </a:solidFill>
                <a:latin typeface="Times New Roman"/>
                <a:ea typeface="Times New Roman"/>
              </a:rPr>
              <a:t>Palīglīdzekļi Internetā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1728000" y="1044000"/>
            <a:ext cx="7269120" cy="684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 i="1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Ihttp://www.deutsche-handschrift.de/adsschreiben.php#schriftfeld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WEB lapa, kura ģenerē vācu vēsturisko rakstu no iekopēta parauga- ļoti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ērta iespēja rotaļājoties papildināt savas iemaņas senu dokumentu lasīšanā</a:t>
            </a:r>
            <a:endParaRPr/>
          </a:p>
        </p:txBody>
      </p:sp>
      <p:pic>
        <p:nvPicPr>
          <p:cNvPr id="163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64" name="Picture 163"/>
          <p:cNvPicPr/>
          <p:nvPr/>
        </p:nvPicPr>
        <p:blipFill>
          <a:blip r:embed="rId4"/>
          <a:stretch>
            <a:fillRect/>
          </a:stretch>
        </p:blipFill>
        <p:spPr>
          <a:xfrm>
            <a:off x="1798920" y="2585160"/>
            <a:ext cx="7985520" cy="421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" y="0"/>
            <a:ext cx="10076760" cy="7866720"/>
          </a:xfrm>
          <a:prstGeom prst="rect">
            <a:avLst/>
          </a:prstGeom>
        </p:spPr>
      </p:pic>
      <p:sp>
        <p:nvSpPr>
          <p:cNvPr id="166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600" b="1">
                <a:solidFill>
                  <a:srgbClr val="202124"/>
                </a:solidFill>
                <a:latin typeface="Times New Roman"/>
                <a:ea typeface="Times New Roman"/>
              </a:rPr>
              <a:t>Palīglīdzekļi Internetā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1656000" y="1044000"/>
            <a:ext cx="7341120" cy="118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https://script.byu.edu/Pages/the-german-documents-pages/ge-letters-test(english)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manuprāt ļoti vērtīga iespēja mēģināt nokārtot testu lasītprasmē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68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69" name="Picture 168"/>
          <p:cNvPicPr/>
          <p:nvPr/>
        </p:nvPicPr>
        <p:blipFill>
          <a:blip r:embed="rId4"/>
          <a:stretch>
            <a:fillRect/>
          </a:stretch>
        </p:blipFill>
        <p:spPr>
          <a:xfrm>
            <a:off x="978840" y="2297880"/>
            <a:ext cx="8381160" cy="439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50560"/>
            <a:ext cx="10076760" cy="7866720"/>
          </a:xfrm>
          <a:prstGeom prst="rect">
            <a:avLst/>
          </a:prstGeom>
        </p:spPr>
      </p:pic>
      <p:sp>
        <p:nvSpPr>
          <p:cNvPr id="171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600" b="1">
                <a:solidFill>
                  <a:srgbClr val="202124"/>
                </a:solidFill>
                <a:latin typeface="Times New Roman"/>
                <a:ea typeface="Times New Roman"/>
              </a:rPr>
              <a:t>Palīglīdzekļi Internetā</a:t>
            </a:r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1440000" y="1044000"/>
            <a:ext cx="7557120" cy="111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  <a:hlinkClick r:id="rId3"/>
              </a:rPr>
              <a:t>https://script.byu.edu/Plugins/FileManager/Files/Documents/List_of_Names_-_German.pdf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Vācu personvārdu rakstības paraugs- 13 lappušu dokuments</a:t>
            </a:r>
            <a:endParaRPr/>
          </a:p>
        </p:txBody>
      </p:sp>
      <p:pic>
        <p:nvPicPr>
          <p:cNvPr id="173" name="Picture 417"/>
          <p:cNvPicPr/>
          <p:nvPr/>
        </p:nvPicPr>
        <p:blipFill>
          <a:blip r:embed="rId4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174" name="Picture 173"/>
          <p:cNvPicPr/>
          <p:nvPr/>
        </p:nvPicPr>
        <p:blipFill>
          <a:blip r:embed="rId5"/>
          <a:stretch>
            <a:fillRect/>
          </a:stretch>
        </p:blipFill>
        <p:spPr>
          <a:xfrm>
            <a:off x="781200" y="2304000"/>
            <a:ext cx="8794800" cy="478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50560"/>
            <a:ext cx="10076760" cy="7866720"/>
          </a:xfrm>
          <a:prstGeom prst="rect">
            <a:avLst/>
          </a:prstGeom>
        </p:spPr>
      </p:pic>
      <p:sp>
        <p:nvSpPr>
          <p:cNvPr id="176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2600" b="1">
                <a:solidFill>
                  <a:srgbClr val="202124"/>
                </a:solidFill>
                <a:latin typeface="Times New Roman"/>
                <a:ea typeface="Times New Roman"/>
              </a:rPr>
              <a:t>Palīglīdzekļi Internetā</a:t>
            </a:r>
            <a:endParaRPr/>
          </a:p>
        </p:txBody>
      </p:sp>
      <p:sp>
        <p:nvSpPr>
          <p:cNvPr id="177" name="CustomShape 2"/>
          <p:cNvSpPr/>
          <p:nvPr/>
        </p:nvSpPr>
        <p:spPr>
          <a:xfrm>
            <a:off x="2736000" y="1044000"/>
            <a:ext cx="6261120" cy="3996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Praktizējot dzimtu pētnieka lasītprasmi vācu valodā der atcerēties: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1. Vārds un uzvārds, māju vārds un vietvārdi bieži ir rakstīti ar latīņu burtiem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savukārt sociālā piederība, radniecība, datumi un laiks rakstīti kurrentā;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2.Vācu vārdu paraugus, amatu paraugus, slimību un nāves iemeslu standarta paraugus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var atrast internetā, lai nepārzinot vācu valodu varētu saprast vārdus, frāzes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un saīsinājumus;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3. Kā tulkošanas palīglīdzekļus var izmantot Google tulkotāju, vai latviešu valodai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draudzīgāku www. hugo.lv;</a:t>
            </a:r>
            <a:endParaRPr/>
          </a:p>
          <a:p>
            <a:pPr>
              <a:lnSpc>
                <a:spcPct val="100000"/>
              </a:lnSpc>
            </a:pPr>
            <a:r>
              <a:rPr lang="lv-LV">
                <a:solidFill>
                  <a:srgbClr val="202124"/>
                </a:solidFill>
                <a:latin typeface="Times New Roman"/>
                <a:ea typeface="Times New Roman"/>
              </a:rPr>
              <a:t>4. Prasmes attīstās mācoties- novēlu veiksmi un pacietību!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8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50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Kurrent – vācu senā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rakstība rokrakstā</a:t>
            </a:r>
            <a:endParaRPr/>
          </a:p>
        </p:txBody>
      </p:sp>
      <p:sp>
        <p:nvSpPr>
          <p:cNvPr id="51" name="CustomShape 2"/>
          <p:cNvSpPr/>
          <p:nvPr/>
        </p:nvSpPr>
        <p:spPr>
          <a:xfrm>
            <a:off x="1728000" y="1764000"/>
            <a:ext cx="7269120" cy="2445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 i="1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Pēc ilgas cīņas sapratu, ka jāmācās ne tikai lasīt, bet arī rakstīt pavisam no jauna.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Tieši latviešu rakstīt un lasītprasme ir tā, kas mums traucē apgūt šo it kā līdzīgo,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bet pavisam atšķirīgo rokraksta paraugu.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Sāku mācīties rakstīt kurrentā.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Ar prieku varu secināt, ka pirkstu motorika palīdz atcerēties un pierast pie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svešādajiem burtiem.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Vēl joprojām manas prasmes lasīšanā un arī tulkošanā ir ļoti tālu no ideāla,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tomēr šī metode ir ļoti laba pacietīgiem pētniekiem, kuri neskatoties uz neatlaidību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zaudējuši progresu lasītprasmes apgūšanā.</a:t>
            </a:r>
            <a:endParaRPr/>
          </a:p>
        </p:txBody>
      </p:sp>
      <p:pic>
        <p:nvPicPr>
          <p:cNvPr id="52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4"/>
          <a:stretch>
            <a:fillRect/>
          </a:stretch>
        </p:blipFill>
        <p:spPr>
          <a:xfrm>
            <a:off x="1008000" y="4526280"/>
            <a:ext cx="8567640" cy="27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55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Pirksti māca </a:t>
            </a:r>
            <a:endParaRPr/>
          </a:p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galvu </a:t>
            </a:r>
            <a:endParaRPr/>
          </a:p>
        </p:txBody>
      </p:sp>
      <p:sp>
        <p:nvSpPr>
          <p:cNvPr id="56" name="CustomShape 2"/>
          <p:cNvSpPr/>
          <p:nvPr/>
        </p:nvSpPr>
        <p:spPr>
          <a:xfrm>
            <a:off x="1728000" y="1764000"/>
            <a:ext cx="7269120" cy="2445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r">
              <a:lnSpc>
                <a:spcPct val="100000"/>
              </a:lnSpc>
            </a:pPr>
            <a:r>
              <a:rPr lang="lv-LV" sz="2000" i="1">
                <a:solidFill>
                  <a:srgbClr val="20212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Ņemam baltas papīra lapas un pildspalvu. Iespējams ka labāks rezultāts būs izmantojot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tinti un zoss spalvu, nevaru ieteikt, neesmu mēģinājis.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Esmu izveidojis katra burta rakstību kā paraugu- secīgi soli pa solim.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Pacietīgi rakstam katru burtu, soli pa solim līdz attīstās automātisms. Ja šo treniņu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uzskatām par apgrūtinošu, tas ātri apnīk, ja sajūtam meditatīvu ritmu, </a:t>
            </a:r>
            <a:endParaRPr/>
          </a:p>
          <a:p>
            <a:pPr algn="r">
              <a:lnSpc>
                <a:spcPct val="100000"/>
              </a:lnSpc>
            </a:pPr>
            <a:r>
              <a:rPr lang="lv-LV" sz="2000">
                <a:solidFill>
                  <a:srgbClr val="202124"/>
                </a:solidFill>
                <a:latin typeface="Times New Roman"/>
                <a:ea typeface="Times New Roman"/>
              </a:rPr>
              <a:t>var rakstīt stundām. </a:t>
            </a:r>
            <a:endParaRPr/>
          </a:p>
        </p:txBody>
      </p:sp>
      <p:pic>
        <p:nvPicPr>
          <p:cNvPr id="57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760" y="4573080"/>
            <a:ext cx="5912640" cy="277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60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A a </a:t>
            </a:r>
            <a:endParaRPr/>
          </a:p>
        </p:txBody>
      </p:sp>
      <p:pic>
        <p:nvPicPr>
          <p:cNvPr id="61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4"/>
          <a:stretch>
            <a:fillRect/>
          </a:stretch>
        </p:blipFill>
        <p:spPr>
          <a:xfrm>
            <a:off x="1815840" y="1800000"/>
            <a:ext cx="7823880" cy="553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64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B b </a:t>
            </a:r>
            <a:endParaRPr/>
          </a:p>
        </p:txBody>
      </p:sp>
      <p:pic>
        <p:nvPicPr>
          <p:cNvPr id="65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4"/>
          <a:stretch>
            <a:fillRect/>
          </a:stretch>
        </p:blipFill>
        <p:spPr>
          <a:xfrm>
            <a:off x="1976040" y="1944000"/>
            <a:ext cx="7599960" cy="537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68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C c </a:t>
            </a:r>
            <a:endParaRPr/>
          </a:p>
        </p:txBody>
      </p:sp>
      <p:pic>
        <p:nvPicPr>
          <p:cNvPr id="69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4"/>
          <a:stretch>
            <a:fillRect/>
          </a:stretch>
        </p:blipFill>
        <p:spPr>
          <a:xfrm>
            <a:off x="2016000" y="1872000"/>
            <a:ext cx="7671960" cy="542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18720"/>
            <a:ext cx="10076760" cy="7866720"/>
          </a:xfrm>
          <a:prstGeom prst="rect">
            <a:avLst/>
          </a:prstGeom>
        </p:spPr>
      </p:pic>
      <p:sp>
        <p:nvSpPr>
          <p:cNvPr id="72" name="CustomShape 1"/>
          <p:cNvSpPr/>
          <p:nvPr/>
        </p:nvSpPr>
        <p:spPr>
          <a:xfrm>
            <a:off x="1512000" y="-38160"/>
            <a:ext cx="8564760" cy="1549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1">
                <a:solidFill>
                  <a:srgbClr val="202124"/>
                </a:solidFill>
                <a:latin typeface="Times New Roman"/>
                <a:ea typeface="Times New Roman"/>
              </a:rPr>
              <a:t>D d </a:t>
            </a:r>
            <a:endParaRPr/>
          </a:p>
        </p:txBody>
      </p:sp>
      <p:pic>
        <p:nvPicPr>
          <p:cNvPr id="73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00" y="180000"/>
            <a:ext cx="1777680" cy="74880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/>
          <a:stretch>
            <a:fillRect/>
          </a:stretch>
        </p:blipFill>
        <p:spPr>
          <a:xfrm>
            <a:off x="1944000" y="1888560"/>
            <a:ext cx="7708320" cy="545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Pielāgots</PresentationFormat>
  <Paragraphs>109</Paragraphs>
  <Slides>34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34</vt:i4>
      </vt:variant>
    </vt:vector>
  </HeadingPairs>
  <TitlesOfParts>
    <vt:vector size="38" baseType="lpstr">
      <vt:lpstr>Arial</vt:lpstr>
      <vt:lpstr>StarSymbol</vt:lpstr>
      <vt:lpstr>Times New Roman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Liga</cp:lastModifiedBy>
  <cp:revision>2</cp:revision>
  <dcterms:modified xsi:type="dcterms:W3CDTF">2021-08-11T16:44:32Z</dcterms:modified>
</cp:coreProperties>
</file>